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41"/>
  </p:notesMasterIdLst>
  <p:handoutMasterIdLst>
    <p:handoutMasterId r:id="rId42"/>
  </p:handoutMasterIdLst>
  <p:sldIdLst>
    <p:sldId id="630" r:id="rId2"/>
    <p:sldId id="627" r:id="rId3"/>
    <p:sldId id="628" r:id="rId4"/>
    <p:sldId id="629" r:id="rId5"/>
    <p:sldId id="597" r:id="rId6"/>
    <p:sldId id="631" r:id="rId7"/>
    <p:sldId id="625" r:id="rId8"/>
    <p:sldId id="632" r:id="rId9"/>
    <p:sldId id="633" r:id="rId10"/>
    <p:sldId id="634" r:id="rId11"/>
    <p:sldId id="635" r:id="rId12"/>
    <p:sldId id="636" r:id="rId13"/>
    <p:sldId id="609" r:id="rId14"/>
    <p:sldId id="607" r:id="rId15"/>
    <p:sldId id="589" r:id="rId16"/>
    <p:sldId id="590" r:id="rId17"/>
    <p:sldId id="646" r:id="rId18"/>
    <p:sldId id="591" r:id="rId19"/>
    <p:sldId id="605" r:id="rId20"/>
    <p:sldId id="592" r:id="rId21"/>
    <p:sldId id="593" r:id="rId22"/>
    <p:sldId id="637" r:id="rId23"/>
    <p:sldId id="606" r:id="rId24"/>
    <p:sldId id="611" r:id="rId25"/>
    <p:sldId id="612" r:id="rId26"/>
    <p:sldId id="638" r:id="rId27"/>
    <p:sldId id="639" r:id="rId28"/>
    <p:sldId id="640" r:id="rId29"/>
    <p:sldId id="642" r:id="rId30"/>
    <p:sldId id="643" r:id="rId31"/>
    <p:sldId id="645" r:id="rId32"/>
    <p:sldId id="277" r:id="rId33"/>
    <p:sldId id="278" r:id="rId34"/>
    <p:sldId id="613" r:id="rId35"/>
    <p:sldId id="614" r:id="rId36"/>
    <p:sldId id="615" r:id="rId37"/>
    <p:sldId id="409" r:id="rId38"/>
    <p:sldId id="623" r:id="rId39"/>
    <p:sldId id="622" r:id="rId40"/>
  </p:sldIdLst>
  <p:sldSz cx="12192000"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lunk Template Slides" id="{618CF774-DA15-4CF7-BD0A-664B3C1A6B94}">
          <p14:sldIdLst>
            <p14:sldId id="630"/>
            <p14:sldId id="627"/>
            <p14:sldId id="628"/>
            <p14:sldId id="629"/>
            <p14:sldId id="597"/>
            <p14:sldId id="631"/>
            <p14:sldId id="625"/>
            <p14:sldId id="632"/>
            <p14:sldId id="633"/>
            <p14:sldId id="634"/>
            <p14:sldId id="635"/>
            <p14:sldId id="636"/>
            <p14:sldId id="609"/>
            <p14:sldId id="607"/>
            <p14:sldId id="589"/>
            <p14:sldId id="590"/>
            <p14:sldId id="646"/>
            <p14:sldId id="591"/>
            <p14:sldId id="605"/>
            <p14:sldId id="592"/>
            <p14:sldId id="593"/>
            <p14:sldId id="637"/>
            <p14:sldId id="606"/>
            <p14:sldId id="611"/>
            <p14:sldId id="612"/>
            <p14:sldId id="638"/>
            <p14:sldId id="639"/>
            <p14:sldId id="640"/>
            <p14:sldId id="642"/>
            <p14:sldId id="643"/>
            <p14:sldId id="645"/>
            <p14:sldId id="277"/>
            <p14:sldId id="278"/>
            <p14:sldId id="613"/>
            <p14:sldId id="614"/>
            <p14:sldId id="615"/>
            <p14:sldId id="409"/>
            <p14:sldId id="623"/>
            <p14:sldId id="622"/>
          </p14:sldIdLst>
        </p14:section>
        <p14:section name="Splunk Diagrams, Charts, and Tables" id="{FEC4D0B5-65A8-4824-914D-A9097E28F621}">
          <p14:sldIdLst/>
        </p14:section>
        <p14:section name="Show Support Slides" id="{16D225EC-7AB5-D346-8AB5-401F75F69A99}">
          <p14:sldIdLst/>
        </p14:section>
        <p14:section name="Splunk Brand Assets" id="{C047FBF4-56AE-C246-9CDA-6A2CE0F4EE3F}">
          <p14:sldIdLst/>
        </p14:section>
        <p14:section name="Splunk Icons" id="{79E70186-7AB6-4DA4-82AC-31595D0BB594}">
          <p14:sldIdLst/>
        </p14:section>
        <p14:section name="Instructions" id="{A9A0B9BD-1A33-4702-A503-76F6DE26E3B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man Makaremi" initials="IM" lastIdx="1" clrIdx="0"/>
  <p:cmAuthor id="2" name="Iman Makaremi" initials="IM [3]"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2A900"/>
    <a:srgbClr val="FFFFFF"/>
    <a:srgbClr val="000000"/>
    <a:srgbClr val="E214C5"/>
    <a:srgbClr val="00FFFF"/>
    <a:srgbClr val="007EB6"/>
    <a:srgbClr val="006998"/>
    <a:srgbClr val="00AFA9"/>
    <a:srgbClr val="63A70A"/>
    <a:srgbClr val="7B7B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14" autoAdjust="0"/>
    <p:restoredTop sz="75233" autoAdjust="0"/>
  </p:normalViewPr>
  <p:slideViewPr>
    <p:cSldViewPr snapToGrid="0">
      <p:cViewPr varScale="1">
        <p:scale>
          <a:sx n="97" d="100"/>
          <a:sy n="97" d="100"/>
        </p:scale>
        <p:origin x="1768" y="192"/>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p:scale>
          <a:sx n="66" d="100"/>
          <a:sy n="66" d="100"/>
        </p:scale>
        <p:origin x="2128" y="10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E932F0-DEEC-5049-B010-52BD81B81E06}" type="datetimeFigureOut">
              <a:rPr lang="en-US" smtClean="0"/>
              <a:t>4/24/18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4099DC-BEBB-4048-BEC1-BF8CA00A2BF6}" type="slidenum">
              <a:rPr lang="en-US" smtClean="0"/>
              <a:t>‹#›</a:t>
            </a:fld>
            <a:endParaRPr lang="en-US"/>
          </a:p>
        </p:txBody>
      </p:sp>
    </p:spTree>
    <p:extLst>
      <p:ext uri="{BB962C8B-B14F-4D97-AF65-F5344CB8AC3E}">
        <p14:creationId xmlns:p14="http://schemas.microsoft.com/office/powerpoint/2010/main" val="18524629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798" y="574673"/>
            <a:ext cx="4025897"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a:p>
        </p:txBody>
      </p:sp>
      <p:sp>
        <p:nvSpPr>
          <p:cNvPr id="3" name="Date Placeholder 2"/>
          <p:cNvSpPr>
            <a:spLocks noGrp="1"/>
          </p:cNvSpPr>
          <p:nvPr>
            <p:ph type="dt" idx="1"/>
          </p:nvPr>
        </p:nvSpPr>
        <p:spPr>
          <a:xfrm>
            <a:off x="4711696" y="574673"/>
            <a:ext cx="1460503"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06E58A78-69A8-0A4B-9C75-2FC43AD136B0}" type="datetimeFigureOut">
              <a:rPr lang="en-US" smtClean="0"/>
              <a:pPr/>
              <a:t>4/24/18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6" name="Footer Placeholder 5"/>
          <p:cNvSpPr>
            <a:spLocks noGrp="1"/>
          </p:cNvSpPr>
          <p:nvPr>
            <p:ph type="ftr" sz="quarter" idx="4"/>
          </p:nvPr>
        </p:nvSpPr>
        <p:spPr>
          <a:xfrm>
            <a:off x="685799" y="8659813"/>
            <a:ext cx="3198813" cy="329407"/>
          </a:xfrm>
          <a:prstGeom prst="rect">
            <a:avLst/>
          </a:prstGeom>
        </p:spPr>
        <p:txBody>
          <a:bodyPr vert="horz" lIns="91440" tIns="45720" rIns="91440" bIns="45720" rtlCol="0" anchor="b"/>
          <a:lstStyle>
            <a:lvl1pPr algn="l">
              <a:defRPr sz="1000">
                <a:latin typeface="Arial" panose="020B0604020202020204" pitchFamily="34" charset="0"/>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975098" y="8659813"/>
            <a:ext cx="736599" cy="329406"/>
          </a:xfrm>
          <a:prstGeom prst="rect">
            <a:avLst/>
          </a:prstGeom>
        </p:spPr>
        <p:txBody>
          <a:bodyPr vert="horz" lIns="91440" tIns="45720" rIns="91440" bIns="45720" rtlCol="0" anchor="b"/>
          <a:lstStyle>
            <a:lvl1pPr algn="r">
              <a:defRPr sz="1000">
                <a:latin typeface="Arial" panose="020B0604020202020204" pitchFamily="34" charset="0"/>
                <a:cs typeface="Arial" panose="020B0604020202020204" pitchFamily="34" charset="0"/>
              </a:defRPr>
            </a:lvl1pPr>
          </a:lstStyle>
          <a:p>
            <a:fld id="{5325A2C2-5F71-4445-811F-EA330DCDB9E9}" type="slidenum">
              <a:rPr lang="en-US" smtClean="0"/>
              <a:pPr/>
              <a:t>‹#›</a:t>
            </a:fld>
            <a:endParaRPr lang="en-US"/>
          </a:p>
        </p:txBody>
      </p:sp>
      <p:sp>
        <p:nvSpPr>
          <p:cNvPr id="8" name="Notes Placeholder 7"/>
          <p:cNvSpPr>
            <a:spLocks noGrp="1"/>
          </p:cNvSpPr>
          <p:nvPr>
            <p:ph type="body" sz="quarter" idx="3"/>
          </p:nvPr>
        </p:nvSpPr>
        <p:spPr>
          <a:xfrm>
            <a:off x="685800" y="4400550"/>
            <a:ext cx="5486400" cy="3981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79375" t="91528"/>
          <a:stretch/>
        </p:blipFill>
        <p:spPr>
          <a:xfrm>
            <a:off x="4876799" y="8685213"/>
            <a:ext cx="1865313" cy="431000"/>
          </a:xfrm>
          <a:prstGeom prst="rect">
            <a:avLst/>
          </a:prstGeom>
        </p:spPr>
      </p:pic>
      <p:sp>
        <p:nvSpPr>
          <p:cNvPr id="10" name="Rectangle 9"/>
          <p:cNvSpPr/>
          <p:nvPr/>
        </p:nvSpPr>
        <p:spPr>
          <a:xfrm>
            <a:off x="0" y="-1"/>
            <a:ext cx="6858000" cy="287337"/>
          </a:xfrm>
          <a:prstGeom prst="rect">
            <a:avLst/>
          </a:prstGeom>
          <a:blipFill dpi="0" rotWithShape="1">
            <a:blip r:embed="rId3"/>
            <a:srcRect/>
            <a:tile tx="0" ty="0" sx="60000" sy="6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0" y="287336"/>
            <a:ext cx="6858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203555"/>
      </p:ext>
    </p:extLst>
  </p:cSld>
  <p:clrMap bg1="dk1" tx1="lt1" bg2="dk2" tx2="lt2" accent1="accent1" accent2="accent2" accent3="accent3" accent4="accent4" accent5="accent5" accent6="accent6" hlink="hlink" folHlink="folHlink"/>
  <p:hf hdr="0" ftr="0" dt="0"/>
  <p:notesStyle>
    <a:lvl1pPr marL="0" indent="0" algn="l" defTabSz="914400" rtl="0" eaLnBrk="1" latinLnBrk="0" hangingPunct="1">
      <a:spcBef>
        <a:spcPts val="600"/>
      </a:spcBef>
      <a:spcAft>
        <a:spcPts val="0"/>
      </a:spcAft>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342900" indent="-171450" algn="l" defTabSz="914400" rtl="0" eaLnBrk="1" latinLnBrk="0" hangingPunct="1">
      <a:spcBef>
        <a:spcPts val="600"/>
      </a:spcBef>
      <a:buClr>
        <a:schemeClr val="accent1"/>
      </a:buClr>
      <a:buSzPct val="75000"/>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520700" indent="-171450" algn="l" defTabSz="914400" rtl="0" eaLnBrk="1" latinLnBrk="0" hangingPunct="1">
      <a:spcBef>
        <a:spcPts val="600"/>
      </a:spcBef>
      <a:buClr>
        <a:schemeClr val="accent1"/>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685800" indent="-171450" algn="l" defTabSz="914400" rtl="0" eaLnBrk="1" latinLnBrk="0" hangingPunct="1">
      <a:spcBef>
        <a:spcPts val="600"/>
      </a:spcBef>
      <a:buClr>
        <a:schemeClr val="accent2"/>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863600" indent="-171450" algn="l" defTabSz="914400" rtl="0" eaLnBrk="1" latinLnBrk="0" hangingPunct="1">
      <a:spcBef>
        <a:spcPts val="600"/>
      </a:spcBef>
      <a:buClr>
        <a:schemeClr val="accent2"/>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a:t>Getting data into </a:t>
            </a:r>
            <a:r>
              <a:rPr lang="en-US" dirty="0" err="1"/>
              <a:t>Splunk</a:t>
            </a:r>
            <a:r>
              <a:rPr lang="en-US" dirty="0"/>
              <a:t> is designed to be as</a:t>
            </a:r>
            <a:r>
              <a:rPr lang="en-US" baseline="0" dirty="0"/>
              <a:t> flexible and easy as possible. Because the indexing engine is so flexible and doesn’t generally require configuration for most machine data generated by </a:t>
            </a:r>
            <a:r>
              <a:rPr lang="en-US" sz="800" kern="1200" dirty="0">
                <a:solidFill>
                  <a:schemeClr val="tx1"/>
                </a:solidFill>
                <a:effectLst/>
                <a:latin typeface="Arial" panose="020B0604020202020204" pitchFamily="34" charset="0"/>
                <a:ea typeface="MS PGothic" pitchFamily="34" charset="-128"/>
                <a:cs typeface="ＭＳ Ｐゴシック" charset="0"/>
              </a:rPr>
              <a:t>all of the devices, control systems, sensors, SCADA, networks, applications and end users connected by industrial networks.</a:t>
            </a:r>
            <a:r>
              <a:rPr lang="en-US" sz="800" kern="1200" baseline="0" dirty="0">
                <a:solidFill>
                  <a:schemeClr val="tx1"/>
                </a:solidFill>
                <a:effectLst/>
                <a:latin typeface="Arial" panose="020B0604020202020204" pitchFamily="34" charset="0"/>
                <a:ea typeface="MS PGothic" pitchFamily="34" charset="-128"/>
                <a:cs typeface="ＭＳ Ｐゴシック" charset="0"/>
              </a:rPr>
              <a:t> </a:t>
            </a:r>
            <a:r>
              <a:rPr lang="en-US" baseline="0" dirty="0"/>
              <a:t>There are many options:</a:t>
            </a:r>
          </a:p>
          <a:p>
            <a:endParaRPr lang="en-US" baseline="0" dirty="0"/>
          </a:p>
          <a:p>
            <a:r>
              <a:rPr lang="en-US" baseline="0" dirty="0" err="1"/>
              <a:t>Splunk</a:t>
            </a:r>
            <a:r>
              <a:rPr lang="en-US" baseline="0" dirty="0"/>
              <a:t> can directly monitor hundreds or thousands of local files, index them and detect changes. Additionally, many customers use our out-of-the-box scripts and tools to generate data – common examples include performance polling scripts on *nix hosts, API and more. </a:t>
            </a:r>
            <a:endParaRPr lang="en-US" dirty="0"/>
          </a:p>
          <a:p>
            <a:r>
              <a:rPr lang="en-US" sz="1200" kern="1200" dirty="0">
                <a:solidFill>
                  <a:schemeClr val="tx1"/>
                </a:solidFill>
                <a:effectLst/>
                <a:latin typeface="Arial" panose="020B0604020202020204" pitchFamily="34" charset="0"/>
                <a:ea typeface="MS PGothic" pitchFamily="34" charset="-128"/>
                <a:cs typeface="ＭＳ Ｐゴシック" charset="0"/>
              </a:rPr>
              <a:t>You can onboard data directly from any application or device– opening up new types of machine data to the benefits of </a:t>
            </a:r>
            <a:r>
              <a:rPr lang="en-US" sz="1200" kern="1200" dirty="0" err="1">
                <a:solidFill>
                  <a:schemeClr val="tx1"/>
                </a:solidFill>
                <a:effectLst/>
                <a:latin typeface="Arial" panose="020B0604020202020204" pitchFamily="34" charset="0"/>
                <a:ea typeface="MS PGothic" pitchFamily="34" charset="-128"/>
                <a:cs typeface="ＭＳ Ｐゴシック" charset="0"/>
              </a:rPr>
              <a:t>Splunk</a:t>
            </a:r>
            <a:r>
              <a:rPr lang="en-US" sz="1200" kern="1200" dirty="0">
                <a:solidFill>
                  <a:schemeClr val="tx1"/>
                </a:solidFill>
                <a:effectLst/>
                <a:latin typeface="Arial" panose="020B0604020202020204" pitchFamily="34" charset="0"/>
                <a:ea typeface="MS PGothic" pitchFamily="34" charset="-128"/>
                <a:cs typeface="ＭＳ Ｐゴシック" charset="0"/>
              </a:rPr>
              <a:t> analysis.</a:t>
            </a:r>
            <a:r>
              <a:rPr lang="en-US" sz="1200" kern="1200" baseline="0" dirty="0">
                <a:solidFill>
                  <a:schemeClr val="tx1"/>
                </a:solidFill>
                <a:effectLst/>
                <a:latin typeface="Arial" panose="020B0604020202020204" pitchFamily="34" charset="0"/>
                <a:ea typeface="MS PGothic" pitchFamily="34" charset="-128"/>
                <a:cs typeface="ＭＳ Ｐゴシック" charset="0"/>
              </a:rPr>
              <a:t> </a:t>
            </a:r>
            <a:r>
              <a:rPr lang="en-US" sz="1200" kern="1200" dirty="0">
                <a:solidFill>
                  <a:schemeClr val="tx1"/>
                </a:solidFill>
                <a:effectLst/>
                <a:latin typeface="Arial" panose="020B0604020202020204" pitchFamily="34" charset="0"/>
                <a:ea typeface="MS PGothic" pitchFamily="34" charset="-128"/>
                <a:cs typeface="ＭＳ Ｐゴシック" charset="0"/>
              </a:rPr>
              <a:t>The Event Collector makes it simple and efficient to collect this data, scaling to millions of events per second, using a developer-friendly, standard HTTP/JSON API and logging libraries</a:t>
            </a:r>
          </a:p>
          <a:p>
            <a:r>
              <a:rPr lang="en-US" sz="1200" kern="1200" dirty="0">
                <a:solidFill>
                  <a:schemeClr val="tx1"/>
                </a:solidFill>
                <a:effectLst/>
                <a:latin typeface="Arial" panose="020B0604020202020204" pitchFamily="34" charset="0"/>
                <a:ea typeface="MS PGothic" pitchFamily="34" charset="-128"/>
                <a:cs typeface="ＭＳ Ｐゴシック" charset="0"/>
              </a:rPr>
              <a:t> </a:t>
            </a:r>
          </a:p>
          <a:p>
            <a:r>
              <a:rPr lang="en-US" sz="1200" kern="1200" dirty="0">
                <a:solidFill>
                  <a:schemeClr val="tx1"/>
                </a:solidFill>
                <a:effectLst/>
                <a:latin typeface="Arial" panose="020B0604020202020204" pitchFamily="34" charset="0"/>
                <a:ea typeface="MS PGothic" pitchFamily="34" charset="-128"/>
                <a:cs typeface="ＭＳ Ｐゴシック" charset="0"/>
              </a:rPr>
              <a:t>The HTTP Event Collector (EC) uses a standard API and high-volume </a:t>
            </a:r>
            <a:r>
              <a:rPr lang="en-US" sz="1200" kern="1200" dirty="0" err="1">
                <a:solidFill>
                  <a:schemeClr val="tx1"/>
                </a:solidFill>
                <a:effectLst/>
                <a:latin typeface="Arial" panose="020B0604020202020204" pitchFamily="34" charset="0"/>
                <a:ea typeface="MS PGothic" pitchFamily="34" charset="-128"/>
                <a:cs typeface="ＭＳ Ｐゴシック" charset="0"/>
              </a:rPr>
              <a:t>Splunk</a:t>
            </a:r>
            <a:r>
              <a:rPr lang="en-US" sz="1200" kern="1200" dirty="0">
                <a:solidFill>
                  <a:schemeClr val="tx1"/>
                </a:solidFill>
                <a:effectLst/>
                <a:latin typeface="Arial" panose="020B0604020202020204" pitchFamily="34" charset="0"/>
                <a:ea typeface="MS PGothic" pitchFamily="34" charset="-128"/>
                <a:cs typeface="ＭＳ Ｐゴシック" charset="0"/>
              </a:rPr>
              <a:t> endpoint to allow events to be directly sent/collected at extreme velocity. The data volumes supported by </a:t>
            </a:r>
            <a:r>
              <a:rPr lang="en-US" sz="1200" kern="1200" dirty="0" err="1">
                <a:solidFill>
                  <a:schemeClr val="tx1"/>
                </a:solidFill>
                <a:effectLst/>
                <a:latin typeface="Arial" panose="020B0604020202020204" pitchFamily="34" charset="0"/>
                <a:ea typeface="MS PGothic" pitchFamily="34" charset="-128"/>
                <a:cs typeface="ＭＳ Ｐゴシック" charset="0"/>
              </a:rPr>
              <a:t>Splunk</a:t>
            </a:r>
            <a:r>
              <a:rPr lang="en-US" sz="1200" kern="1200" dirty="0">
                <a:solidFill>
                  <a:schemeClr val="tx1"/>
                </a:solidFill>
                <a:effectLst/>
                <a:latin typeface="Arial" panose="020B0604020202020204" pitchFamily="34" charset="0"/>
                <a:ea typeface="MS PGothic" pitchFamily="34" charset="-128"/>
                <a:cs typeface="ＭＳ Ｐゴシック" charset="0"/>
              </a:rPr>
              <a:t> are ideal for </a:t>
            </a:r>
            <a:r>
              <a:rPr lang="en-US" sz="1200" kern="1200" dirty="0" err="1">
                <a:solidFill>
                  <a:schemeClr val="tx1"/>
                </a:solidFill>
                <a:effectLst/>
                <a:latin typeface="Arial" panose="020B0604020202020204" pitchFamily="34" charset="0"/>
                <a:ea typeface="MS PGothic" pitchFamily="34" charset="-128"/>
                <a:cs typeface="ＭＳ Ｐゴシック" charset="0"/>
              </a:rPr>
              <a:t>IoT</a:t>
            </a:r>
            <a:r>
              <a:rPr lang="en-US" sz="1200" kern="1200" baseline="0" dirty="0">
                <a:solidFill>
                  <a:schemeClr val="tx1"/>
                </a:solidFill>
                <a:effectLst/>
                <a:latin typeface="Arial" panose="020B0604020202020204" pitchFamily="34" charset="0"/>
                <a:ea typeface="MS PGothic" pitchFamily="34" charset="-128"/>
                <a:cs typeface="ＭＳ Ｐゴシック" charset="0"/>
              </a:rPr>
              <a:t> and industrial data.</a:t>
            </a:r>
            <a:r>
              <a:rPr lang="en-US" sz="1200" kern="1200" dirty="0">
                <a:solidFill>
                  <a:schemeClr val="tx1"/>
                </a:solidFill>
                <a:effectLst/>
                <a:latin typeface="Arial" panose="020B0604020202020204" pitchFamily="34" charset="0"/>
                <a:ea typeface="MS PGothic" pitchFamily="34" charset="-128"/>
                <a:cs typeface="ＭＳ Ｐゴシック" charset="0"/>
              </a:rPr>
              <a:t> </a:t>
            </a:r>
            <a:endParaRPr lang="en-US" baseline="0" dirty="0"/>
          </a:p>
          <a:p>
            <a:endParaRPr lang="en-US" sz="800" kern="1200" dirty="0">
              <a:solidFill>
                <a:schemeClr val="tx1"/>
              </a:solidFill>
              <a:effectLst/>
              <a:latin typeface="Arial" panose="020B0604020202020204" pitchFamily="34" charset="0"/>
              <a:ea typeface="ＭＳ Ｐゴシック" charset="0"/>
              <a:cs typeface="ＭＳ Ｐゴシック" charset="0"/>
            </a:endParaRPr>
          </a:p>
          <a:p>
            <a:r>
              <a:rPr lang="en-US" sz="800" kern="1200" dirty="0">
                <a:solidFill>
                  <a:schemeClr val="tx1"/>
                </a:solidFill>
                <a:effectLst/>
                <a:latin typeface="Arial" panose="020B0604020202020204" pitchFamily="34" charset="0"/>
                <a:ea typeface="ＭＳ Ｐゴシック" charset="0"/>
                <a:cs typeface="ＭＳ Ｐゴシック" charset="0"/>
              </a:rPr>
              <a:t>There are many free add-ons and Apps for </a:t>
            </a:r>
            <a:r>
              <a:rPr lang="en-US" sz="800" kern="1200" dirty="0" err="1">
                <a:solidFill>
                  <a:schemeClr val="tx1"/>
                </a:solidFill>
                <a:effectLst/>
                <a:latin typeface="Arial" panose="020B0604020202020204" pitchFamily="34" charset="0"/>
                <a:ea typeface="ＭＳ Ｐゴシック" charset="0"/>
                <a:cs typeface="ＭＳ Ｐゴシック" charset="0"/>
              </a:rPr>
              <a:t>Splunk</a:t>
            </a:r>
            <a:r>
              <a:rPr lang="en-US" sz="800" kern="1200" dirty="0">
                <a:solidFill>
                  <a:schemeClr val="tx1"/>
                </a:solidFill>
                <a:effectLst/>
                <a:latin typeface="Arial" panose="020B0604020202020204" pitchFamily="34" charset="0"/>
                <a:ea typeface="ＭＳ Ｐゴシック" charset="0"/>
                <a:cs typeface="ＭＳ Ｐゴシック" charset="0"/>
              </a:rPr>
              <a:t> software that simplify the connection and collection of data from both industrial systems and the Internet of Things. These include:</a:t>
            </a:r>
          </a:p>
          <a:p>
            <a:pPr marL="0" marR="0" lvl="0" indent="0" algn="l" defTabSz="512763" rtl="0" eaLnBrk="0" fontAlgn="base" latinLnBrk="0" hangingPunct="0">
              <a:lnSpc>
                <a:spcPct val="100000"/>
              </a:lnSpc>
              <a:spcBef>
                <a:spcPct val="30000"/>
              </a:spcBef>
              <a:spcAft>
                <a:spcPct val="0"/>
              </a:spcAft>
              <a:buClrTx/>
              <a:buSzTx/>
              <a:buFontTx/>
              <a:buNone/>
              <a:tabLst/>
              <a:defRPr/>
            </a:pPr>
            <a:r>
              <a:rPr lang="en-US" sz="600" b="1" u="sng" kern="1200" dirty="0">
                <a:solidFill>
                  <a:srgbClr val="000000"/>
                </a:solidFill>
                <a:effectLst/>
                <a:latin typeface="Arial" panose="020B0604020202020204" pitchFamily="34" charset="0"/>
                <a:ea typeface="ＭＳ Ｐゴシック" charset="0"/>
                <a:cs typeface="ＭＳ Ｐゴシック" charset="0"/>
              </a:rPr>
              <a:t>Protocol Data Inputs</a:t>
            </a:r>
            <a:r>
              <a:rPr lang="en-US" sz="600" b="1" kern="1200" dirty="0">
                <a:solidFill>
                  <a:srgbClr val="000000"/>
                </a:solidFill>
                <a:effectLst/>
                <a:latin typeface="Arial" panose="020B0604020202020204" pitchFamily="34" charset="0"/>
                <a:ea typeface="ＭＳ Ｐゴシック" charset="0"/>
                <a:cs typeface="ＭＳ Ｐゴシック" charset="0"/>
              </a:rPr>
              <a:t>:</a:t>
            </a:r>
            <a:r>
              <a:rPr lang="en-US" sz="600" kern="1200" dirty="0">
                <a:solidFill>
                  <a:srgbClr val="000000"/>
                </a:solidFill>
                <a:effectLst/>
                <a:latin typeface="Arial" panose="020B0604020202020204" pitchFamily="34" charset="0"/>
                <a:ea typeface="ＭＳ Ｐゴシック" charset="0"/>
                <a:cs typeface="ＭＳ Ｐゴシック" charset="0"/>
              </a:rPr>
              <a:t> </a:t>
            </a:r>
            <a:r>
              <a:rPr lang="en-US" sz="1200" kern="1200" dirty="0" err="1">
                <a:solidFill>
                  <a:schemeClr val="tx1"/>
                </a:solidFill>
                <a:effectLst/>
                <a:latin typeface="Arial" panose="020B0604020202020204" pitchFamily="34" charset="0"/>
                <a:ea typeface="MS PGothic" pitchFamily="34" charset="-128"/>
                <a:cs typeface="ＭＳ Ｐゴシック" charset="0"/>
              </a:rPr>
              <a:t>Recieve</a:t>
            </a:r>
            <a:r>
              <a:rPr lang="en-US" sz="1200" kern="1200" dirty="0">
                <a:solidFill>
                  <a:schemeClr val="tx1"/>
                </a:solidFill>
                <a:latin typeface="Arial" panose="020B0604020202020204" pitchFamily="34" charset="0"/>
                <a:ea typeface="MS PGothic" pitchFamily="34" charset="-128"/>
                <a:cs typeface="ＭＳ Ｐゴシック" charset="0"/>
              </a:rPr>
              <a:t> data via a number of different data protocols such as TCP , TCP(s) ,HTTP(s) PUT/POST/File Upload , UDP , </a:t>
            </a:r>
            <a:r>
              <a:rPr lang="en-US" sz="1200" kern="1200" dirty="0" err="1">
                <a:solidFill>
                  <a:schemeClr val="tx1"/>
                </a:solidFill>
                <a:latin typeface="Arial" panose="020B0604020202020204" pitchFamily="34" charset="0"/>
                <a:ea typeface="MS PGothic" pitchFamily="34" charset="-128"/>
                <a:cs typeface="ＭＳ Ｐゴシック" charset="0"/>
              </a:rPr>
              <a:t>Websockets</a:t>
            </a:r>
            <a:r>
              <a:rPr lang="en-US" sz="1200" kern="1200" dirty="0">
                <a:solidFill>
                  <a:schemeClr val="tx1"/>
                </a:solidFill>
                <a:latin typeface="Arial" panose="020B0604020202020204" pitchFamily="34" charset="0"/>
                <a:ea typeface="MS PGothic" pitchFamily="34" charset="-128"/>
                <a:cs typeface="ＭＳ Ｐゴシック" charset="0"/>
              </a:rPr>
              <a:t> , </a:t>
            </a:r>
            <a:r>
              <a:rPr lang="en-US" sz="1200" kern="1200" dirty="0" err="1">
                <a:solidFill>
                  <a:schemeClr val="tx1"/>
                </a:solidFill>
                <a:latin typeface="Arial" panose="020B0604020202020204" pitchFamily="34" charset="0"/>
                <a:ea typeface="MS PGothic" pitchFamily="34" charset="-128"/>
                <a:cs typeface="ＭＳ Ｐゴシック" charset="0"/>
              </a:rPr>
              <a:t>SockJS</a:t>
            </a:r>
            <a:r>
              <a:rPr lang="en-US" sz="1200" kern="1200" dirty="0">
                <a:solidFill>
                  <a:schemeClr val="tx1"/>
                </a:solidFill>
                <a:latin typeface="Arial" panose="020B0604020202020204" pitchFamily="34" charset="0"/>
                <a:ea typeface="MS PGothic" pitchFamily="34" charset="-128"/>
                <a:cs typeface="ＭＳ Ｐゴシック" charset="0"/>
              </a:rPr>
              <a:t>.</a:t>
            </a:r>
            <a:r>
              <a:rPr lang="en-US" sz="800" kern="1200" dirty="0">
                <a:solidFill>
                  <a:schemeClr val="tx1"/>
                </a:solidFill>
                <a:effectLst/>
                <a:latin typeface="Arial" panose="020B0604020202020204" pitchFamily="34" charset="0"/>
                <a:ea typeface="ＭＳ Ｐゴシック" charset="0"/>
                <a:cs typeface="ＭＳ Ｐゴシック" charset="0"/>
              </a:rPr>
              <a:t> </a:t>
            </a:r>
          </a:p>
          <a:p>
            <a:pPr lvl="0"/>
            <a:r>
              <a:rPr lang="en-US" sz="800" b="1" u="sng" kern="1200" dirty="0">
                <a:solidFill>
                  <a:srgbClr val="000000"/>
                </a:solidFill>
                <a:effectLst/>
                <a:latin typeface="Arial" panose="020B0604020202020204" pitchFamily="34" charset="0"/>
                <a:ea typeface="ＭＳ Ｐゴシック" charset="0"/>
                <a:cs typeface="ＭＳ Ｐゴシック" charset="0"/>
              </a:rPr>
              <a:t>Rest</a:t>
            </a:r>
            <a:r>
              <a:rPr lang="en-US" sz="800" b="1" u="none" kern="1200" baseline="0" dirty="0">
                <a:solidFill>
                  <a:srgbClr val="000000"/>
                </a:solidFill>
                <a:effectLst/>
                <a:latin typeface="Arial" panose="020B0604020202020204" pitchFamily="34" charset="0"/>
                <a:ea typeface="ＭＳ Ｐゴシック" charset="0"/>
                <a:cs typeface="ＭＳ Ｐゴシック" charset="0"/>
              </a:rPr>
              <a:t> API Modular Input</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Poll local and remote REST APIs and index the responses.</a:t>
            </a:r>
          </a:p>
          <a:p>
            <a:pPr lvl="0"/>
            <a:r>
              <a:rPr lang="en-US" sz="800" b="1" u="sng" kern="1200" dirty="0">
                <a:solidFill>
                  <a:srgbClr val="000000"/>
                </a:solidFill>
                <a:effectLst/>
                <a:latin typeface="Arial" panose="020B0604020202020204" pitchFamily="34" charset="0"/>
                <a:ea typeface="ＭＳ Ｐゴシック" charset="0"/>
                <a:cs typeface="ＭＳ Ｐゴシック" charset="0"/>
              </a:rPr>
              <a:t>Amazon</a:t>
            </a:r>
            <a:r>
              <a:rPr lang="en-US" sz="800" b="1" u="sng" kern="1200" baseline="0" dirty="0">
                <a:solidFill>
                  <a:srgbClr val="000000"/>
                </a:solidFill>
                <a:effectLst/>
                <a:latin typeface="Arial" panose="020B0604020202020204" pitchFamily="34" charset="0"/>
                <a:ea typeface="ＭＳ Ｐゴシック" charset="0"/>
                <a:cs typeface="ＭＳ Ｐゴシック" charset="0"/>
              </a:rPr>
              <a:t> Kinesis Modular Input</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Index data from Amazon Kinesis, a fully managed service for real-time streaming data. </a:t>
            </a:r>
          </a:p>
          <a:p>
            <a:pPr marL="0" marR="0" lvl="0" indent="0" algn="l" defTabSz="457048" rtl="0" eaLnBrk="1" fontAlgn="auto" latinLnBrk="0" hangingPunct="1">
              <a:lnSpc>
                <a:spcPct val="100000"/>
              </a:lnSpc>
              <a:spcBef>
                <a:spcPts val="0"/>
              </a:spcBef>
              <a:spcAft>
                <a:spcPts val="0"/>
              </a:spcAft>
              <a:buClrTx/>
              <a:buSzTx/>
              <a:buFontTx/>
              <a:buNone/>
              <a:tabLst/>
              <a:defRPr/>
            </a:pPr>
            <a:r>
              <a:rPr lang="en-US" sz="800" b="1" u="sng" kern="1200" dirty="0">
                <a:solidFill>
                  <a:srgbClr val="000000"/>
                </a:solidFill>
                <a:effectLst/>
                <a:latin typeface="Arial" panose="020B0604020202020204" pitchFamily="34" charset="0"/>
                <a:ea typeface="ＭＳ Ｐゴシック" charset="0"/>
                <a:cs typeface="ＭＳ Ｐゴシック" charset="0"/>
              </a:rPr>
              <a:t>Apache</a:t>
            </a:r>
            <a:r>
              <a:rPr lang="en-US" sz="800" b="1" u="sng" kern="1200" baseline="0" dirty="0">
                <a:solidFill>
                  <a:srgbClr val="000000"/>
                </a:solidFill>
                <a:effectLst/>
                <a:latin typeface="Arial" panose="020B0604020202020204" pitchFamily="34" charset="0"/>
                <a:ea typeface="ＭＳ Ｐゴシック" charset="0"/>
                <a:cs typeface="ＭＳ Ｐゴシック" charset="0"/>
              </a:rPr>
              <a:t> Kafka Modular Input</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Index messages from Apache Kafka messaging brokers, including clusters managed by Zookeeper. </a:t>
            </a:r>
          </a:p>
          <a:p>
            <a:pPr marL="0" marR="0" lvl="0" indent="0" algn="l" defTabSz="457048" rtl="0" eaLnBrk="1" fontAlgn="auto" latinLnBrk="0" hangingPunct="1">
              <a:lnSpc>
                <a:spcPct val="100000"/>
              </a:lnSpc>
              <a:spcBef>
                <a:spcPts val="0"/>
              </a:spcBef>
              <a:spcAft>
                <a:spcPts val="0"/>
              </a:spcAft>
              <a:buClrTx/>
              <a:buSzTx/>
              <a:buFontTx/>
              <a:buNone/>
              <a:tabLst/>
              <a:defRPr/>
            </a:pPr>
            <a:r>
              <a:rPr lang="en-US" sz="800" b="1" u="sng" kern="1200" dirty="0">
                <a:solidFill>
                  <a:srgbClr val="000000"/>
                </a:solidFill>
                <a:effectLst/>
                <a:latin typeface="Arial" panose="020B0604020202020204" pitchFamily="34" charset="0"/>
                <a:ea typeface="ＭＳ Ｐゴシック" charset="0"/>
                <a:cs typeface="ＭＳ Ｐゴシック" charset="0"/>
              </a:rPr>
              <a:t>DB Connect 2</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a:t>
            </a:r>
            <a:r>
              <a:rPr lang="en-US" sz="4000" kern="1200" dirty="0">
                <a:solidFill>
                  <a:schemeClr val="tx1"/>
                </a:solidFill>
                <a:effectLst/>
                <a:latin typeface="Arial" panose="020B0604020202020204" pitchFamily="34" charset="0"/>
                <a:ea typeface="MS PGothic" pitchFamily="34" charset="-128"/>
                <a:cs typeface="ＭＳ Ｐゴシック" charset="0"/>
              </a:rPr>
              <a:t>I</a:t>
            </a:r>
            <a:r>
              <a:rPr lang="en-US" sz="4000" kern="1200" dirty="0">
                <a:solidFill>
                  <a:schemeClr val="tx1"/>
                </a:solidFill>
                <a:latin typeface="Arial" panose="020B0604020202020204" pitchFamily="34" charset="0"/>
                <a:ea typeface="MS PGothic" pitchFamily="34" charset="-128"/>
                <a:cs typeface="ＭＳ Ｐゴシック" charset="0"/>
              </a:rPr>
              <a:t>ntegrate structured data sources with your </a:t>
            </a:r>
            <a:r>
              <a:rPr lang="en-US" sz="4000" kern="1200" dirty="0" err="1">
                <a:solidFill>
                  <a:schemeClr val="tx1"/>
                </a:solidFill>
                <a:latin typeface="Arial" panose="020B0604020202020204" pitchFamily="34" charset="0"/>
                <a:ea typeface="MS PGothic" pitchFamily="34" charset="-128"/>
                <a:cs typeface="ＭＳ Ｐゴシック" charset="0"/>
              </a:rPr>
              <a:t>Splunk</a:t>
            </a:r>
            <a:r>
              <a:rPr lang="en-US" sz="4000" kern="1200" dirty="0">
                <a:solidFill>
                  <a:schemeClr val="tx1"/>
                </a:solidFill>
                <a:latin typeface="Arial" panose="020B0604020202020204" pitchFamily="34" charset="0"/>
                <a:ea typeface="MS PGothic" pitchFamily="34" charset="-128"/>
                <a:cs typeface="ＭＳ Ｐゴシック" charset="0"/>
              </a:rPr>
              <a:t> real-time machine data collection</a:t>
            </a:r>
            <a:r>
              <a:rPr lang="en-US" sz="800" kern="1200" dirty="0">
                <a:solidFill>
                  <a:srgbClr val="000000"/>
                </a:solidFill>
                <a:effectLst/>
                <a:latin typeface="Arial" panose="020B0604020202020204" pitchFamily="34" charset="0"/>
                <a:ea typeface="ＭＳ Ｐゴシック" charset="0"/>
                <a:cs typeface="ＭＳ Ｐゴシック" charset="0"/>
              </a:rPr>
              <a:t>. </a:t>
            </a:r>
          </a:p>
          <a:p>
            <a:pPr marL="0" marR="0" lvl="0" indent="0" algn="l" defTabSz="457048" rtl="0" eaLnBrk="1" fontAlgn="auto" latinLnBrk="0" hangingPunct="1">
              <a:lnSpc>
                <a:spcPct val="100000"/>
              </a:lnSpc>
              <a:spcBef>
                <a:spcPts val="0"/>
              </a:spcBef>
              <a:spcAft>
                <a:spcPts val="0"/>
              </a:spcAft>
              <a:buClrTx/>
              <a:buSzTx/>
              <a:buFontTx/>
              <a:buNone/>
              <a:tabLst/>
              <a:defRPr/>
            </a:pPr>
            <a:r>
              <a:rPr lang="en-US" sz="800" b="1" u="sng" kern="1200" dirty="0">
                <a:solidFill>
                  <a:srgbClr val="000000"/>
                </a:solidFill>
                <a:effectLst/>
                <a:latin typeface="Arial" panose="020B0604020202020204" pitchFamily="34" charset="0"/>
                <a:ea typeface="ＭＳ Ｐゴシック" charset="0"/>
                <a:cs typeface="ＭＳ Ｐゴシック" charset="0"/>
              </a:rPr>
              <a:t>MQTT</a:t>
            </a:r>
            <a:r>
              <a:rPr lang="en-US" sz="800" b="1" u="sng" kern="1200" baseline="0" dirty="0">
                <a:solidFill>
                  <a:srgbClr val="000000"/>
                </a:solidFill>
                <a:effectLst/>
                <a:latin typeface="Arial" panose="020B0604020202020204" pitchFamily="34" charset="0"/>
                <a:ea typeface="ＭＳ Ｐゴシック" charset="0"/>
                <a:cs typeface="ＭＳ Ｐゴシック" charset="0"/>
              </a:rPr>
              <a:t> Modular Input</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a:t>
            </a:r>
            <a:r>
              <a:rPr lang="en-US" sz="4000" kern="1200" dirty="0">
                <a:solidFill>
                  <a:schemeClr val="tx1"/>
                </a:solidFill>
                <a:latin typeface="Arial" panose="020B0604020202020204" pitchFamily="34" charset="0"/>
                <a:ea typeface="MS PGothic" pitchFamily="34" charset="-128"/>
                <a:cs typeface="ＭＳ Ｐゴシック" charset="0"/>
              </a:rPr>
              <a:t>Index messages from MQTT, a machine-to-machine connectivity protocol, by subscribing </a:t>
            </a:r>
            <a:r>
              <a:rPr lang="en-US" sz="4000" kern="1200" dirty="0" err="1">
                <a:solidFill>
                  <a:schemeClr val="tx1"/>
                </a:solidFill>
                <a:latin typeface="Arial" panose="020B0604020202020204" pitchFamily="34" charset="0"/>
                <a:ea typeface="MS PGothic" pitchFamily="34" charset="-128"/>
                <a:cs typeface="ＭＳ Ｐゴシック" charset="0"/>
              </a:rPr>
              <a:t>Splunk</a:t>
            </a:r>
            <a:r>
              <a:rPr lang="en-US" sz="4000" kern="1200" dirty="0">
                <a:solidFill>
                  <a:schemeClr val="tx1"/>
                </a:solidFill>
                <a:latin typeface="Arial" panose="020B0604020202020204" pitchFamily="34" charset="0"/>
                <a:ea typeface="MS PGothic" pitchFamily="34" charset="-128"/>
                <a:cs typeface="ＭＳ Ｐゴシック" charset="0"/>
              </a:rPr>
              <a:t> software to MQTT Broker Topics.</a:t>
            </a:r>
            <a:endParaRPr lang="en-US" sz="800" kern="1200" dirty="0">
              <a:solidFill>
                <a:srgbClr val="000000"/>
              </a:solidFill>
              <a:effectLst/>
              <a:latin typeface="Arial" panose="020B0604020202020204" pitchFamily="34" charset="0"/>
              <a:ea typeface="ＭＳ Ｐゴシック" charset="0"/>
              <a:cs typeface="ＭＳ Ｐゴシック" charset="0"/>
            </a:endParaRPr>
          </a:p>
          <a:p>
            <a:pPr marL="0" marR="0" lvl="0" indent="0" algn="l" defTabSz="457048" rtl="0" eaLnBrk="1" fontAlgn="auto" latinLnBrk="0" hangingPunct="1">
              <a:lnSpc>
                <a:spcPct val="100000"/>
              </a:lnSpc>
              <a:spcBef>
                <a:spcPts val="0"/>
              </a:spcBef>
              <a:spcAft>
                <a:spcPts val="0"/>
              </a:spcAft>
              <a:buClrTx/>
              <a:buSzTx/>
              <a:buFontTx/>
              <a:buNone/>
              <a:tabLst/>
              <a:defRPr/>
            </a:pPr>
            <a:r>
              <a:rPr lang="en-US" sz="800" b="1" u="sng" kern="1200" dirty="0">
                <a:solidFill>
                  <a:srgbClr val="000000"/>
                </a:solidFill>
                <a:effectLst/>
                <a:latin typeface="Arial" panose="020B0604020202020204" pitchFamily="34" charset="0"/>
                <a:ea typeface="ＭＳ Ｐゴシック" charset="0"/>
                <a:cs typeface="ＭＳ Ｐゴシック" charset="0"/>
              </a:rPr>
              <a:t>AMQP</a:t>
            </a:r>
            <a:r>
              <a:rPr lang="en-US" sz="800" b="1" u="sng" kern="1200" baseline="0" dirty="0">
                <a:solidFill>
                  <a:srgbClr val="000000"/>
                </a:solidFill>
                <a:effectLst/>
                <a:latin typeface="Arial" panose="020B0604020202020204" pitchFamily="34" charset="0"/>
                <a:ea typeface="ＭＳ Ｐゴシック" charset="0"/>
                <a:cs typeface="ＭＳ Ｐゴシック" charset="0"/>
              </a:rPr>
              <a:t> Modular Input</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Index data from message queues provided by AMQP brokers.</a:t>
            </a:r>
          </a:p>
          <a:p>
            <a:pPr marL="0" marR="0" lvl="0" indent="0" algn="l" defTabSz="457048" rtl="0" eaLnBrk="1" fontAlgn="auto" latinLnBrk="0" hangingPunct="1">
              <a:lnSpc>
                <a:spcPct val="100000"/>
              </a:lnSpc>
              <a:spcBef>
                <a:spcPts val="0"/>
              </a:spcBef>
              <a:spcAft>
                <a:spcPts val="0"/>
              </a:spcAft>
              <a:buClrTx/>
              <a:buSzTx/>
              <a:buFontTx/>
              <a:buNone/>
              <a:tabLst/>
              <a:defRPr/>
            </a:pPr>
            <a:r>
              <a:rPr lang="en-US" sz="800" b="1" u="sng" kern="1200" dirty="0">
                <a:solidFill>
                  <a:srgbClr val="000000"/>
                </a:solidFill>
                <a:effectLst/>
                <a:latin typeface="Arial" panose="020B0604020202020204" pitchFamily="34" charset="0"/>
                <a:ea typeface="ＭＳ Ｐゴシック" charset="0"/>
                <a:cs typeface="ＭＳ Ｐゴシック" charset="0"/>
              </a:rPr>
              <a:t>JMS Modular Input</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Poll and index message queues and topics from messaging queues and topics, including MQTT messages, provided by message providers, including </a:t>
            </a:r>
            <a:r>
              <a:rPr lang="en-US" sz="800" kern="1200" dirty="0" err="1">
                <a:solidFill>
                  <a:srgbClr val="000000"/>
                </a:solidFill>
                <a:effectLst/>
                <a:latin typeface="Arial" panose="020B0604020202020204" pitchFamily="34" charset="0"/>
                <a:ea typeface="ＭＳ Ｐゴシック" charset="0"/>
                <a:cs typeface="ＭＳ Ｐゴシック" charset="0"/>
              </a:rPr>
              <a:t>TibcoEMS</a:t>
            </a:r>
            <a:r>
              <a:rPr lang="en-US" sz="800" kern="1200" dirty="0">
                <a:solidFill>
                  <a:srgbClr val="000000"/>
                </a:solidFill>
                <a:effectLst/>
                <a:latin typeface="Arial" panose="020B0604020202020204" pitchFamily="34" charset="0"/>
                <a:ea typeface="ＭＳ Ｐゴシック" charset="0"/>
                <a:cs typeface="ＭＳ Ｐゴシック" charset="0"/>
              </a:rPr>
              <a:t>, </a:t>
            </a:r>
            <a:r>
              <a:rPr lang="en-US" sz="800" kern="1200" dirty="0" err="1">
                <a:solidFill>
                  <a:srgbClr val="000000"/>
                </a:solidFill>
                <a:effectLst/>
                <a:latin typeface="Arial" panose="020B0604020202020204" pitchFamily="34" charset="0"/>
                <a:ea typeface="ＭＳ Ｐゴシック" charset="0"/>
                <a:cs typeface="ＭＳ Ｐゴシック" charset="0"/>
              </a:rPr>
              <a:t>Weblogic</a:t>
            </a:r>
            <a:r>
              <a:rPr lang="en-US" sz="800" kern="1200" dirty="0">
                <a:solidFill>
                  <a:srgbClr val="000000"/>
                </a:solidFill>
                <a:effectLst/>
                <a:latin typeface="Arial" panose="020B0604020202020204" pitchFamily="34" charset="0"/>
                <a:ea typeface="ＭＳ Ｐゴシック" charset="0"/>
                <a:cs typeface="ＭＳ Ｐゴシック" charset="0"/>
              </a:rPr>
              <a:t> JMS and </a:t>
            </a:r>
            <a:r>
              <a:rPr lang="en-US" sz="800" kern="1200" dirty="0" err="1">
                <a:solidFill>
                  <a:srgbClr val="000000"/>
                </a:solidFill>
                <a:effectLst/>
                <a:latin typeface="Arial" panose="020B0604020202020204" pitchFamily="34" charset="0"/>
                <a:ea typeface="ＭＳ Ｐゴシック" charset="0"/>
                <a:cs typeface="ＭＳ Ｐゴシック" charset="0"/>
              </a:rPr>
              <a:t>ActiveMQ</a:t>
            </a:r>
            <a:r>
              <a:rPr lang="en-US" sz="800" kern="1200" dirty="0">
                <a:solidFill>
                  <a:srgbClr val="000000"/>
                </a:solidFill>
                <a:effectLst/>
                <a:latin typeface="Arial" panose="020B0604020202020204" pitchFamily="34" charset="0"/>
                <a:ea typeface="ＭＳ Ｐゴシック" charset="0"/>
                <a:cs typeface="ＭＳ Ｐゴシック" charset="0"/>
              </a:rPr>
              <a:t>.</a:t>
            </a:r>
          </a:p>
          <a:p>
            <a:pPr marL="0" marR="0" lvl="0" indent="0" algn="l" defTabSz="457048" rtl="0" eaLnBrk="1" fontAlgn="auto" latinLnBrk="0" hangingPunct="1">
              <a:lnSpc>
                <a:spcPct val="100000"/>
              </a:lnSpc>
              <a:spcBef>
                <a:spcPts val="0"/>
              </a:spcBef>
              <a:spcAft>
                <a:spcPts val="0"/>
              </a:spcAft>
              <a:buClrTx/>
              <a:buSzTx/>
              <a:buFontTx/>
              <a:buNone/>
              <a:tabLst/>
              <a:defRPr/>
            </a:pPr>
            <a:r>
              <a:rPr lang="en-US" sz="2000" b="1" u="sng" kern="1200" dirty="0">
                <a:solidFill>
                  <a:srgbClr val="000000"/>
                </a:solidFill>
                <a:effectLst/>
                <a:latin typeface="Arial" panose="020B0604020202020204" pitchFamily="34" charset="0"/>
                <a:ea typeface="ＭＳ Ｐゴシック" charset="0"/>
                <a:cs typeface="ＭＳ Ｐゴシック" charset="0"/>
              </a:rPr>
              <a:t>COAP Modular Input</a:t>
            </a:r>
            <a:r>
              <a:rPr lang="en-US" sz="2000" b="1" kern="1200" dirty="0">
                <a:solidFill>
                  <a:srgbClr val="000000"/>
                </a:solidFill>
                <a:effectLst/>
                <a:latin typeface="Arial" panose="020B0604020202020204" pitchFamily="34" charset="0"/>
                <a:ea typeface="ＭＳ Ｐゴシック" charset="0"/>
                <a:cs typeface="ＭＳ Ｐゴシック" charset="0"/>
              </a:rPr>
              <a:t>:</a:t>
            </a:r>
            <a:r>
              <a:rPr lang="en-US" sz="2000" kern="1200" dirty="0">
                <a:solidFill>
                  <a:srgbClr val="000000"/>
                </a:solidFill>
                <a:effectLst/>
                <a:latin typeface="Arial" panose="020B0604020202020204" pitchFamily="34" charset="0"/>
                <a:ea typeface="ＭＳ Ｐゴシック" charset="0"/>
                <a:cs typeface="ＭＳ Ｐゴシック" charset="0"/>
              </a:rPr>
              <a:t> </a:t>
            </a:r>
            <a:r>
              <a:rPr lang="en-US" sz="4000" kern="1200" dirty="0">
                <a:solidFill>
                  <a:schemeClr val="tx1"/>
                </a:solidFill>
                <a:effectLst/>
                <a:latin typeface="Arial" panose="020B0604020202020204" pitchFamily="34" charset="0"/>
                <a:ea typeface="MS PGothic" pitchFamily="34" charset="-128"/>
                <a:cs typeface="ＭＳ Ｐゴシック" charset="0"/>
              </a:rPr>
              <a:t>I</a:t>
            </a:r>
            <a:r>
              <a:rPr lang="en-US" sz="4000" kern="1200" dirty="0">
                <a:solidFill>
                  <a:schemeClr val="tx1"/>
                </a:solidFill>
                <a:latin typeface="Arial" panose="020B0604020202020204" pitchFamily="34" charset="0"/>
                <a:ea typeface="MS PGothic" pitchFamily="34" charset="-128"/>
                <a:cs typeface="ＭＳ Ｐゴシック" charset="0"/>
              </a:rPr>
              <a:t>ndex messages from a COAP (Constrained Application Protocol) Server.</a:t>
            </a:r>
          </a:p>
          <a:p>
            <a:pPr marL="0" marR="0" lvl="0" indent="0" algn="l" defTabSz="457048" rtl="0" eaLnBrk="1" fontAlgn="auto" latinLnBrk="0" hangingPunct="1">
              <a:lnSpc>
                <a:spcPct val="100000"/>
              </a:lnSpc>
              <a:spcBef>
                <a:spcPts val="0"/>
              </a:spcBef>
              <a:spcAft>
                <a:spcPts val="0"/>
              </a:spcAft>
              <a:buClrTx/>
              <a:buSzTx/>
              <a:buFontTx/>
              <a:buNone/>
              <a:tabLst/>
              <a:defRPr/>
            </a:pPr>
            <a:r>
              <a:rPr lang="en-US" sz="800" b="1" u="sng" kern="1200" dirty="0">
                <a:solidFill>
                  <a:srgbClr val="000000"/>
                </a:solidFill>
                <a:effectLst/>
                <a:latin typeface="Arial" panose="020B0604020202020204" pitchFamily="34" charset="0"/>
                <a:ea typeface="ＭＳ Ｐゴシック" charset="0"/>
                <a:cs typeface="ＭＳ Ｐゴシック" charset="0"/>
              </a:rPr>
              <a:t>SNMP Modular Input</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Collect data by polling SNMP attributes and catching SNMP traps from datacenter infrastructure devices providing cooling and power distribution.</a:t>
            </a:r>
          </a:p>
          <a:p>
            <a:pPr marL="0" marR="0" lvl="0" indent="0" algn="l" defTabSz="457048" rtl="0" eaLnBrk="1" fontAlgn="auto" latinLnBrk="0" hangingPunct="1">
              <a:lnSpc>
                <a:spcPct val="100000"/>
              </a:lnSpc>
              <a:spcBef>
                <a:spcPts val="0"/>
              </a:spcBef>
              <a:spcAft>
                <a:spcPts val="0"/>
              </a:spcAft>
              <a:buClrTx/>
              <a:buSzTx/>
              <a:buFontTx/>
              <a:buNone/>
              <a:tabLst/>
              <a:defRPr/>
            </a:pPr>
            <a:r>
              <a:rPr lang="en-US" sz="1200" b="1" u="sng" kern="1200" dirty="0" err="1">
                <a:solidFill>
                  <a:srgbClr val="000000"/>
                </a:solidFill>
                <a:effectLst/>
                <a:latin typeface="Arial" panose="020B0604020202020204" pitchFamily="34" charset="0"/>
                <a:ea typeface="ＭＳ Ｐゴシック" charset="0"/>
                <a:cs typeface="ＭＳ Ｐゴシック" charset="0"/>
              </a:rPr>
              <a:t>Splunk</a:t>
            </a:r>
            <a:r>
              <a:rPr lang="en-US" sz="1200" b="1" u="sng" kern="1200" dirty="0">
                <a:solidFill>
                  <a:srgbClr val="000000"/>
                </a:solidFill>
                <a:effectLst/>
                <a:latin typeface="Arial" panose="020B0604020202020204" pitchFamily="34" charset="0"/>
                <a:ea typeface="ＭＳ Ｐゴシック" charset="0"/>
                <a:cs typeface="ＭＳ Ｐゴシック" charset="0"/>
              </a:rPr>
              <a:t> App for Stream</a:t>
            </a:r>
            <a:r>
              <a:rPr lang="en-US" sz="1200" b="1" kern="1200" dirty="0">
                <a:solidFill>
                  <a:srgbClr val="000000"/>
                </a:solidFill>
                <a:effectLst/>
                <a:latin typeface="Arial" panose="020B0604020202020204" pitchFamily="34" charset="0"/>
                <a:ea typeface="ＭＳ Ｐゴシック" charset="0"/>
                <a:cs typeface="ＭＳ Ｐゴシック" charset="0"/>
              </a:rPr>
              <a:t>:</a:t>
            </a:r>
            <a:r>
              <a:rPr lang="en-US" sz="1200" kern="1200" dirty="0">
                <a:solidFill>
                  <a:schemeClr val="tx1"/>
                </a:solidFill>
                <a:effectLst/>
                <a:latin typeface="Arial" panose="020B0604020202020204" pitchFamily="34" charset="0"/>
                <a:ea typeface="ＭＳ Ｐゴシック" charset="0"/>
                <a:cs typeface="ＭＳ Ｐゴシック" charset="0"/>
              </a:rPr>
              <a:t> Capture, filter and index real-time streaming wire data and network events.</a:t>
            </a:r>
          </a:p>
          <a:p>
            <a:pPr marL="0" marR="0" lvl="0" indent="0" algn="l" defTabSz="457048" rtl="0" eaLnBrk="1" fontAlgn="auto" latinLnBrk="0" hangingPunct="1">
              <a:lnSpc>
                <a:spcPct val="100000"/>
              </a:lnSpc>
              <a:spcBef>
                <a:spcPts val="0"/>
              </a:spcBef>
              <a:spcAft>
                <a:spcPts val="0"/>
              </a:spcAft>
              <a:buClrTx/>
              <a:buSzTx/>
              <a:buFontTx/>
              <a:buNone/>
              <a:tabLst/>
              <a:defRPr/>
            </a:pPr>
            <a:endParaRPr lang="en-US" sz="800" kern="1200" dirty="0">
              <a:solidFill>
                <a:srgbClr val="000000"/>
              </a:solidFill>
              <a:effectLst/>
              <a:latin typeface="Arial" panose="020B0604020202020204" pitchFamily="34" charset="0"/>
              <a:ea typeface="ＭＳ Ｐゴシック" charset="0"/>
              <a:cs typeface="ＭＳ Ｐゴシック" charset="0"/>
            </a:endParaRPr>
          </a:p>
          <a:p>
            <a:pPr marL="0" marR="0" indent="0" algn="l" defTabSz="512763" rtl="0" eaLnBrk="0" fontAlgn="base" latinLnBrk="0" hangingPunct="0">
              <a:lnSpc>
                <a:spcPct val="100000"/>
              </a:lnSpc>
              <a:spcBef>
                <a:spcPct val="30000"/>
              </a:spcBef>
              <a:spcAft>
                <a:spcPct val="0"/>
              </a:spcAft>
              <a:buClrTx/>
              <a:buSzTx/>
              <a:buFontTx/>
              <a:buNone/>
              <a:tabLst/>
              <a:defRPr/>
            </a:pPr>
            <a:r>
              <a:rPr lang="en-US" dirty="0" err="1"/>
              <a:t>Splunk</a:t>
            </a:r>
            <a:r>
              <a:rPr lang="en-US" dirty="0"/>
              <a:t> isn’t the only technology</a:t>
            </a:r>
            <a:r>
              <a:rPr lang="en-US" baseline="0" dirty="0"/>
              <a:t> that can benefit from collecting machine data, so let </a:t>
            </a:r>
            <a:r>
              <a:rPr lang="en-US" baseline="0" dirty="0" err="1"/>
              <a:t>Splunk</a:t>
            </a:r>
            <a:r>
              <a:rPr lang="en-US" baseline="0" dirty="0"/>
              <a:t> help send the data to those systems that need it. For those systems that want a direct tap into the raw data, </a:t>
            </a:r>
            <a:r>
              <a:rPr lang="en-US" dirty="0" err="1"/>
              <a:t>Splunk</a:t>
            </a:r>
            <a:r>
              <a:rPr lang="en-US" dirty="0"/>
              <a:t> can forward all or a subset of data in real time via TCP as raw text or RFC-compliant syslog. This can be done on the forwarder or centrally via the indexer without incrementing</a:t>
            </a:r>
            <a:r>
              <a:rPr lang="en-US" baseline="0" dirty="0"/>
              <a:t> your daily indexing volume</a:t>
            </a:r>
            <a:r>
              <a:rPr lang="en-US" dirty="0"/>
              <a:t>. Separately, </a:t>
            </a:r>
            <a:r>
              <a:rPr lang="en-US" dirty="0" err="1"/>
              <a:t>Splunk</a:t>
            </a:r>
            <a:r>
              <a:rPr lang="en-US" dirty="0"/>
              <a:t> can schedule sophisticated correlation searches and configure them to open tickets or insert events into SIEMs or operation event consoles. This allows you to summarize, mash-up and transform the data with the full power of the search language and import data into these other systems in a controlled fashion, even if they don’t natively</a:t>
            </a:r>
            <a:r>
              <a:rPr lang="en-US" baseline="0" dirty="0"/>
              <a:t> support all the data types </a:t>
            </a:r>
            <a:r>
              <a:rPr lang="en-US" baseline="0" dirty="0" err="1"/>
              <a:t>Splunk</a:t>
            </a:r>
            <a:r>
              <a:rPr lang="en-US" baseline="0" dirty="0"/>
              <a:t> does. </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CA066C01-18BF-6F4D-9334-C915035FD91A}" type="slidenum">
              <a:rPr lang="en-US" smtClean="0"/>
              <a:pPr>
                <a:defRPr/>
              </a:pPr>
              <a:t>2</a:t>
            </a:fld>
            <a:endParaRPr lang="en-US" dirty="0"/>
          </a:p>
        </p:txBody>
      </p:sp>
    </p:spTree>
    <p:extLst>
      <p:ext uri="{BB962C8B-B14F-4D97-AF65-F5344CB8AC3E}">
        <p14:creationId xmlns:p14="http://schemas.microsoft.com/office/powerpoint/2010/main" val="905006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7"/>
        <p:cNvGrpSpPr/>
        <p:nvPr/>
      </p:nvGrpSpPr>
      <p:grpSpPr>
        <a:xfrm>
          <a:off x="0" y="0"/>
          <a:ext cx="0" cy="0"/>
          <a:chOff x="0" y="0"/>
          <a:chExt cx="0" cy="0"/>
        </a:xfrm>
      </p:grpSpPr>
      <p:sp>
        <p:nvSpPr>
          <p:cNvPr id="3168" name="Shape 31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69" name="Shape 3169"/>
          <p:cNvSpPr txBox="1">
            <a:spLocks noGrp="1"/>
          </p:cNvSpPr>
          <p:nvPr>
            <p:ph type="body" idx="1"/>
          </p:nvPr>
        </p:nvSpPr>
        <p:spPr>
          <a:xfrm>
            <a:off x="685800" y="4400550"/>
            <a:ext cx="5486400" cy="3981300"/>
          </a:xfrm>
          <a:prstGeom prst="rect">
            <a:avLst/>
          </a:prstGeom>
          <a:noFill/>
          <a:ln>
            <a:noFill/>
          </a:ln>
        </p:spPr>
        <p:txBody>
          <a:bodyPr wrap="square" lIns="91425" tIns="45700" rIns="91425" bIns="45700" anchor="t" anchorCtr="0">
            <a:noAutofit/>
          </a:bodyPr>
          <a:lstStyle/>
          <a:p>
            <a:r>
              <a:rPr lang="en-US" sz="1200" kern="1200" dirty="0">
                <a:solidFill>
                  <a:schemeClr val="tx1"/>
                </a:solidFill>
                <a:effectLst/>
                <a:latin typeface="Arial" panose="020B0604020202020204" pitchFamily="34" charset="0"/>
                <a:ea typeface="+mn-ea"/>
                <a:cs typeface="Arial" panose="020B0604020202020204" pitchFamily="34" charset="0"/>
              </a:rPr>
              <a:t>Finally we have Splunk’s machine learning toolkit, a free app with guided and easy to use Assistants (query builders) that walk you through the process of using machine learning for any custom use case. This is a box of Legos designed to empower the Citizen Data Scientists of the world, operationalizing machine learning for your custom use – allowing you to apply machine learning to real time data in splunk and take action.</a:t>
            </a:r>
          </a:p>
          <a:p>
            <a:r>
              <a:rPr lang="en-US" sz="1200" kern="1200" dirty="0">
                <a:solidFill>
                  <a:schemeClr val="tx1"/>
                </a:solidFill>
                <a:effectLst/>
                <a:latin typeface="Arial" panose="020B0604020202020204" pitchFamily="34" charset="0"/>
                <a:ea typeface="+mn-ea"/>
                <a:cs typeface="Arial" panose="020B0604020202020204" pitchFamily="34" charset="0"/>
              </a:rPr>
              <a:t> </a:t>
            </a:r>
          </a:p>
          <a:p>
            <a:r>
              <a:rPr lang="en-US" sz="1200" kern="1200" dirty="0">
                <a:solidFill>
                  <a:schemeClr val="tx1"/>
                </a:solidFill>
                <a:effectLst/>
                <a:latin typeface="Arial" panose="020B0604020202020204" pitchFamily="34" charset="0"/>
                <a:ea typeface="+mn-ea"/>
                <a:cs typeface="Arial" panose="020B0604020202020204" pitchFamily="34" charset="0"/>
              </a:rPr>
              <a:t>  The toolkit has a showcase with 30 or so examples based on sample data sets, videos walking you through each of the examples, and a number of visualizations for looking at large sets of data like the Down Sampled Line chart for showing millions of data points. We ship the toolkit with 30 or so pre wrapped algorithms, but the toolkit has an API for you to bring in any algorithm from </a:t>
            </a:r>
            <a:r>
              <a:rPr lang="en-US" sz="1200" kern="1200" dirty="0" err="1">
                <a:solidFill>
                  <a:schemeClr val="tx1"/>
                </a:solidFill>
                <a:effectLst/>
                <a:latin typeface="Arial" panose="020B0604020202020204" pitchFamily="34" charset="0"/>
                <a:ea typeface="+mn-ea"/>
                <a:cs typeface="Arial" panose="020B0604020202020204" pitchFamily="34" charset="0"/>
              </a:rPr>
              <a:t>Sci</a:t>
            </a:r>
            <a:r>
              <a:rPr lang="en-US" sz="1200" kern="1200" dirty="0">
                <a:solidFill>
                  <a:schemeClr val="tx1"/>
                </a:solidFill>
                <a:effectLst/>
                <a:latin typeface="Arial" panose="020B0604020202020204" pitchFamily="34" charset="0"/>
                <a:ea typeface="+mn-ea"/>
                <a:cs typeface="Arial" panose="020B0604020202020204" pitchFamily="34" charset="0"/>
              </a:rPr>
              <a:t> Kit Learn , </a:t>
            </a:r>
            <a:r>
              <a:rPr lang="en-US" sz="1200" kern="1200" dirty="0" err="1">
                <a:solidFill>
                  <a:schemeClr val="tx1"/>
                </a:solidFill>
                <a:effectLst/>
                <a:latin typeface="Arial" panose="020B0604020202020204" pitchFamily="34" charset="0"/>
                <a:ea typeface="+mn-ea"/>
                <a:cs typeface="Arial" panose="020B0604020202020204" pitchFamily="34" charset="0"/>
              </a:rPr>
              <a:t>Sci</a:t>
            </a:r>
            <a:r>
              <a:rPr lang="en-US" sz="1200" kern="1200" dirty="0">
                <a:solidFill>
                  <a:schemeClr val="tx1"/>
                </a:solidFill>
                <a:effectLst/>
                <a:latin typeface="Arial" panose="020B0604020202020204" pitchFamily="34" charset="0"/>
                <a:ea typeface="+mn-ea"/>
                <a:cs typeface="Arial" panose="020B0604020202020204" pitchFamily="34" charset="0"/>
              </a:rPr>
              <a:t> </a:t>
            </a:r>
            <a:r>
              <a:rPr lang="en-US" sz="1200" kern="1200" dirty="0" err="1">
                <a:solidFill>
                  <a:schemeClr val="tx1"/>
                </a:solidFill>
                <a:effectLst/>
                <a:latin typeface="Arial" panose="020B0604020202020204" pitchFamily="34" charset="0"/>
                <a:ea typeface="+mn-ea"/>
                <a:cs typeface="Arial" panose="020B0604020202020204" pitchFamily="34" charset="0"/>
              </a:rPr>
              <a:t>Py</a:t>
            </a:r>
            <a:r>
              <a:rPr lang="en-US" sz="1200" kern="1200" dirty="0">
                <a:solidFill>
                  <a:schemeClr val="tx1"/>
                </a:solidFill>
                <a:effectLst/>
                <a:latin typeface="Arial" panose="020B0604020202020204" pitchFamily="34" charset="0"/>
                <a:ea typeface="+mn-ea"/>
                <a:cs typeface="Arial" panose="020B0604020202020204" pitchFamily="34" charset="0"/>
              </a:rPr>
              <a:t>, or </a:t>
            </a:r>
            <a:r>
              <a:rPr lang="en-US" sz="1200" kern="1200" dirty="0" err="1">
                <a:solidFill>
                  <a:schemeClr val="tx1"/>
                </a:solidFill>
                <a:effectLst/>
                <a:latin typeface="Arial" panose="020B0604020202020204" pitchFamily="34" charset="0"/>
                <a:ea typeface="+mn-ea"/>
                <a:cs typeface="Arial" panose="020B0604020202020204" pitchFamily="34" charset="0"/>
              </a:rPr>
              <a:t>Statsmodel</a:t>
            </a:r>
            <a:r>
              <a:rPr lang="en-US" sz="1200" kern="1200" dirty="0">
                <a:solidFill>
                  <a:schemeClr val="tx1"/>
                </a:solidFill>
                <a:effectLst/>
                <a:latin typeface="Arial" panose="020B0604020202020204" pitchFamily="34" charset="0"/>
                <a:ea typeface="+mn-ea"/>
                <a:cs typeface="Arial" panose="020B0604020202020204" pitchFamily="34" charset="0"/>
              </a:rPr>
              <a:t> (extremely popular python machine learning </a:t>
            </a:r>
            <a:r>
              <a:rPr lang="en-US" sz="1200" kern="1200" dirty="0" err="1">
                <a:solidFill>
                  <a:schemeClr val="tx1"/>
                </a:solidFill>
                <a:effectLst/>
                <a:latin typeface="Arial" panose="020B0604020202020204" pitchFamily="34" charset="0"/>
                <a:ea typeface="+mn-ea"/>
                <a:cs typeface="Arial" panose="020B0604020202020204" pitchFamily="34" charset="0"/>
              </a:rPr>
              <a:t>libraires</a:t>
            </a:r>
            <a:r>
              <a:rPr lang="en-US" sz="1200" kern="1200" dirty="0">
                <a:solidFill>
                  <a:schemeClr val="tx1"/>
                </a:solidFill>
                <a:effectLst/>
                <a:latin typeface="Arial" panose="020B0604020202020204" pitchFamily="34" charset="0"/>
                <a:ea typeface="+mn-ea"/>
                <a:cs typeface="Arial" panose="020B0604020202020204" pitchFamily="34" charset="0"/>
              </a:rPr>
              <a:t>) or if you have proprietary algorithms you can bring those in as well.  New in 2018 the MLTK will also be bridging to  you Spark servers for large scale model building. The toolkit updates roundly every 8 weeks or so with new content. </a:t>
            </a:r>
          </a:p>
        </p:txBody>
      </p:sp>
      <p:sp>
        <p:nvSpPr>
          <p:cNvPr id="3170" name="Shape 3170"/>
          <p:cNvSpPr txBox="1">
            <a:spLocks noGrp="1"/>
          </p:cNvSpPr>
          <p:nvPr>
            <p:ph type="sldNum" idx="12"/>
          </p:nvPr>
        </p:nvSpPr>
        <p:spPr>
          <a:xfrm>
            <a:off x="3975098" y="8659813"/>
            <a:ext cx="736500" cy="3294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000">
                <a:solidFill>
                  <a:schemeClr val="lt1"/>
                </a:solidFill>
                <a:latin typeface="Arial"/>
                <a:ea typeface="Arial"/>
                <a:cs typeface="Arial"/>
                <a:sym typeface="Arial"/>
              </a:rPr>
              <a:t>11</a:t>
            </a:fld>
            <a:endParaRPr lang="en-US" sz="1000">
              <a:solidFill>
                <a:schemeClr val="lt1"/>
              </a:solidFill>
              <a:latin typeface="Arial"/>
              <a:ea typeface="Arial"/>
              <a:cs typeface="Arial"/>
              <a:sym typeface="Arial"/>
            </a:endParaRPr>
          </a:p>
        </p:txBody>
      </p:sp>
    </p:spTree>
    <p:extLst>
      <p:ext uri="{BB962C8B-B14F-4D97-AF65-F5344CB8AC3E}">
        <p14:creationId xmlns:p14="http://schemas.microsoft.com/office/powerpoint/2010/main" val="167312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kern="1200" dirty="0">
                <a:solidFill>
                  <a:schemeClr val="tx1"/>
                </a:solidFill>
                <a:effectLst/>
                <a:latin typeface="Arial" panose="020B0604020202020204" pitchFamily="34" charset="0"/>
                <a:ea typeface="+mn-ea"/>
                <a:cs typeface="Arial" panose="020B0604020202020204" pitchFamily="34" charset="0"/>
              </a:rPr>
              <a:t>Splunk is very invested in Customer Success, and I want to be sure I have clarified what machine learning capabilities we have across our products for you to be successful with. To be clear, success with the Lego box of the MLTK (custom machine learning use cases) , requires three expertise types to be present - Domain Expertise for the problem you are solving, the Splunk Expertise for understanding how the platform works, and the data science expertise to select the appropriate algorithm.  Our premium solutions provide out of the box ML capabilities without the need for data science expertise. Your Domain expertise and your splunk expertise are all that is required to immediately start working with ITSI and UBA. </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12</a:t>
            </a:fld>
            <a:endParaRPr lang="en-US"/>
          </a:p>
        </p:txBody>
      </p:sp>
    </p:spTree>
    <p:extLst>
      <p:ext uri="{BB962C8B-B14F-4D97-AF65-F5344CB8AC3E}">
        <p14:creationId xmlns:p14="http://schemas.microsoft.com/office/powerpoint/2010/main" val="3943330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13</a:t>
            </a:fld>
            <a:endParaRPr lang="en-US" dirty="0"/>
          </a:p>
        </p:txBody>
      </p:sp>
    </p:spTree>
    <p:extLst>
      <p:ext uri="{BB962C8B-B14F-4D97-AF65-F5344CB8AC3E}">
        <p14:creationId xmlns:p14="http://schemas.microsoft.com/office/powerpoint/2010/main" val="958968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use visualization as a tool for</a:t>
            </a:r>
            <a:r>
              <a:rPr lang="en-US" baseline="0" dirty="0"/>
              <a:t> understanding and exploring our data. Not everything is useful in csv, excel, email. In this example I am looking at connection attempts and IANA registration. I can learn about the distribution of data and start to formulate new questions about botnets operating from those networks. Su</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15</a:t>
            </a:fld>
            <a:endParaRPr lang="en-US" dirty="0"/>
          </a:p>
        </p:txBody>
      </p:sp>
    </p:spTree>
    <p:extLst>
      <p:ext uri="{BB962C8B-B14F-4D97-AF65-F5344CB8AC3E}">
        <p14:creationId xmlns:p14="http://schemas.microsoft.com/office/powerpoint/2010/main" val="1125712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also visualize</a:t>
            </a:r>
            <a:r>
              <a:rPr lang="en-US" baseline="0" dirty="0"/>
              <a:t> using geographical data, geoip is powerful for conveying a narrative which is difficult to describe using only logs. This might provoke new questions about the sheer number of connections from cyber adversaries, or unexpected traffic from a market you don’t do business.</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16</a:t>
            </a:fld>
            <a:endParaRPr lang="en-US" dirty="0"/>
          </a:p>
        </p:txBody>
      </p:sp>
    </p:spTree>
    <p:extLst>
      <p:ext uri="{BB962C8B-B14F-4D97-AF65-F5344CB8AC3E}">
        <p14:creationId xmlns:p14="http://schemas.microsoft.com/office/powerpoint/2010/main" val="1982113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probably</a:t>
            </a:r>
            <a:r>
              <a:rPr lang="en-US" baseline="0" dirty="0"/>
              <a:t> thinking, yeah those visuals are pretty great for non-security people, but how do I operationalize any of this to increase my security posture? The great thing about an analytics platform is it provides you the tools to look historically at your data and search for behaviors signature based systems may have missed. The platform provides you the opportunity to search for signatures that might be unique to a new ransomware campaign or data exfiltration by insiders by making use of mathematical calculations you cannot compute in real-time on a sensor on a per packet basis.</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18</a:t>
            </a:fld>
            <a:endParaRPr lang="en-US" dirty="0"/>
          </a:p>
        </p:txBody>
      </p:sp>
    </p:spTree>
    <p:extLst>
      <p:ext uri="{BB962C8B-B14F-4D97-AF65-F5344CB8AC3E}">
        <p14:creationId xmlns:p14="http://schemas.microsoft.com/office/powerpoint/2010/main" val="3432706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are numerous ransomware campaigns such as Locky, EK Neutrino and Angler which make use of high entropy subdomains and domains as part of the command &amp; control process. </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20</a:t>
            </a:fld>
            <a:endParaRPr lang="en-US" dirty="0"/>
          </a:p>
        </p:txBody>
      </p:sp>
    </p:spTree>
    <p:extLst>
      <p:ext uri="{BB962C8B-B14F-4D97-AF65-F5344CB8AC3E}">
        <p14:creationId xmlns:p14="http://schemas.microsoft.com/office/powerpoint/2010/main" val="425583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He’s an example of a search for high entropy</a:t>
            </a:r>
            <a:r>
              <a:rPr lang="en-US" baseline="0" dirty="0"/>
              <a:t> subdomains &amp; domains in Suricata http logs.</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21</a:t>
            </a:fld>
            <a:endParaRPr lang="en-US" dirty="0"/>
          </a:p>
        </p:txBody>
      </p:sp>
    </p:spTree>
    <p:extLst>
      <p:ext uri="{BB962C8B-B14F-4D97-AF65-F5344CB8AC3E}">
        <p14:creationId xmlns:p14="http://schemas.microsoft.com/office/powerpoint/2010/main" val="2998415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Mirai botnet,</a:t>
            </a:r>
            <a:r>
              <a:rPr lang="en-US" baseline="0" dirty="0"/>
              <a:t> was the largest DDoS in recorded history when it attacked Brian Krebs blog with nearly 620GB/s of traffic from compromised IoT devices. Mirai beat that record later when it trashed </a:t>
            </a:r>
            <a:r>
              <a:rPr lang="en-US" baseline="0" dirty="0" err="1"/>
              <a:t>DynDNS</a:t>
            </a:r>
            <a:r>
              <a:rPr lang="en-US" baseline="0" dirty="0"/>
              <a:t> with a 1.2TB/s attack causing havoc on the East Coast. Prior to the </a:t>
            </a:r>
            <a:r>
              <a:rPr lang="en-US" baseline="0" dirty="0" err="1"/>
              <a:t>DynDNS</a:t>
            </a:r>
            <a:r>
              <a:rPr lang="en-US" baseline="0" dirty="0"/>
              <a:t> attack the source code was leaked likely in an effort to cover the tracks of the creator, giving security researchers a glimpse into the capabilities of Mirai.</a:t>
            </a:r>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29</a:t>
            </a:fld>
            <a:endParaRPr lang="en-US"/>
          </a:p>
        </p:txBody>
      </p:sp>
    </p:spTree>
    <p:extLst>
      <p:ext uri="{BB962C8B-B14F-4D97-AF65-F5344CB8AC3E}">
        <p14:creationId xmlns:p14="http://schemas.microsoft.com/office/powerpoint/2010/main" val="3747224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AFFDB-3ABB-704E-A179-74111EEEF454}" type="slidenum">
              <a:rPr lang="en-US" smtClean="0"/>
              <a:t>30</a:t>
            </a:fld>
            <a:endParaRPr lang="en-US"/>
          </a:p>
        </p:txBody>
      </p:sp>
    </p:spTree>
    <p:extLst>
      <p:ext uri="{BB962C8B-B14F-4D97-AF65-F5344CB8AC3E}">
        <p14:creationId xmlns:p14="http://schemas.microsoft.com/office/powerpoint/2010/main" val="3406153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a:t>Getting data into </a:t>
            </a:r>
            <a:r>
              <a:rPr lang="en-US" dirty="0" err="1"/>
              <a:t>Splunk</a:t>
            </a:r>
            <a:r>
              <a:rPr lang="en-US" dirty="0"/>
              <a:t> is designed to be as</a:t>
            </a:r>
            <a:r>
              <a:rPr lang="en-US" baseline="0" dirty="0"/>
              <a:t> flexible and easy as possible. Because the indexing engine is so flexible and doesn’t generally require configuration for most machine data generated by </a:t>
            </a:r>
            <a:r>
              <a:rPr lang="en-US" sz="800" kern="1200" dirty="0">
                <a:solidFill>
                  <a:schemeClr val="tx1"/>
                </a:solidFill>
                <a:effectLst/>
                <a:latin typeface="Arial" panose="020B0604020202020204" pitchFamily="34" charset="0"/>
                <a:ea typeface="MS PGothic" pitchFamily="34" charset="-128"/>
                <a:cs typeface="ＭＳ Ｐゴシック" charset="0"/>
              </a:rPr>
              <a:t>all of the devices, control systems, sensors, SCADA, networks, applications and end users connected by industrial networks.</a:t>
            </a:r>
            <a:r>
              <a:rPr lang="en-US" sz="800" kern="1200" baseline="0" dirty="0">
                <a:solidFill>
                  <a:schemeClr val="tx1"/>
                </a:solidFill>
                <a:effectLst/>
                <a:latin typeface="Arial" panose="020B0604020202020204" pitchFamily="34" charset="0"/>
                <a:ea typeface="MS PGothic" pitchFamily="34" charset="-128"/>
                <a:cs typeface="ＭＳ Ｐゴシック" charset="0"/>
              </a:rPr>
              <a:t> </a:t>
            </a:r>
            <a:r>
              <a:rPr lang="en-US" baseline="0" dirty="0"/>
              <a:t>There are many options:</a:t>
            </a:r>
          </a:p>
          <a:p>
            <a:endParaRPr lang="en-US" baseline="0" dirty="0"/>
          </a:p>
          <a:p>
            <a:r>
              <a:rPr lang="en-US" baseline="0" dirty="0" err="1"/>
              <a:t>Splunk</a:t>
            </a:r>
            <a:r>
              <a:rPr lang="en-US" baseline="0" dirty="0"/>
              <a:t> can directly monitor hundreds or thousands of local files, index them and detect changes. Additionally, many customers use our out-of-the-box scripts and tools to generate data – common examples include performance polling scripts on *nix hosts, API and more. </a:t>
            </a:r>
            <a:endParaRPr lang="en-US" dirty="0"/>
          </a:p>
          <a:p>
            <a:r>
              <a:rPr lang="en-US" sz="1200" kern="1200" dirty="0">
                <a:solidFill>
                  <a:schemeClr val="tx1"/>
                </a:solidFill>
                <a:effectLst/>
                <a:latin typeface="Arial" panose="020B0604020202020204" pitchFamily="34" charset="0"/>
                <a:ea typeface="MS PGothic" pitchFamily="34" charset="-128"/>
                <a:cs typeface="ＭＳ Ｐゴシック" charset="0"/>
              </a:rPr>
              <a:t>You can onboard data directly from any application or device– opening up new types of machine data to the benefits of </a:t>
            </a:r>
            <a:r>
              <a:rPr lang="en-US" sz="1200" kern="1200" dirty="0" err="1">
                <a:solidFill>
                  <a:schemeClr val="tx1"/>
                </a:solidFill>
                <a:effectLst/>
                <a:latin typeface="Arial" panose="020B0604020202020204" pitchFamily="34" charset="0"/>
                <a:ea typeface="MS PGothic" pitchFamily="34" charset="-128"/>
                <a:cs typeface="ＭＳ Ｐゴシック" charset="0"/>
              </a:rPr>
              <a:t>Splunk</a:t>
            </a:r>
            <a:r>
              <a:rPr lang="en-US" sz="1200" kern="1200" dirty="0">
                <a:solidFill>
                  <a:schemeClr val="tx1"/>
                </a:solidFill>
                <a:effectLst/>
                <a:latin typeface="Arial" panose="020B0604020202020204" pitchFamily="34" charset="0"/>
                <a:ea typeface="MS PGothic" pitchFamily="34" charset="-128"/>
                <a:cs typeface="ＭＳ Ｐゴシック" charset="0"/>
              </a:rPr>
              <a:t> analysis.</a:t>
            </a:r>
            <a:r>
              <a:rPr lang="en-US" sz="1200" kern="1200" baseline="0" dirty="0">
                <a:solidFill>
                  <a:schemeClr val="tx1"/>
                </a:solidFill>
                <a:effectLst/>
                <a:latin typeface="Arial" panose="020B0604020202020204" pitchFamily="34" charset="0"/>
                <a:ea typeface="MS PGothic" pitchFamily="34" charset="-128"/>
                <a:cs typeface="ＭＳ Ｐゴシック" charset="0"/>
              </a:rPr>
              <a:t> </a:t>
            </a:r>
            <a:r>
              <a:rPr lang="en-US" sz="1200" kern="1200" dirty="0">
                <a:solidFill>
                  <a:schemeClr val="tx1"/>
                </a:solidFill>
                <a:effectLst/>
                <a:latin typeface="Arial" panose="020B0604020202020204" pitchFamily="34" charset="0"/>
                <a:ea typeface="MS PGothic" pitchFamily="34" charset="-128"/>
                <a:cs typeface="ＭＳ Ｐゴシック" charset="0"/>
              </a:rPr>
              <a:t>The Event Collector makes it simple and efficient to collect this data, scaling to millions of events per second, using a developer-friendly, standard HTTP/JSON API and logging libraries</a:t>
            </a:r>
          </a:p>
          <a:p>
            <a:r>
              <a:rPr lang="en-US" sz="1200" kern="1200" dirty="0">
                <a:solidFill>
                  <a:schemeClr val="tx1"/>
                </a:solidFill>
                <a:effectLst/>
                <a:latin typeface="Arial" panose="020B0604020202020204" pitchFamily="34" charset="0"/>
                <a:ea typeface="MS PGothic" pitchFamily="34" charset="-128"/>
                <a:cs typeface="ＭＳ Ｐゴシック" charset="0"/>
              </a:rPr>
              <a:t> </a:t>
            </a:r>
          </a:p>
          <a:p>
            <a:r>
              <a:rPr lang="en-US" sz="1200" kern="1200" dirty="0">
                <a:solidFill>
                  <a:schemeClr val="tx1"/>
                </a:solidFill>
                <a:effectLst/>
                <a:latin typeface="Arial" panose="020B0604020202020204" pitchFamily="34" charset="0"/>
                <a:ea typeface="MS PGothic" pitchFamily="34" charset="-128"/>
                <a:cs typeface="ＭＳ Ｐゴシック" charset="0"/>
              </a:rPr>
              <a:t>The HTTP Event Collector (EC) uses a standard API and high-volume </a:t>
            </a:r>
            <a:r>
              <a:rPr lang="en-US" sz="1200" kern="1200" dirty="0" err="1">
                <a:solidFill>
                  <a:schemeClr val="tx1"/>
                </a:solidFill>
                <a:effectLst/>
                <a:latin typeface="Arial" panose="020B0604020202020204" pitchFamily="34" charset="0"/>
                <a:ea typeface="MS PGothic" pitchFamily="34" charset="-128"/>
                <a:cs typeface="ＭＳ Ｐゴシック" charset="0"/>
              </a:rPr>
              <a:t>Splunk</a:t>
            </a:r>
            <a:r>
              <a:rPr lang="en-US" sz="1200" kern="1200" dirty="0">
                <a:solidFill>
                  <a:schemeClr val="tx1"/>
                </a:solidFill>
                <a:effectLst/>
                <a:latin typeface="Arial" panose="020B0604020202020204" pitchFamily="34" charset="0"/>
                <a:ea typeface="MS PGothic" pitchFamily="34" charset="-128"/>
                <a:cs typeface="ＭＳ Ｐゴシック" charset="0"/>
              </a:rPr>
              <a:t> endpoint to allow events to be directly sent/collected at extreme velocity. The data volumes supported by </a:t>
            </a:r>
            <a:r>
              <a:rPr lang="en-US" sz="1200" kern="1200" dirty="0" err="1">
                <a:solidFill>
                  <a:schemeClr val="tx1"/>
                </a:solidFill>
                <a:effectLst/>
                <a:latin typeface="Arial" panose="020B0604020202020204" pitchFamily="34" charset="0"/>
                <a:ea typeface="MS PGothic" pitchFamily="34" charset="-128"/>
                <a:cs typeface="ＭＳ Ｐゴシック" charset="0"/>
              </a:rPr>
              <a:t>Splunk</a:t>
            </a:r>
            <a:r>
              <a:rPr lang="en-US" sz="1200" kern="1200" dirty="0">
                <a:solidFill>
                  <a:schemeClr val="tx1"/>
                </a:solidFill>
                <a:effectLst/>
                <a:latin typeface="Arial" panose="020B0604020202020204" pitchFamily="34" charset="0"/>
                <a:ea typeface="MS PGothic" pitchFamily="34" charset="-128"/>
                <a:cs typeface="ＭＳ Ｐゴシック" charset="0"/>
              </a:rPr>
              <a:t> are ideal for </a:t>
            </a:r>
            <a:r>
              <a:rPr lang="en-US" sz="1200" kern="1200" dirty="0" err="1">
                <a:solidFill>
                  <a:schemeClr val="tx1"/>
                </a:solidFill>
                <a:effectLst/>
                <a:latin typeface="Arial" panose="020B0604020202020204" pitchFamily="34" charset="0"/>
                <a:ea typeface="MS PGothic" pitchFamily="34" charset="-128"/>
                <a:cs typeface="ＭＳ Ｐゴシック" charset="0"/>
              </a:rPr>
              <a:t>IoT</a:t>
            </a:r>
            <a:r>
              <a:rPr lang="en-US" sz="1200" kern="1200" baseline="0" dirty="0">
                <a:solidFill>
                  <a:schemeClr val="tx1"/>
                </a:solidFill>
                <a:effectLst/>
                <a:latin typeface="Arial" panose="020B0604020202020204" pitchFamily="34" charset="0"/>
                <a:ea typeface="MS PGothic" pitchFamily="34" charset="-128"/>
                <a:cs typeface="ＭＳ Ｐゴシック" charset="0"/>
              </a:rPr>
              <a:t> and industrial data.</a:t>
            </a:r>
            <a:r>
              <a:rPr lang="en-US" sz="1200" kern="1200" dirty="0">
                <a:solidFill>
                  <a:schemeClr val="tx1"/>
                </a:solidFill>
                <a:effectLst/>
                <a:latin typeface="Arial" panose="020B0604020202020204" pitchFamily="34" charset="0"/>
                <a:ea typeface="MS PGothic" pitchFamily="34" charset="-128"/>
                <a:cs typeface="ＭＳ Ｐゴシック" charset="0"/>
              </a:rPr>
              <a:t> </a:t>
            </a:r>
            <a:endParaRPr lang="en-US" baseline="0" dirty="0"/>
          </a:p>
          <a:p>
            <a:endParaRPr lang="en-US" sz="800" kern="1200" dirty="0">
              <a:solidFill>
                <a:schemeClr val="tx1"/>
              </a:solidFill>
              <a:effectLst/>
              <a:latin typeface="Arial" panose="020B0604020202020204" pitchFamily="34" charset="0"/>
              <a:ea typeface="ＭＳ Ｐゴシック" charset="0"/>
              <a:cs typeface="ＭＳ Ｐゴシック" charset="0"/>
            </a:endParaRPr>
          </a:p>
          <a:p>
            <a:r>
              <a:rPr lang="en-US" sz="800" kern="1200" dirty="0">
                <a:solidFill>
                  <a:schemeClr val="tx1"/>
                </a:solidFill>
                <a:effectLst/>
                <a:latin typeface="Arial" panose="020B0604020202020204" pitchFamily="34" charset="0"/>
                <a:ea typeface="ＭＳ Ｐゴシック" charset="0"/>
                <a:cs typeface="ＭＳ Ｐゴシック" charset="0"/>
              </a:rPr>
              <a:t>There are many free add-ons and Apps for </a:t>
            </a:r>
            <a:r>
              <a:rPr lang="en-US" sz="800" kern="1200" dirty="0" err="1">
                <a:solidFill>
                  <a:schemeClr val="tx1"/>
                </a:solidFill>
                <a:effectLst/>
                <a:latin typeface="Arial" panose="020B0604020202020204" pitchFamily="34" charset="0"/>
                <a:ea typeface="ＭＳ Ｐゴシック" charset="0"/>
                <a:cs typeface="ＭＳ Ｐゴシック" charset="0"/>
              </a:rPr>
              <a:t>Splunk</a:t>
            </a:r>
            <a:r>
              <a:rPr lang="en-US" sz="800" kern="1200" dirty="0">
                <a:solidFill>
                  <a:schemeClr val="tx1"/>
                </a:solidFill>
                <a:effectLst/>
                <a:latin typeface="Arial" panose="020B0604020202020204" pitchFamily="34" charset="0"/>
                <a:ea typeface="ＭＳ Ｐゴシック" charset="0"/>
                <a:cs typeface="ＭＳ Ｐゴシック" charset="0"/>
              </a:rPr>
              <a:t> software that simplify the connection and collection of data from both industrial systems and the Internet of Things. These include:</a:t>
            </a:r>
          </a:p>
          <a:p>
            <a:pPr marL="0" marR="0" lvl="0" indent="0" algn="l" defTabSz="512763" rtl="0" eaLnBrk="0" fontAlgn="base" latinLnBrk="0" hangingPunct="0">
              <a:lnSpc>
                <a:spcPct val="100000"/>
              </a:lnSpc>
              <a:spcBef>
                <a:spcPct val="30000"/>
              </a:spcBef>
              <a:spcAft>
                <a:spcPct val="0"/>
              </a:spcAft>
              <a:buClrTx/>
              <a:buSzTx/>
              <a:buFontTx/>
              <a:buNone/>
              <a:tabLst/>
              <a:defRPr/>
            </a:pPr>
            <a:r>
              <a:rPr lang="en-US" sz="600" b="1" u="sng" kern="1200" dirty="0">
                <a:solidFill>
                  <a:srgbClr val="000000"/>
                </a:solidFill>
                <a:effectLst/>
                <a:latin typeface="Arial" panose="020B0604020202020204" pitchFamily="34" charset="0"/>
                <a:ea typeface="ＭＳ Ｐゴシック" charset="0"/>
                <a:cs typeface="ＭＳ Ｐゴシック" charset="0"/>
              </a:rPr>
              <a:t>Protocol Data Inputs</a:t>
            </a:r>
            <a:r>
              <a:rPr lang="en-US" sz="600" b="1" kern="1200" dirty="0">
                <a:solidFill>
                  <a:srgbClr val="000000"/>
                </a:solidFill>
                <a:effectLst/>
                <a:latin typeface="Arial" panose="020B0604020202020204" pitchFamily="34" charset="0"/>
                <a:ea typeface="ＭＳ Ｐゴシック" charset="0"/>
                <a:cs typeface="ＭＳ Ｐゴシック" charset="0"/>
              </a:rPr>
              <a:t>:</a:t>
            </a:r>
            <a:r>
              <a:rPr lang="en-US" sz="600" kern="1200" dirty="0">
                <a:solidFill>
                  <a:srgbClr val="000000"/>
                </a:solidFill>
                <a:effectLst/>
                <a:latin typeface="Arial" panose="020B0604020202020204" pitchFamily="34" charset="0"/>
                <a:ea typeface="ＭＳ Ｐゴシック" charset="0"/>
                <a:cs typeface="ＭＳ Ｐゴシック" charset="0"/>
              </a:rPr>
              <a:t> </a:t>
            </a:r>
            <a:r>
              <a:rPr lang="en-US" sz="1200" kern="1200" dirty="0" err="1">
                <a:solidFill>
                  <a:schemeClr val="tx1"/>
                </a:solidFill>
                <a:effectLst/>
                <a:latin typeface="Arial" panose="020B0604020202020204" pitchFamily="34" charset="0"/>
                <a:ea typeface="MS PGothic" pitchFamily="34" charset="-128"/>
                <a:cs typeface="ＭＳ Ｐゴシック" charset="0"/>
              </a:rPr>
              <a:t>Recieve</a:t>
            </a:r>
            <a:r>
              <a:rPr lang="en-US" sz="1200" kern="1200" dirty="0">
                <a:solidFill>
                  <a:schemeClr val="tx1"/>
                </a:solidFill>
                <a:latin typeface="Arial" panose="020B0604020202020204" pitchFamily="34" charset="0"/>
                <a:ea typeface="MS PGothic" pitchFamily="34" charset="-128"/>
                <a:cs typeface="ＭＳ Ｐゴシック" charset="0"/>
              </a:rPr>
              <a:t> data via a number of different data protocols such as TCP , TCP(s) ,HTTP(s) PUT/POST/File Upload , UDP , </a:t>
            </a:r>
            <a:r>
              <a:rPr lang="en-US" sz="1200" kern="1200" dirty="0" err="1">
                <a:solidFill>
                  <a:schemeClr val="tx1"/>
                </a:solidFill>
                <a:latin typeface="Arial" panose="020B0604020202020204" pitchFamily="34" charset="0"/>
                <a:ea typeface="MS PGothic" pitchFamily="34" charset="-128"/>
                <a:cs typeface="ＭＳ Ｐゴシック" charset="0"/>
              </a:rPr>
              <a:t>Websockets</a:t>
            </a:r>
            <a:r>
              <a:rPr lang="en-US" sz="1200" kern="1200" dirty="0">
                <a:solidFill>
                  <a:schemeClr val="tx1"/>
                </a:solidFill>
                <a:latin typeface="Arial" panose="020B0604020202020204" pitchFamily="34" charset="0"/>
                <a:ea typeface="MS PGothic" pitchFamily="34" charset="-128"/>
                <a:cs typeface="ＭＳ Ｐゴシック" charset="0"/>
              </a:rPr>
              <a:t> , </a:t>
            </a:r>
            <a:r>
              <a:rPr lang="en-US" sz="1200" kern="1200" dirty="0" err="1">
                <a:solidFill>
                  <a:schemeClr val="tx1"/>
                </a:solidFill>
                <a:latin typeface="Arial" panose="020B0604020202020204" pitchFamily="34" charset="0"/>
                <a:ea typeface="MS PGothic" pitchFamily="34" charset="-128"/>
                <a:cs typeface="ＭＳ Ｐゴシック" charset="0"/>
              </a:rPr>
              <a:t>SockJS</a:t>
            </a:r>
            <a:r>
              <a:rPr lang="en-US" sz="1200" kern="1200" dirty="0">
                <a:solidFill>
                  <a:schemeClr val="tx1"/>
                </a:solidFill>
                <a:latin typeface="Arial" panose="020B0604020202020204" pitchFamily="34" charset="0"/>
                <a:ea typeface="MS PGothic" pitchFamily="34" charset="-128"/>
                <a:cs typeface="ＭＳ Ｐゴシック" charset="0"/>
              </a:rPr>
              <a:t>.</a:t>
            </a:r>
            <a:r>
              <a:rPr lang="en-US" sz="800" kern="1200" dirty="0">
                <a:solidFill>
                  <a:schemeClr val="tx1"/>
                </a:solidFill>
                <a:effectLst/>
                <a:latin typeface="Arial" panose="020B0604020202020204" pitchFamily="34" charset="0"/>
                <a:ea typeface="ＭＳ Ｐゴシック" charset="0"/>
                <a:cs typeface="ＭＳ Ｐゴシック" charset="0"/>
              </a:rPr>
              <a:t> </a:t>
            </a:r>
          </a:p>
          <a:p>
            <a:pPr lvl="0"/>
            <a:r>
              <a:rPr lang="en-US" sz="800" b="1" u="sng" kern="1200" dirty="0">
                <a:solidFill>
                  <a:srgbClr val="000000"/>
                </a:solidFill>
                <a:effectLst/>
                <a:latin typeface="Arial" panose="020B0604020202020204" pitchFamily="34" charset="0"/>
                <a:ea typeface="ＭＳ Ｐゴシック" charset="0"/>
                <a:cs typeface="ＭＳ Ｐゴシック" charset="0"/>
              </a:rPr>
              <a:t>Rest</a:t>
            </a:r>
            <a:r>
              <a:rPr lang="en-US" sz="800" b="1" u="none" kern="1200" baseline="0" dirty="0">
                <a:solidFill>
                  <a:srgbClr val="000000"/>
                </a:solidFill>
                <a:effectLst/>
                <a:latin typeface="Arial" panose="020B0604020202020204" pitchFamily="34" charset="0"/>
                <a:ea typeface="ＭＳ Ｐゴシック" charset="0"/>
                <a:cs typeface="ＭＳ Ｐゴシック" charset="0"/>
              </a:rPr>
              <a:t> API Modular Input</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Poll local and remote REST APIs and index the responses.</a:t>
            </a:r>
          </a:p>
          <a:p>
            <a:pPr lvl="0"/>
            <a:r>
              <a:rPr lang="en-US" sz="800" b="1" u="sng" kern="1200" dirty="0">
                <a:solidFill>
                  <a:srgbClr val="000000"/>
                </a:solidFill>
                <a:effectLst/>
                <a:latin typeface="Arial" panose="020B0604020202020204" pitchFamily="34" charset="0"/>
                <a:ea typeface="ＭＳ Ｐゴシック" charset="0"/>
                <a:cs typeface="ＭＳ Ｐゴシック" charset="0"/>
              </a:rPr>
              <a:t>Amazon</a:t>
            </a:r>
            <a:r>
              <a:rPr lang="en-US" sz="800" b="1" u="sng" kern="1200" baseline="0" dirty="0">
                <a:solidFill>
                  <a:srgbClr val="000000"/>
                </a:solidFill>
                <a:effectLst/>
                <a:latin typeface="Arial" panose="020B0604020202020204" pitchFamily="34" charset="0"/>
                <a:ea typeface="ＭＳ Ｐゴシック" charset="0"/>
                <a:cs typeface="ＭＳ Ｐゴシック" charset="0"/>
              </a:rPr>
              <a:t> Kinesis Modular Input</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Index data from Amazon Kinesis, a fully managed service for real-time streaming data. </a:t>
            </a:r>
          </a:p>
          <a:p>
            <a:pPr marL="0" marR="0" lvl="0" indent="0" algn="l" defTabSz="457048" rtl="0" eaLnBrk="1" fontAlgn="auto" latinLnBrk="0" hangingPunct="1">
              <a:lnSpc>
                <a:spcPct val="100000"/>
              </a:lnSpc>
              <a:spcBef>
                <a:spcPts val="0"/>
              </a:spcBef>
              <a:spcAft>
                <a:spcPts val="0"/>
              </a:spcAft>
              <a:buClrTx/>
              <a:buSzTx/>
              <a:buFontTx/>
              <a:buNone/>
              <a:tabLst/>
              <a:defRPr/>
            </a:pPr>
            <a:r>
              <a:rPr lang="en-US" sz="800" b="1" u="sng" kern="1200" dirty="0">
                <a:solidFill>
                  <a:srgbClr val="000000"/>
                </a:solidFill>
                <a:effectLst/>
                <a:latin typeface="Arial" panose="020B0604020202020204" pitchFamily="34" charset="0"/>
                <a:ea typeface="ＭＳ Ｐゴシック" charset="0"/>
                <a:cs typeface="ＭＳ Ｐゴシック" charset="0"/>
              </a:rPr>
              <a:t>Apache</a:t>
            </a:r>
            <a:r>
              <a:rPr lang="en-US" sz="800" b="1" u="sng" kern="1200" baseline="0" dirty="0">
                <a:solidFill>
                  <a:srgbClr val="000000"/>
                </a:solidFill>
                <a:effectLst/>
                <a:latin typeface="Arial" panose="020B0604020202020204" pitchFamily="34" charset="0"/>
                <a:ea typeface="ＭＳ Ｐゴシック" charset="0"/>
                <a:cs typeface="ＭＳ Ｐゴシック" charset="0"/>
              </a:rPr>
              <a:t> Kafka Modular Input</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Index messages from Apache Kafka messaging brokers, including clusters managed by Zookeeper. </a:t>
            </a:r>
          </a:p>
          <a:p>
            <a:pPr marL="0" marR="0" lvl="0" indent="0" algn="l" defTabSz="457048" rtl="0" eaLnBrk="1" fontAlgn="auto" latinLnBrk="0" hangingPunct="1">
              <a:lnSpc>
                <a:spcPct val="100000"/>
              </a:lnSpc>
              <a:spcBef>
                <a:spcPts val="0"/>
              </a:spcBef>
              <a:spcAft>
                <a:spcPts val="0"/>
              </a:spcAft>
              <a:buClrTx/>
              <a:buSzTx/>
              <a:buFontTx/>
              <a:buNone/>
              <a:tabLst/>
              <a:defRPr/>
            </a:pPr>
            <a:r>
              <a:rPr lang="en-US" sz="800" b="1" u="sng" kern="1200" dirty="0">
                <a:solidFill>
                  <a:srgbClr val="000000"/>
                </a:solidFill>
                <a:effectLst/>
                <a:latin typeface="Arial" panose="020B0604020202020204" pitchFamily="34" charset="0"/>
                <a:ea typeface="ＭＳ Ｐゴシック" charset="0"/>
                <a:cs typeface="ＭＳ Ｐゴシック" charset="0"/>
              </a:rPr>
              <a:t>DB Connect 2</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a:t>
            </a:r>
            <a:r>
              <a:rPr lang="en-US" sz="4000" kern="1200" dirty="0">
                <a:solidFill>
                  <a:schemeClr val="tx1"/>
                </a:solidFill>
                <a:effectLst/>
                <a:latin typeface="Arial" panose="020B0604020202020204" pitchFamily="34" charset="0"/>
                <a:ea typeface="MS PGothic" pitchFamily="34" charset="-128"/>
                <a:cs typeface="ＭＳ Ｐゴシック" charset="0"/>
              </a:rPr>
              <a:t>I</a:t>
            </a:r>
            <a:r>
              <a:rPr lang="en-US" sz="4000" kern="1200" dirty="0">
                <a:solidFill>
                  <a:schemeClr val="tx1"/>
                </a:solidFill>
                <a:latin typeface="Arial" panose="020B0604020202020204" pitchFamily="34" charset="0"/>
                <a:ea typeface="MS PGothic" pitchFamily="34" charset="-128"/>
                <a:cs typeface="ＭＳ Ｐゴシック" charset="0"/>
              </a:rPr>
              <a:t>ntegrate structured data sources with your </a:t>
            </a:r>
            <a:r>
              <a:rPr lang="en-US" sz="4000" kern="1200" dirty="0" err="1">
                <a:solidFill>
                  <a:schemeClr val="tx1"/>
                </a:solidFill>
                <a:latin typeface="Arial" panose="020B0604020202020204" pitchFamily="34" charset="0"/>
                <a:ea typeface="MS PGothic" pitchFamily="34" charset="-128"/>
                <a:cs typeface="ＭＳ Ｐゴシック" charset="0"/>
              </a:rPr>
              <a:t>Splunk</a:t>
            </a:r>
            <a:r>
              <a:rPr lang="en-US" sz="4000" kern="1200" dirty="0">
                <a:solidFill>
                  <a:schemeClr val="tx1"/>
                </a:solidFill>
                <a:latin typeface="Arial" panose="020B0604020202020204" pitchFamily="34" charset="0"/>
                <a:ea typeface="MS PGothic" pitchFamily="34" charset="-128"/>
                <a:cs typeface="ＭＳ Ｐゴシック" charset="0"/>
              </a:rPr>
              <a:t> real-time machine data collection</a:t>
            </a:r>
            <a:r>
              <a:rPr lang="en-US" sz="800" kern="1200" dirty="0">
                <a:solidFill>
                  <a:srgbClr val="000000"/>
                </a:solidFill>
                <a:effectLst/>
                <a:latin typeface="Arial" panose="020B0604020202020204" pitchFamily="34" charset="0"/>
                <a:ea typeface="ＭＳ Ｐゴシック" charset="0"/>
                <a:cs typeface="ＭＳ Ｐゴシック" charset="0"/>
              </a:rPr>
              <a:t>. </a:t>
            </a:r>
          </a:p>
          <a:p>
            <a:pPr marL="0" marR="0" lvl="0" indent="0" algn="l" defTabSz="457048" rtl="0" eaLnBrk="1" fontAlgn="auto" latinLnBrk="0" hangingPunct="1">
              <a:lnSpc>
                <a:spcPct val="100000"/>
              </a:lnSpc>
              <a:spcBef>
                <a:spcPts val="0"/>
              </a:spcBef>
              <a:spcAft>
                <a:spcPts val="0"/>
              </a:spcAft>
              <a:buClrTx/>
              <a:buSzTx/>
              <a:buFontTx/>
              <a:buNone/>
              <a:tabLst/>
              <a:defRPr/>
            </a:pPr>
            <a:r>
              <a:rPr lang="en-US" sz="800" b="1" u="sng" kern="1200" dirty="0">
                <a:solidFill>
                  <a:srgbClr val="000000"/>
                </a:solidFill>
                <a:effectLst/>
                <a:latin typeface="Arial" panose="020B0604020202020204" pitchFamily="34" charset="0"/>
                <a:ea typeface="ＭＳ Ｐゴシック" charset="0"/>
                <a:cs typeface="ＭＳ Ｐゴシック" charset="0"/>
              </a:rPr>
              <a:t>MQTT</a:t>
            </a:r>
            <a:r>
              <a:rPr lang="en-US" sz="800" b="1" u="sng" kern="1200" baseline="0" dirty="0">
                <a:solidFill>
                  <a:srgbClr val="000000"/>
                </a:solidFill>
                <a:effectLst/>
                <a:latin typeface="Arial" panose="020B0604020202020204" pitchFamily="34" charset="0"/>
                <a:ea typeface="ＭＳ Ｐゴシック" charset="0"/>
                <a:cs typeface="ＭＳ Ｐゴシック" charset="0"/>
              </a:rPr>
              <a:t> Modular Input</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a:t>
            </a:r>
            <a:r>
              <a:rPr lang="en-US" sz="4000" kern="1200" dirty="0">
                <a:solidFill>
                  <a:schemeClr val="tx1"/>
                </a:solidFill>
                <a:latin typeface="Arial" panose="020B0604020202020204" pitchFamily="34" charset="0"/>
                <a:ea typeface="MS PGothic" pitchFamily="34" charset="-128"/>
                <a:cs typeface="ＭＳ Ｐゴシック" charset="0"/>
              </a:rPr>
              <a:t>Index messages from MQTT, a machine-to-machine connectivity protocol, by subscribing </a:t>
            </a:r>
            <a:r>
              <a:rPr lang="en-US" sz="4000" kern="1200" dirty="0" err="1">
                <a:solidFill>
                  <a:schemeClr val="tx1"/>
                </a:solidFill>
                <a:latin typeface="Arial" panose="020B0604020202020204" pitchFamily="34" charset="0"/>
                <a:ea typeface="MS PGothic" pitchFamily="34" charset="-128"/>
                <a:cs typeface="ＭＳ Ｐゴシック" charset="0"/>
              </a:rPr>
              <a:t>Splunk</a:t>
            </a:r>
            <a:r>
              <a:rPr lang="en-US" sz="4000" kern="1200" dirty="0">
                <a:solidFill>
                  <a:schemeClr val="tx1"/>
                </a:solidFill>
                <a:latin typeface="Arial" panose="020B0604020202020204" pitchFamily="34" charset="0"/>
                <a:ea typeface="MS PGothic" pitchFamily="34" charset="-128"/>
                <a:cs typeface="ＭＳ Ｐゴシック" charset="0"/>
              </a:rPr>
              <a:t> software to MQTT Broker Topics.</a:t>
            </a:r>
            <a:endParaRPr lang="en-US" sz="800" kern="1200" dirty="0">
              <a:solidFill>
                <a:srgbClr val="000000"/>
              </a:solidFill>
              <a:effectLst/>
              <a:latin typeface="Arial" panose="020B0604020202020204" pitchFamily="34" charset="0"/>
              <a:ea typeface="ＭＳ Ｐゴシック" charset="0"/>
              <a:cs typeface="ＭＳ Ｐゴシック" charset="0"/>
            </a:endParaRPr>
          </a:p>
          <a:p>
            <a:pPr marL="0" marR="0" lvl="0" indent="0" algn="l" defTabSz="457048" rtl="0" eaLnBrk="1" fontAlgn="auto" latinLnBrk="0" hangingPunct="1">
              <a:lnSpc>
                <a:spcPct val="100000"/>
              </a:lnSpc>
              <a:spcBef>
                <a:spcPts val="0"/>
              </a:spcBef>
              <a:spcAft>
                <a:spcPts val="0"/>
              </a:spcAft>
              <a:buClrTx/>
              <a:buSzTx/>
              <a:buFontTx/>
              <a:buNone/>
              <a:tabLst/>
              <a:defRPr/>
            </a:pPr>
            <a:r>
              <a:rPr lang="en-US" sz="800" b="1" u="sng" kern="1200" dirty="0">
                <a:solidFill>
                  <a:srgbClr val="000000"/>
                </a:solidFill>
                <a:effectLst/>
                <a:latin typeface="Arial" panose="020B0604020202020204" pitchFamily="34" charset="0"/>
                <a:ea typeface="ＭＳ Ｐゴシック" charset="0"/>
                <a:cs typeface="ＭＳ Ｐゴシック" charset="0"/>
              </a:rPr>
              <a:t>AMQP</a:t>
            </a:r>
            <a:r>
              <a:rPr lang="en-US" sz="800" b="1" u="sng" kern="1200" baseline="0" dirty="0">
                <a:solidFill>
                  <a:srgbClr val="000000"/>
                </a:solidFill>
                <a:effectLst/>
                <a:latin typeface="Arial" panose="020B0604020202020204" pitchFamily="34" charset="0"/>
                <a:ea typeface="ＭＳ Ｐゴシック" charset="0"/>
                <a:cs typeface="ＭＳ Ｐゴシック" charset="0"/>
              </a:rPr>
              <a:t> Modular Input</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Index data from message queues provided by AMQP brokers.</a:t>
            </a:r>
          </a:p>
          <a:p>
            <a:pPr marL="0" marR="0" lvl="0" indent="0" algn="l" defTabSz="457048" rtl="0" eaLnBrk="1" fontAlgn="auto" latinLnBrk="0" hangingPunct="1">
              <a:lnSpc>
                <a:spcPct val="100000"/>
              </a:lnSpc>
              <a:spcBef>
                <a:spcPts val="0"/>
              </a:spcBef>
              <a:spcAft>
                <a:spcPts val="0"/>
              </a:spcAft>
              <a:buClrTx/>
              <a:buSzTx/>
              <a:buFontTx/>
              <a:buNone/>
              <a:tabLst/>
              <a:defRPr/>
            </a:pPr>
            <a:r>
              <a:rPr lang="en-US" sz="800" b="1" u="sng" kern="1200" dirty="0">
                <a:solidFill>
                  <a:srgbClr val="000000"/>
                </a:solidFill>
                <a:effectLst/>
                <a:latin typeface="Arial" panose="020B0604020202020204" pitchFamily="34" charset="0"/>
                <a:ea typeface="ＭＳ Ｐゴシック" charset="0"/>
                <a:cs typeface="ＭＳ Ｐゴシック" charset="0"/>
              </a:rPr>
              <a:t>JMS Modular Input</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Poll and index message queues and topics from messaging queues and topics, including MQTT messages, provided by message providers, including </a:t>
            </a:r>
            <a:r>
              <a:rPr lang="en-US" sz="800" kern="1200" dirty="0" err="1">
                <a:solidFill>
                  <a:srgbClr val="000000"/>
                </a:solidFill>
                <a:effectLst/>
                <a:latin typeface="Arial" panose="020B0604020202020204" pitchFamily="34" charset="0"/>
                <a:ea typeface="ＭＳ Ｐゴシック" charset="0"/>
                <a:cs typeface="ＭＳ Ｐゴシック" charset="0"/>
              </a:rPr>
              <a:t>TibcoEMS</a:t>
            </a:r>
            <a:r>
              <a:rPr lang="en-US" sz="800" kern="1200" dirty="0">
                <a:solidFill>
                  <a:srgbClr val="000000"/>
                </a:solidFill>
                <a:effectLst/>
                <a:latin typeface="Arial" panose="020B0604020202020204" pitchFamily="34" charset="0"/>
                <a:ea typeface="ＭＳ Ｐゴシック" charset="0"/>
                <a:cs typeface="ＭＳ Ｐゴシック" charset="0"/>
              </a:rPr>
              <a:t>, </a:t>
            </a:r>
            <a:r>
              <a:rPr lang="en-US" sz="800" kern="1200" dirty="0" err="1">
                <a:solidFill>
                  <a:srgbClr val="000000"/>
                </a:solidFill>
                <a:effectLst/>
                <a:latin typeface="Arial" panose="020B0604020202020204" pitchFamily="34" charset="0"/>
                <a:ea typeface="ＭＳ Ｐゴシック" charset="0"/>
                <a:cs typeface="ＭＳ Ｐゴシック" charset="0"/>
              </a:rPr>
              <a:t>Weblogic</a:t>
            </a:r>
            <a:r>
              <a:rPr lang="en-US" sz="800" kern="1200" dirty="0">
                <a:solidFill>
                  <a:srgbClr val="000000"/>
                </a:solidFill>
                <a:effectLst/>
                <a:latin typeface="Arial" panose="020B0604020202020204" pitchFamily="34" charset="0"/>
                <a:ea typeface="ＭＳ Ｐゴシック" charset="0"/>
                <a:cs typeface="ＭＳ Ｐゴシック" charset="0"/>
              </a:rPr>
              <a:t> JMS and </a:t>
            </a:r>
            <a:r>
              <a:rPr lang="en-US" sz="800" kern="1200" dirty="0" err="1">
                <a:solidFill>
                  <a:srgbClr val="000000"/>
                </a:solidFill>
                <a:effectLst/>
                <a:latin typeface="Arial" panose="020B0604020202020204" pitchFamily="34" charset="0"/>
                <a:ea typeface="ＭＳ Ｐゴシック" charset="0"/>
                <a:cs typeface="ＭＳ Ｐゴシック" charset="0"/>
              </a:rPr>
              <a:t>ActiveMQ</a:t>
            </a:r>
            <a:r>
              <a:rPr lang="en-US" sz="800" kern="1200" dirty="0">
                <a:solidFill>
                  <a:srgbClr val="000000"/>
                </a:solidFill>
                <a:effectLst/>
                <a:latin typeface="Arial" panose="020B0604020202020204" pitchFamily="34" charset="0"/>
                <a:ea typeface="ＭＳ Ｐゴシック" charset="0"/>
                <a:cs typeface="ＭＳ Ｐゴシック" charset="0"/>
              </a:rPr>
              <a:t>.</a:t>
            </a:r>
          </a:p>
          <a:p>
            <a:pPr marL="0" marR="0" lvl="0" indent="0" algn="l" defTabSz="457048" rtl="0" eaLnBrk="1" fontAlgn="auto" latinLnBrk="0" hangingPunct="1">
              <a:lnSpc>
                <a:spcPct val="100000"/>
              </a:lnSpc>
              <a:spcBef>
                <a:spcPts val="0"/>
              </a:spcBef>
              <a:spcAft>
                <a:spcPts val="0"/>
              </a:spcAft>
              <a:buClrTx/>
              <a:buSzTx/>
              <a:buFontTx/>
              <a:buNone/>
              <a:tabLst/>
              <a:defRPr/>
            </a:pPr>
            <a:r>
              <a:rPr lang="en-US" sz="2000" b="1" u="sng" kern="1200" dirty="0">
                <a:solidFill>
                  <a:srgbClr val="000000"/>
                </a:solidFill>
                <a:effectLst/>
                <a:latin typeface="Arial" panose="020B0604020202020204" pitchFamily="34" charset="0"/>
                <a:ea typeface="ＭＳ Ｐゴシック" charset="0"/>
                <a:cs typeface="ＭＳ Ｐゴシック" charset="0"/>
              </a:rPr>
              <a:t>COAP Modular Input</a:t>
            </a:r>
            <a:r>
              <a:rPr lang="en-US" sz="2000" b="1" kern="1200" dirty="0">
                <a:solidFill>
                  <a:srgbClr val="000000"/>
                </a:solidFill>
                <a:effectLst/>
                <a:latin typeface="Arial" panose="020B0604020202020204" pitchFamily="34" charset="0"/>
                <a:ea typeface="ＭＳ Ｐゴシック" charset="0"/>
                <a:cs typeface="ＭＳ Ｐゴシック" charset="0"/>
              </a:rPr>
              <a:t>:</a:t>
            </a:r>
            <a:r>
              <a:rPr lang="en-US" sz="2000" kern="1200" dirty="0">
                <a:solidFill>
                  <a:srgbClr val="000000"/>
                </a:solidFill>
                <a:effectLst/>
                <a:latin typeface="Arial" panose="020B0604020202020204" pitchFamily="34" charset="0"/>
                <a:ea typeface="ＭＳ Ｐゴシック" charset="0"/>
                <a:cs typeface="ＭＳ Ｐゴシック" charset="0"/>
              </a:rPr>
              <a:t> </a:t>
            </a:r>
            <a:r>
              <a:rPr lang="en-US" sz="4000" kern="1200" dirty="0">
                <a:solidFill>
                  <a:schemeClr val="tx1"/>
                </a:solidFill>
                <a:effectLst/>
                <a:latin typeface="Arial" panose="020B0604020202020204" pitchFamily="34" charset="0"/>
                <a:ea typeface="MS PGothic" pitchFamily="34" charset="-128"/>
                <a:cs typeface="ＭＳ Ｐゴシック" charset="0"/>
              </a:rPr>
              <a:t>I</a:t>
            </a:r>
            <a:r>
              <a:rPr lang="en-US" sz="4000" kern="1200" dirty="0">
                <a:solidFill>
                  <a:schemeClr val="tx1"/>
                </a:solidFill>
                <a:latin typeface="Arial" panose="020B0604020202020204" pitchFamily="34" charset="0"/>
                <a:ea typeface="MS PGothic" pitchFamily="34" charset="-128"/>
                <a:cs typeface="ＭＳ Ｐゴシック" charset="0"/>
              </a:rPr>
              <a:t>ndex messages from a COAP (Constrained Application Protocol) Server.</a:t>
            </a:r>
          </a:p>
          <a:p>
            <a:pPr marL="0" marR="0" lvl="0" indent="0" algn="l" defTabSz="457048" rtl="0" eaLnBrk="1" fontAlgn="auto" latinLnBrk="0" hangingPunct="1">
              <a:lnSpc>
                <a:spcPct val="100000"/>
              </a:lnSpc>
              <a:spcBef>
                <a:spcPts val="0"/>
              </a:spcBef>
              <a:spcAft>
                <a:spcPts val="0"/>
              </a:spcAft>
              <a:buClrTx/>
              <a:buSzTx/>
              <a:buFontTx/>
              <a:buNone/>
              <a:tabLst/>
              <a:defRPr/>
            </a:pPr>
            <a:r>
              <a:rPr lang="en-US" sz="800" b="1" u="sng" kern="1200" dirty="0">
                <a:solidFill>
                  <a:srgbClr val="000000"/>
                </a:solidFill>
                <a:effectLst/>
                <a:latin typeface="Arial" panose="020B0604020202020204" pitchFamily="34" charset="0"/>
                <a:ea typeface="ＭＳ Ｐゴシック" charset="0"/>
                <a:cs typeface="ＭＳ Ｐゴシック" charset="0"/>
              </a:rPr>
              <a:t>SNMP Modular Input</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Collect data by polling SNMP attributes and catching SNMP traps from datacenter infrastructure devices providing cooling and power distribution.</a:t>
            </a:r>
          </a:p>
          <a:p>
            <a:pPr marL="0" marR="0" lvl="0" indent="0" algn="l" defTabSz="457048" rtl="0" eaLnBrk="1" fontAlgn="auto" latinLnBrk="0" hangingPunct="1">
              <a:lnSpc>
                <a:spcPct val="100000"/>
              </a:lnSpc>
              <a:spcBef>
                <a:spcPts val="0"/>
              </a:spcBef>
              <a:spcAft>
                <a:spcPts val="0"/>
              </a:spcAft>
              <a:buClrTx/>
              <a:buSzTx/>
              <a:buFontTx/>
              <a:buNone/>
              <a:tabLst/>
              <a:defRPr/>
            </a:pPr>
            <a:r>
              <a:rPr lang="en-US" sz="1200" b="1" u="sng" kern="1200" dirty="0" err="1">
                <a:solidFill>
                  <a:srgbClr val="000000"/>
                </a:solidFill>
                <a:effectLst/>
                <a:latin typeface="Arial" panose="020B0604020202020204" pitchFamily="34" charset="0"/>
                <a:ea typeface="ＭＳ Ｐゴシック" charset="0"/>
                <a:cs typeface="ＭＳ Ｐゴシック" charset="0"/>
              </a:rPr>
              <a:t>Splunk</a:t>
            </a:r>
            <a:r>
              <a:rPr lang="en-US" sz="1200" b="1" u="sng" kern="1200" dirty="0">
                <a:solidFill>
                  <a:srgbClr val="000000"/>
                </a:solidFill>
                <a:effectLst/>
                <a:latin typeface="Arial" panose="020B0604020202020204" pitchFamily="34" charset="0"/>
                <a:ea typeface="ＭＳ Ｐゴシック" charset="0"/>
                <a:cs typeface="ＭＳ Ｐゴシック" charset="0"/>
              </a:rPr>
              <a:t> App for Stream</a:t>
            </a:r>
            <a:r>
              <a:rPr lang="en-US" sz="1200" b="1" kern="1200" dirty="0">
                <a:solidFill>
                  <a:srgbClr val="000000"/>
                </a:solidFill>
                <a:effectLst/>
                <a:latin typeface="Arial" panose="020B0604020202020204" pitchFamily="34" charset="0"/>
                <a:ea typeface="ＭＳ Ｐゴシック" charset="0"/>
                <a:cs typeface="ＭＳ Ｐゴシック" charset="0"/>
              </a:rPr>
              <a:t>:</a:t>
            </a:r>
            <a:r>
              <a:rPr lang="en-US" sz="1200" kern="1200" dirty="0">
                <a:solidFill>
                  <a:schemeClr val="tx1"/>
                </a:solidFill>
                <a:effectLst/>
                <a:latin typeface="Arial" panose="020B0604020202020204" pitchFamily="34" charset="0"/>
                <a:ea typeface="ＭＳ Ｐゴシック" charset="0"/>
                <a:cs typeface="ＭＳ Ｐゴシック" charset="0"/>
              </a:rPr>
              <a:t> Capture, filter and index real-time streaming wire data and network events.</a:t>
            </a:r>
          </a:p>
          <a:p>
            <a:pPr marL="0" marR="0" lvl="0" indent="0" algn="l" defTabSz="457048" rtl="0" eaLnBrk="1" fontAlgn="auto" latinLnBrk="0" hangingPunct="1">
              <a:lnSpc>
                <a:spcPct val="100000"/>
              </a:lnSpc>
              <a:spcBef>
                <a:spcPts val="0"/>
              </a:spcBef>
              <a:spcAft>
                <a:spcPts val="0"/>
              </a:spcAft>
              <a:buClrTx/>
              <a:buSzTx/>
              <a:buFontTx/>
              <a:buNone/>
              <a:tabLst/>
              <a:defRPr/>
            </a:pPr>
            <a:endParaRPr lang="en-US" sz="800" kern="1200" dirty="0">
              <a:solidFill>
                <a:srgbClr val="000000"/>
              </a:solidFill>
              <a:effectLst/>
              <a:latin typeface="Arial" panose="020B0604020202020204" pitchFamily="34" charset="0"/>
              <a:ea typeface="ＭＳ Ｐゴシック" charset="0"/>
              <a:cs typeface="ＭＳ Ｐゴシック" charset="0"/>
            </a:endParaRPr>
          </a:p>
          <a:p>
            <a:pPr marL="0" marR="0" indent="0" algn="l" defTabSz="512763" rtl="0" eaLnBrk="0" fontAlgn="base" latinLnBrk="0" hangingPunct="0">
              <a:lnSpc>
                <a:spcPct val="100000"/>
              </a:lnSpc>
              <a:spcBef>
                <a:spcPct val="30000"/>
              </a:spcBef>
              <a:spcAft>
                <a:spcPct val="0"/>
              </a:spcAft>
              <a:buClrTx/>
              <a:buSzTx/>
              <a:buFontTx/>
              <a:buNone/>
              <a:tabLst/>
              <a:defRPr/>
            </a:pPr>
            <a:r>
              <a:rPr lang="en-US" dirty="0" err="1"/>
              <a:t>Splunk</a:t>
            </a:r>
            <a:r>
              <a:rPr lang="en-US" dirty="0"/>
              <a:t> isn’t the only technology</a:t>
            </a:r>
            <a:r>
              <a:rPr lang="en-US" baseline="0" dirty="0"/>
              <a:t> that can benefit from collecting machine data, so let </a:t>
            </a:r>
            <a:r>
              <a:rPr lang="en-US" baseline="0" dirty="0" err="1"/>
              <a:t>Splunk</a:t>
            </a:r>
            <a:r>
              <a:rPr lang="en-US" baseline="0" dirty="0"/>
              <a:t> help send the data to those systems that need it. For those systems that want a direct tap into the raw data, </a:t>
            </a:r>
            <a:r>
              <a:rPr lang="en-US" dirty="0" err="1"/>
              <a:t>Splunk</a:t>
            </a:r>
            <a:r>
              <a:rPr lang="en-US" dirty="0"/>
              <a:t> can forward all or a subset of data in real time via TCP as raw text or RFC-compliant syslog. This can be done on the forwarder or centrally via the indexer without incrementing</a:t>
            </a:r>
            <a:r>
              <a:rPr lang="en-US" baseline="0" dirty="0"/>
              <a:t> your daily indexing volume</a:t>
            </a:r>
            <a:r>
              <a:rPr lang="en-US" dirty="0"/>
              <a:t>. Separately, </a:t>
            </a:r>
            <a:r>
              <a:rPr lang="en-US" dirty="0" err="1"/>
              <a:t>Splunk</a:t>
            </a:r>
            <a:r>
              <a:rPr lang="en-US" dirty="0"/>
              <a:t> can schedule sophisticated correlation searches and configure them to open tickets or insert events into SIEMs or operation event consoles. This allows you to summarize, mash-up and transform the data with the full power of the search language and import data into these other systems in a controlled fashion, even if they don’t natively</a:t>
            </a:r>
            <a:r>
              <a:rPr lang="en-US" baseline="0" dirty="0"/>
              <a:t> support all the data types </a:t>
            </a:r>
            <a:r>
              <a:rPr lang="en-US" baseline="0" dirty="0" err="1"/>
              <a:t>Splunk</a:t>
            </a:r>
            <a:r>
              <a:rPr lang="en-US" baseline="0" dirty="0"/>
              <a:t> does. </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CA066C01-18BF-6F4D-9334-C915035FD91A}" type="slidenum">
              <a:rPr lang="en-US" smtClean="0"/>
              <a:pPr>
                <a:defRPr/>
              </a:pPr>
              <a:t>3</a:t>
            </a:fld>
            <a:endParaRPr lang="en-US" dirty="0"/>
          </a:p>
        </p:txBody>
      </p:sp>
    </p:spTree>
    <p:extLst>
      <p:ext uri="{BB962C8B-B14F-4D97-AF65-F5344CB8AC3E}">
        <p14:creationId xmlns:p14="http://schemas.microsoft.com/office/powerpoint/2010/main" val="2128036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txBox="1">
            <a:spLocks noGrp="1"/>
          </p:cNvSpPr>
          <p:nvPr>
            <p:ph type="body" idx="1"/>
          </p:nvPr>
        </p:nvSpPr>
        <p:spPr>
          <a:xfrm>
            <a:off x="685800" y="4400550"/>
            <a:ext cx="5486400" cy="3981450"/>
          </a:xfrm>
          <a:prstGeom prst="rect">
            <a:avLst/>
          </a:prstGeom>
        </p:spPr>
        <p:txBody>
          <a:bodyPr spcFirstLastPara="1" wrap="square" lIns="91425" tIns="91425" rIns="91425" bIns="91425" anchor="t" anchorCtr="0">
            <a:noAutofit/>
          </a:bodyPr>
          <a:lstStyle/>
          <a:p>
            <a:pPr marL="0" lvl="0" indent="76200">
              <a:spcBef>
                <a:spcPts val="600"/>
              </a:spcBef>
              <a:spcAft>
                <a:spcPts val="0"/>
              </a:spcAft>
              <a:buNone/>
            </a:pPr>
            <a:endParaRPr/>
          </a:p>
        </p:txBody>
      </p:sp>
      <p:sp>
        <p:nvSpPr>
          <p:cNvPr id="659" name="Shape 65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1106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txBox="1">
            <a:spLocks noGrp="1"/>
          </p:cNvSpPr>
          <p:nvPr>
            <p:ph type="body" idx="1"/>
          </p:nvPr>
        </p:nvSpPr>
        <p:spPr>
          <a:xfrm>
            <a:off x="685800" y="4400550"/>
            <a:ext cx="5486400" cy="3981450"/>
          </a:xfrm>
          <a:prstGeom prst="rect">
            <a:avLst/>
          </a:prstGeom>
        </p:spPr>
        <p:txBody>
          <a:bodyPr spcFirstLastPara="1" wrap="square" lIns="91425" tIns="91425" rIns="91425" bIns="91425" anchor="t" anchorCtr="0">
            <a:noAutofit/>
          </a:bodyPr>
          <a:lstStyle/>
          <a:p>
            <a:pPr marL="0" lvl="0" indent="76200">
              <a:spcBef>
                <a:spcPts val="600"/>
              </a:spcBef>
              <a:spcAft>
                <a:spcPts val="0"/>
              </a:spcAft>
              <a:buNone/>
            </a:pPr>
            <a:endParaRPr/>
          </a:p>
        </p:txBody>
      </p:sp>
      <p:sp>
        <p:nvSpPr>
          <p:cNvPr id="667" name="Shape 6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4931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34</a:t>
            </a:fld>
            <a:endParaRPr lang="en-US" dirty="0"/>
          </a:p>
        </p:txBody>
      </p:sp>
    </p:spTree>
    <p:extLst>
      <p:ext uri="{BB962C8B-B14F-4D97-AF65-F5344CB8AC3E}">
        <p14:creationId xmlns:p14="http://schemas.microsoft.com/office/powerpoint/2010/main" val="932642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38</a:t>
            </a:fld>
            <a:endParaRPr lang="en-US"/>
          </a:p>
        </p:txBody>
      </p:sp>
    </p:spTree>
    <p:extLst>
      <p:ext uri="{BB962C8B-B14F-4D97-AF65-F5344CB8AC3E}">
        <p14:creationId xmlns:p14="http://schemas.microsoft.com/office/powerpoint/2010/main" val="2078414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a:t>Getting data into </a:t>
            </a:r>
            <a:r>
              <a:rPr lang="en-US" dirty="0" err="1"/>
              <a:t>Splunk</a:t>
            </a:r>
            <a:r>
              <a:rPr lang="en-US" dirty="0"/>
              <a:t> is designed to be as</a:t>
            </a:r>
            <a:r>
              <a:rPr lang="en-US" baseline="0" dirty="0"/>
              <a:t> flexible and easy as possible. Because the indexing engine is so flexible and doesn’t generally require configuration for most machine data generated by </a:t>
            </a:r>
            <a:r>
              <a:rPr lang="en-US" sz="800" kern="1200" dirty="0">
                <a:solidFill>
                  <a:schemeClr val="tx1"/>
                </a:solidFill>
                <a:effectLst/>
                <a:latin typeface="Arial" panose="020B0604020202020204" pitchFamily="34" charset="0"/>
                <a:ea typeface="MS PGothic" pitchFamily="34" charset="-128"/>
                <a:cs typeface="ＭＳ Ｐゴシック" charset="0"/>
              </a:rPr>
              <a:t>all of the devices, control systems, sensors, SCADA, networks, applications and end users connected by industrial networks.</a:t>
            </a:r>
            <a:r>
              <a:rPr lang="en-US" sz="800" kern="1200" baseline="0" dirty="0">
                <a:solidFill>
                  <a:schemeClr val="tx1"/>
                </a:solidFill>
                <a:effectLst/>
                <a:latin typeface="Arial" panose="020B0604020202020204" pitchFamily="34" charset="0"/>
                <a:ea typeface="MS PGothic" pitchFamily="34" charset="-128"/>
                <a:cs typeface="ＭＳ Ｐゴシック" charset="0"/>
              </a:rPr>
              <a:t> </a:t>
            </a:r>
            <a:r>
              <a:rPr lang="en-US" baseline="0" dirty="0"/>
              <a:t>There are many options:</a:t>
            </a:r>
          </a:p>
          <a:p>
            <a:endParaRPr lang="en-US" baseline="0" dirty="0"/>
          </a:p>
          <a:p>
            <a:r>
              <a:rPr lang="en-US" baseline="0" dirty="0" err="1"/>
              <a:t>Splunk</a:t>
            </a:r>
            <a:r>
              <a:rPr lang="en-US" baseline="0" dirty="0"/>
              <a:t> can directly monitor hundreds or thousands of local files, index them and detect changes. Additionally, many customers use our out-of-the-box scripts and tools to generate data – common examples include performance polling scripts on *nix hosts, API and more. </a:t>
            </a:r>
            <a:endParaRPr lang="en-US" dirty="0"/>
          </a:p>
          <a:p>
            <a:r>
              <a:rPr lang="en-US" sz="1200" kern="1200" dirty="0">
                <a:solidFill>
                  <a:schemeClr val="tx1"/>
                </a:solidFill>
                <a:effectLst/>
                <a:latin typeface="Arial" panose="020B0604020202020204" pitchFamily="34" charset="0"/>
                <a:ea typeface="MS PGothic" pitchFamily="34" charset="-128"/>
                <a:cs typeface="ＭＳ Ｐゴシック" charset="0"/>
              </a:rPr>
              <a:t>You can onboard data directly from any application or device– opening up new types of machine data to the benefits of </a:t>
            </a:r>
            <a:r>
              <a:rPr lang="en-US" sz="1200" kern="1200" dirty="0" err="1">
                <a:solidFill>
                  <a:schemeClr val="tx1"/>
                </a:solidFill>
                <a:effectLst/>
                <a:latin typeface="Arial" panose="020B0604020202020204" pitchFamily="34" charset="0"/>
                <a:ea typeface="MS PGothic" pitchFamily="34" charset="-128"/>
                <a:cs typeface="ＭＳ Ｐゴシック" charset="0"/>
              </a:rPr>
              <a:t>Splunk</a:t>
            </a:r>
            <a:r>
              <a:rPr lang="en-US" sz="1200" kern="1200" dirty="0">
                <a:solidFill>
                  <a:schemeClr val="tx1"/>
                </a:solidFill>
                <a:effectLst/>
                <a:latin typeface="Arial" panose="020B0604020202020204" pitchFamily="34" charset="0"/>
                <a:ea typeface="MS PGothic" pitchFamily="34" charset="-128"/>
                <a:cs typeface="ＭＳ Ｐゴシック" charset="0"/>
              </a:rPr>
              <a:t> analysis.</a:t>
            </a:r>
            <a:r>
              <a:rPr lang="en-US" sz="1200" kern="1200" baseline="0" dirty="0">
                <a:solidFill>
                  <a:schemeClr val="tx1"/>
                </a:solidFill>
                <a:effectLst/>
                <a:latin typeface="Arial" panose="020B0604020202020204" pitchFamily="34" charset="0"/>
                <a:ea typeface="MS PGothic" pitchFamily="34" charset="-128"/>
                <a:cs typeface="ＭＳ Ｐゴシック" charset="0"/>
              </a:rPr>
              <a:t> </a:t>
            </a:r>
            <a:r>
              <a:rPr lang="en-US" sz="1200" kern="1200" dirty="0">
                <a:solidFill>
                  <a:schemeClr val="tx1"/>
                </a:solidFill>
                <a:effectLst/>
                <a:latin typeface="Arial" panose="020B0604020202020204" pitchFamily="34" charset="0"/>
                <a:ea typeface="MS PGothic" pitchFamily="34" charset="-128"/>
                <a:cs typeface="ＭＳ Ｐゴシック" charset="0"/>
              </a:rPr>
              <a:t>The Event Collector makes it simple and efficient to collect this data, scaling to millions of events per second, using a developer-friendly, standard HTTP/JSON API and logging libraries</a:t>
            </a:r>
          </a:p>
          <a:p>
            <a:r>
              <a:rPr lang="en-US" sz="1200" kern="1200" dirty="0">
                <a:solidFill>
                  <a:schemeClr val="tx1"/>
                </a:solidFill>
                <a:effectLst/>
                <a:latin typeface="Arial" panose="020B0604020202020204" pitchFamily="34" charset="0"/>
                <a:ea typeface="MS PGothic" pitchFamily="34" charset="-128"/>
                <a:cs typeface="ＭＳ Ｐゴシック" charset="0"/>
              </a:rPr>
              <a:t> </a:t>
            </a:r>
          </a:p>
          <a:p>
            <a:r>
              <a:rPr lang="en-US" sz="1200" kern="1200" dirty="0">
                <a:solidFill>
                  <a:schemeClr val="tx1"/>
                </a:solidFill>
                <a:effectLst/>
                <a:latin typeface="Arial" panose="020B0604020202020204" pitchFamily="34" charset="0"/>
                <a:ea typeface="MS PGothic" pitchFamily="34" charset="-128"/>
                <a:cs typeface="ＭＳ Ｐゴシック" charset="0"/>
              </a:rPr>
              <a:t>The HTTP Event Collector (EC) uses a standard API and high-volume </a:t>
            </a:r>
            <a:r>
              <a:rPr lang="en-US" sz="1200" kern="1200" dirty="0" err="1">
                <a:solidFill>
                  <a:schemeClr val="tx1"/>
                </a:solidFill>
                <a:effectLst/>
                <a:latin typeface="Arial" panose="020B0604020202020204" pitchFamily="34" charset="0"/>
                <a:ea typeface="MS PGothic" pitchFamily="34" charset="-128"/>
                <a:cs typeface="ＭＳ Ｐゴシック" charset="0"/>
              </a:rPr>
              <a:t>Splunk</a:t>
            </a:r>
            <a:r>
              <a:rPr lang="en-US" sz="1200" kern="1200" dirty="0">
                <a:solidFill>
                  <a:schemeClr val="tx1"/>
                </a:solidFill>
                <a:effectLst/>
                <a:latin typeface="Arial" panose="020B0604020202020204" pitchFamily="34" charset="0"/>
                <a:ea typeface="MS PGothic" pitchFamily="34" charset="-128"/>
                <a:cs typeface="ＭＳ Ｐゴシック" charset="0"/>
              </a:rPr>
              <a:t> endpoint to allow events to be directly sent/collected at extreme velocity. The data volumes supported by </a:t>
            </a:r>
            <a:r>
              <a:rPr lang="en-US" sz="1200" kern="1200" dirty="0" err="1">
                <a:solidFill>
                  <a:schemeClr val="tx1"/>
                </a:solidFill>
                <a:effectLst/>
                <a:latin typeface="Arial" panose="020B0604020202020204" pitchFamily="34" charset="0"/>
                <a:ea typeface="MS PGothic" pitchFamily="34" charset="-128"/>
                <a:cs typeface="ＭＳ Ｐゴシック" charset="0"/>
              </a:rPr>
              <a:t>Splunk</a:t>
            </a:r>
            <a:r>
              <a:rPr lang="en-US" sz="1200" kern="1200" dirty="0">
                <a:solidFill>
                  <a:schemeClr val="tx1"/>
                </a:solidFill>
                <a:effectLst/>
                <a:latin typeface="Arial" panose="020B0604020202020204" pitchFamily="34" charset="0"/>
                <a:ea typeface="MS PGothic" pitchFamily="34" charset="-128"/>
                <a:cs typeface="ＭＳ Ｐゴシック" charset="0"/>
              </a:rPr>
              <a:t> are ideal for </a:t>
            </a:r>
            <a:r>
              <a:rPr lang="en-US" sz="1200" kern="1200" dirty="0" err="1">
                <a:solidFill>
                  <a:schemeClr val="tx1"/>
                </a:solidFill>
                <a:effectLst/>
                <a:latin typeface="Arial" panose="020B0604020202020204" pitchFamily="34" charset="0"/>
                <a:ea typeface="MS PGothic" pitchFamily="34" charset="-128"/>
                <a:cs typeface="ＭＳ Ｐゴシック" charset="0"/>
              </a:rPr>
              <a:t>IoT</a:t>
            </a:r>
            <a:r>
              <a:rPr lang="en-US" sz="1200" kern="1200" baseline="0" dirty="0">
                <a:solidFill>
                  <a:schemeClr val="tx1"/>
                </a:solidFill>
                <a:effectLst/>
                <a:latin typeface="Arial" panose="020B0604020202020204" pitchFamily="34" charset="0"/>
                <a:ea typeface="MS PGothic" pitchFamily="34" charset="-128"/>
                <a:cs typeface="ＭＳ Ｐゴシック" charset="0"/>
              </a:rPr>
              <a:t> and industrial data.</a:t>
            </a:r>
            <a:r>
              <a:rPr lang="en-US" sz="1200" kern="1200" dirty="0">
                <a:solidFill>
                  <a:schemeClr val="tx1"/>
                </a:solidFill>
                <a:effectLst/>
                <a:latin typeface="Arial" panose="020B0604020202020204" pitchFamily="34" charset="0"/>
                <a:ea typeface="MS PGothic" pitchFamily="34" charset="-128"/>
                <a:cs typeface="ＭＳ Ｐゴシック" charset="0"/>
              </a:rPr>
              <a:t> </a:t>
            </a:r>
            <a:endParaRPr lang="en-US" baseline="0" dirty="0"/>
          </a:p>
          <a:p>
            <a:endParaRPr lang="en-US" sz="800" kern="1200" dirty="0">
              <a:solidFill>
                <a:schemeClr val="tx1"/>
              </a:solidFill>
              <a:effectLst/>
              <a:latin typeface="Arial" panose="020B0604020202020204" pitchFamily="34" charset="0"/>
              <a:ea typeface="ＭＳ Ｐゴシック" charset="0"/>
              <a:cs typeface="ＭＳ Ｐゴシック" charset="0"/>
            </a:endParaRPr>
          </a:p>
          <a:p>
            <a:r>
              <a:rPr lang="en-US" sz="800" kern="1200" dirty="0">
                <a:solidFill>
                  <a:schemeClr val="tx1"/>
                </a:solidFill>
                <a:effectLst/>
                <a:latin typeface="Arial" panose="020B0604020202020204" pitchFamily="34" charset="0"/>
                <a:ea typeface="ＭＳ Ｐゴシック" charset="0"/>
                <a:cs typeface="ＭＳ Ｐゴシック" charset="0"/>
              </a:rPr>
              <a:t>There are many free add-ons and Apps for </a:t>
            </a:r>
            <a:r>
              <a:rPr lang="en-US" sz="800" kern="1200" dirty="0" err="1">
                <a:solidFill>
                  <a:schemeClr val="tx1"/>
                </a:solidFill>
                <a:effectLst/>
                <a:latin typeface="Arial" panose="020B0604020202020204" pitchFamily="34" charset="0"/>
                <a:ea typeface="ＭＳ Ｐゴシック" charset="0"/>
                <a:cs typeface="ＭＳ Ｐゴシック" charset="0"/>
              </a:rPr>
              <a:t>Splunk</a:t>
            </a:r>
            <a:r>
              <a:rPr lang="en-US" sz="800" kern="1200" dirty="0">
                <a:solidFill>
                  <a:schemeClr val="tx1"/>
                </a:solidFill>
                <a:effectLst/>
                <a:latin typeface="Arial" panose="020B0604020202020204" pitchFamily="34" charset="0"/>
                <a:ea typeface="ＭＳ Ｐゴシック" charset="0"/>
                <a:cs typeface="ＭＳ Ｐゴシック" charset="0"/>
              </a:rPr>
              <a:t> software that simplify the connection and collection of data from both industrial systems and the Internet of Things. These include:</a:t>
            </a:r>
          </a:p>
          <a:p>
            <a:pPr marL="0" marR="0" lvl="0" indent="0" algn="l" defTabSz="512763" rtl="0" eaLnBrk="0" fontAlgn="base" latinLnBrk="0" hangingPunct="0">
              <a:lnSpc>
                <a:spcPct val="100000"/>
              </a:lnSpc>
              <a:spcBef>
                <a:spcPct val="30000"/>
              </a:spcBef>
              <a:spcAft>
                <a:spcPct val="0"/>
              </a:spcAft>
              <a:buClrTx/>
              <a:buSzTx/>
              <a:buFontTx/>
              <a:buNone/>
              <a:tabLst/>
              <a:defRPr/>
            </a:pPr>
            <a:r>
              <a:rPr lang="en-US" sz="600" b="1" u="sng" kern="1200" dirty="0">
                <a:solidFill>
                  <a:srgbClr val="000000"/>
                </a:solidFill>
                <a:effectLst/>
                <a:latin typeface="Arial" panose="020B0604020202020204" pitchFamily="34" charset="0"/>
                <a:ea typeface="ＭＳ Ｐゴシック" charset="0"/>
                <a:cs typeface="ＭＳ Ｐゴシック" charset="0"/>
              </a:rPr>
              <a:t>Protocol Data Inputs</a:t>
            </a:r>
            <a:r>
              <a:rPr lang="en-US" sz="600" b="1" kern="1200" dirty="0">
                <a:solidFill>
                  <a:srgbClr val="000000"/>
                </a:solidFill>
                <a:effectLst/>
                <a:latin typeface="Arial" panose="020B0604020202020204" pitchFamily="34" charset="0"/>
                <a:ea typeface="ＭＳ Ｐゴシック" charset="0"/>
                <a:cs typeface="ＭＳ Ｐゴシック" charset="0"/>
              </a:rPr>
              <a:t>:</a:t>
            </a:r>
            <a:r>
              <a:rPr lang="en-US" sz="600" kern="1200" dirty="0">
                <a:solidFill>
                  <a:srgbClr val="000000"/>
                </a:solidFill>
                <a:effectLst/>
                <a:latin typeface="Arial" panose="020B0604020202020204" pitchFamily="34" charset="0"/>
                <a:ea typeface="ＭＳ Ｐゴシック" charset="0"/>
                <a:cs typeface="ＭＳ Ｐゴシック" charset="0"/>
              </a:rPr>
              <a:t> </a:t>
            </a:r>
            <a:r>
              <a:rPr lang="en-US" sz="1200" kern="1200" dirty="0" err="1">
                <a:solidFill>
                  <a:schemeClr val="tx1"/>
                </a:solidFill>
                <a:effectLst/>
                <a:latin typeface="Arial" panose="020B0604020202020204" pitchFamily="34" charset="0"/>
                <a:ea typeface="MS PGothic" pitchFamily="34" charset="-128"/>
                <a:cs typeface="ＭＳ Ｐゴシック" charset="0"/>
              </a:rPr>
              <a:t>Recieve</a:t>
            </a:r>
            <a:r>
              <a:rPr lang="en-US" sz="1200" kern="1200" dirty="0">
                <a:solidFill>
                  <a:schemeClr val="tx1"/>
                </a:solidFill>
                <a:latin typeface="Arial" panose="020B0604020202020204" pitchFamily="34" charset="0"/>
                <a:ea typeface="MS PGothic" pitchFamily="34" charset="-128"/>
                <a:cs typeface="ＭＳ Ｐゴシック" charset="0"/>
              </a:rPr>
              <a:t> data via a number of different data protocols such as TCP , TCP(s) ,HTTP(s) PUT/POST/File Upload , UDP , </a:t>
            </a:r>
            <a:r>
              <a:rPr lang="en-US" sz="1200" kern="1200" dirty="0" err="1">
                <a:solidFill>
                  <a:schemeClr val="tx1"/>
                </a:solidFill>
                <a:latin typeface="Arial" panose="020B0604020202020204" pitchFamily="34" charset="0"/>
                <a:ea typeface="MS PGothic" pitchFamily="34" charset="-128"/>
                <a:cs typeface="ＭＳ Ｐゴシック" charset="0"/>
              </a:rPr>
              <a:t>Websockets</a:t>
            </a:r>
            <a:r>
              <a:rPr lang="en-US" sz="1200" kern="1200" dirty="0">
                <a:solidFill>
                  <a:schemeClr val="tx1"/>
                </a:solidFill>
                <a:latin typeface="Arial" panose="020B0604020202020204" pitchFamily="34" charset="0"/>
                <a:ea typeface="MS PGothic" pitchFamily="34" charset="-128"/>
                <a:cs typeface="ＭＳ Ｐゴシック" charset="0"/>
              </a:rPr>
              <a:t> , </a:t>
            </a:r>
            <a:r>
              <a:rPr lang="en-US" sz="1200" kern="1200" dirty="0" err="1">
                <a:solidFill>
                  <a:schemeClr val="tx1"/>
                </a:solidFill>
                <a:latin typeface="Arial" panose="020B0604020202020204" pitchFamily="34" charset="0"/>
                <a:ea typeface="MS PGothic" pitchFamily="34" charset="-128"/>
                <a:cs typeface="ＭＳ Ｐゴシック" charset="0"/>
              </a:rPr>
              <a:t>SockJS</a:t>
            </a:r>
            <a:r>
              <a:rPr lang="en-US" sz="1200" kern="1200" dirty="0">
                <a:solidFill>
                  <a:schemeClr val="tx1"/>
                </a:solidFill>
                <a:latin typeface="Arial" panose="020B0604020202020204" pitchFamily="34" charset="0"/>
                <a:ea typeface="MS PGothic" pitchFamily="34" charset="-128"/>
                <a:cs typeface="ＭＳ Ｐゴシック" charset="0"/>
              </a:rPr>
              <a:t>.</a:t>
            </a:r>
            <a:r>
              <a:rPr lang="en-US" sz="800" kern="1200" dirty="0">
                <a:solidFill>
                  <a:schemeClr val="tx1"/>
                </a:solidFill>
                <a:effectLst/>
                <a:latin typeface="Arial" panose="020B0604020202020204" pitchFamily="34" charset="0"/>
                <a:ea typeface="ＭＳ Ｐゴシック" charset="0"/>
                <a:cs typeface="ＭＳ Ｐゴシック" charset="0"/>
              </a:rPr>
              <a:t> </a:t>
            </a:r>
          </a:p>
          <a:p>
            <a:pPr lvl="0"/>
            <a:r>
              <a:rPr lang="en-US" sz="800" b="1" u="sng" kern="1200" dirty="0">
                <a:solidFill>
                  <a:srgbClr val="000000"/>
                </a:solidFill>
                <a:effectLst/>
                <a:latin typeface="Arial" panose="020B0604020202020204" pitchFamily="34" charset="0"/>
                <a:ea typeface="ＭＳ Ｐゴシック" charset="0"/>
                <a:cs typeface="ＭＳ Ｐゴシック" charset="0"/>
              </a:rPr>
              <a:t>Rest</a:t>
            </a:r>
            <a:r>
              <a:rPr lang="en-US" sz="800" b="1" u="none" kern="1200" baseline="0" dirty="0">
                <a:solidFill>
                  <a:srgbClr val="000000"/>
                </a:solidFill>
                <a:effectLst/>
                <a:latin typeface="Arial" panose="020B0604020202020204" pitchFamily="34" charset="0"/>
                <a:ea typeface="ＭＳ Ｐゴシック" charset="0"/>
                <a:cs typeface="ＭＳ Ｐゴシック" charset="0"/>
              </a:rPr>
              <a:t> API Modular Input</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Poll local and remote REST APIs and index the responses.</a:t>
            </a:r>
          </a:p>
          <a:p>
            <a:pPr lvl="0"/>
            <a:r>
              <a:rPr lang="en-US" sz="800" b="1" u="sng" kern="1200" dirty="0">
                <a:solidFill>
                  <a:srgbClr val="000000"/>
                </a:solidFill>
                <a:effectLst/>
                <a:latin typeface="Arial" panose="020B0604020202020204" pitchFamily="34" charset="0"/>
                <a:ea typeface="ＭＳ Ｐゴシック" charset="0"/>
                <a:cs typeface="ＭＳ Ｐゴシック" charset="0"/>
              </a:rPr>
              <a:t>Amazon</a:t>
            </a:r>
            <a:r>
              <a:rPr lang="en-US" sz="800" b="1" u="sng" kern="1200" baseline="0" dirty="0">
                <a:solidFill>
                  <a:srgbClr val="000000"/>
                </a:solidFill>
                <a:effectLst/>
                <a:latin typeface="Arial" panose="020B0604020202020204" pitchFamily="34" charset="0"/>
                <a:ea typeface="ＭＳ Ｐゴシック" charset="0"/>
                <a:cs typeface="ＭＳ Ｐゴシック" charset="0"/>
              </a:rPr>
              <a:t> Kinesis Modular Input</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Index data from Amazon Kinesis, a fully managed service for real-time streaming data. </a:t>
            </a:r>
          </a:p>
          <a:p>
            <a:pPr marL="0" marR="0" lvl="0" indent="0" algn="l" defTabSz="457048" rtl="0" eaLnBrk="1" fontAlgn="auto" latinLnBrk="0" hangingPunct="1">
              <a:lnSpc>
                <a:spcPct val="100000"/>
              </a:lnSpc>
              <a:spcBef>
                <a:spcPts val="0"/>
              </a:spcBef>
              <a:spcAft>
                <a:spcPts val="0"/>
              </a:spcAft>
              <a:buClrTx/>
              <a:buSzTx/>
              <a:buFontTx/>
              <a:buNone/>
              <a:tabLst/>
              <a:defRPr/>
            </a:pPr>
            <a:r>
              <a:rPr lang="en-US" sz="800" b="1" u="sng" kern="1200" dirty="0">
                <a:solidFill>
                  <a:srgbClr val="000000"/>
                </a:solidFill>
                <a:effectLst/>
                <a:latin typeface="Arial" panose="020B0604020202020204" pitchFamily="34" charset="0"/>
                <a:ea typeface="ＭＳ Ｐゴシック" charset="0"/>
                <a:cs typeface="ＭＳ Ｐゴシック" charset="0"/>
              </a:rPr>
              <a:t>Apache</a:t>
            </a:r>
            <a:r>
              <a:rPr lang="en-US" sz="800" b="1" u="sng" kern="1200" baseline="0" dirty="0">
                <a:solidFill>
                  <a:srgbClr val="000000"/>
                </a:solidFill>
                <a:effectLst/>
                <a:latin typeface="Arial" panose="020B0604020202020204" pitchFamily="34" charset="0"/>
                <a:ea typeface="ＭＳ Ｐゴシック" charset="0"/>
                <a:cs typeface="ＭＳ Ｐゴシック" charset="0"/>
              </a:rPr>
              <a:t> Kafka Modular Input</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Index messages from Apache Kafka messaging brokers, including clusters managed by Zookeeper. </a:t>
            </a:r>
          </a:p>
          <a:p>
            <a:pPr marL="0" marR="0" lvl="0" indent="0" algn="l" defTabSz="457048" rtl="0" eaLnBrk="1" fontAlgn="auto" latinLnBrk="0" hangingPunct="1">
              <a:lnSpc>
                <a:spcPct val="100000"/>
              </a:lnSpc>
              <a:spcBef>
                <a:spcPts val="0"/>
              </a:spcBef>
              <a:spcAft>
                <a:spcPts val="0"/>
              </a:spcAft>
              <a:buClrTx/>
              <a:buSzTx/>
              <a:buFontTx/>
              <a:buNone/>
              <a:tabLst/>
              <a:defRPr/>
            </a:pPr>
            <a:r>
              <a:rPr lang="en-US" sz="800" b="1" u="sng" kern="1200" dirty="0">
                <a:solidFill>
                  <a:srgbClr val="000000"/>
                </a:solidFill>
                <a:effectLst/>
                <a:latin typeface="Arial" panose="020B0604020202020204" pitchFamily="34" charset="0"/>
                <a:ea typeface="ＭＳ Ｐゴシック" charset="0"/>
                <a:cs typeface="ＭＳ Ｐゴシック" charset="0"/>
              </a:rPr>
              <a:t>DB Connect 2</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a:t>
            </a:r>
            <a:r>
              <a:rPr lang="en-US" sz="4000" kern="1200" dirty="0">
                <a:solidFill>
                  <a:schemeClr val="tx1"/>
                </a:solidFill>
                <a:effectLst/>
                <a:latin typeface="Arial" panose="020B0604020202020204" pitchFamily="34" charset="0"/>
                <a:ea typeface="MS PGothic" pitchFamily="34" charset="-128"/>
                <a:cs typeface="ＭＳ Ｐゴシック" charset="0"/>
              </a:rPr>
              <a:t>I</a:t>
            </a:r>
            <a:r>
              <a:rPr lang="en-US" sz="4000" kern="1200" dirty="0">
                <a:solidFill>
                  <a:schemeClr val="tx1"/>
                </a:solidFill>
                <a:latin typeface="Arial" panose="020B0604020202020204" pitchFamily="34" charset="0"/>
                <a:ea typeface="MS PGothic" pitchFamily="34" charset="-128"/>
                <a:cs typeface="ＭＳ Ｐゴシック" charset="0"/>
              </a:rPr>
              <a:t>ntegrate structured data sources with your </a:t>
            </a:r>
            <a:r>
              <a:rPr lang="en-US" sz="4000" kern="1200" dirty="0" err="1">
                <a:solidFill>
                  <a:schemeClr val="tx1"/>
                </a:solidFill>
                <a:latin typeface="Arial" panose="020B0604020202020204" pitchFamily="34" charset="0"/>
                <a:ea typeface="MS PGothic" pitchFamily="34" charset="-128"/>
                <a:cs typeface="ＭＳ Ｐゴシック" charset="0"/>
              </a:rPr>
              <a:t>Splunk</a:t>
            </a:r>
            <a:r>
              <a:rPr lang="en-US" sz="4000" kern="1200" dirty="0">
                <a:solidFill>
                  <a:schemeClr val="tx1"/>
                </a:solidFill>
                <a:latin typeface="Arial" panose="020B0604020202020204" pitchFamily="34" charset="0"/>
                <a:ea typeface="MS PGothic" pitchFamily="34" charset="-128"/>
                <a:cs typeface="ＭＳ Ｐゴシック" charset="0"/>
              </a:rPr>
              <a:t> real-time machine data collection</a:t>
            </a:r>
            <a:r>
              <a:rPr lang="en-US" sz="800" kern="1200" dirty="0">
                <a:solidFill>
                  <a:srgbClr val="000000"/>
                </a:solidFill>
                <a:effectLst/>
                <a:latin typeface="Arial" panose="020B0604020202020204" pitchFamily="34" charset="0"/>
                <a:ea typeface="ＭＳ Ｐゴシック" charset="0"/>
                <a:cs typeface="ＭＳ Ｐゴシック" charset="0"/>
              </a:rPr>
              <a:t>. </a:t>
            </a:r>
          </a:p>
          <a:p>
            <a:pPr marL="0" marR="0" lvl="0" indent="0" algn="l" defTabSz="457048" rtl="0" eaLnBrk="1" fontAlgn="auto" latinLnBrk="0" hangingPunct="1">
              <a:lnSpc>
                <a:spcPct val="100000"/>
              </a:lnSpc>
              <a:spcBef>
                <a:spcPts val="0"/>
              </a:spcBef>
              <a:spcAft>
                <a:spcPts val="0"/>
              </a:spcAft>
              <a:buClrTx/>
              <a:buSzTx/>
              <a:buFontTx/>
              <a:buNone/>
              <a:tabLst/>
              <a:defRPr/>
            </a:pPr>
            <a:r>
              <a:rPr lang="en-US" sz="800" b="1" u="sng" kern="1200" dirty="0">
                <a:solidFill>
                  <a:srgbClr val="000000"/>
                </a:solidFill>
                <a:effectLst/>
                <a:latin typeface="Arial" panose="020B0604020202020204" pitchFamily="34" charset="0"/>
                <a:ea typeface="ＭＳ Ｐゴシック" charset="0"/>
                <a:cs typeface="ＭＳ Ｐゴシック" charset="0"/>
              </a:rPr>
              <a:t>MQTT</a:t>
            </a:r>
            <a:r>
              <a:rPr lang="en-US" sz="800" b="1" u="sng" kern="1200" baseline="0" dirty="0">
                <a:solidFill>
                  <a:srgbClr val="000000"/>
                </a:solidFill>
                <a:effectLst/>
                <a:latin typeface="Arial" panose="020B0604020202020204" pitchFamily="34" charset="0"/>
                <a:ea typeface="ＭＳ Ｐゴシック" charset="0"/>
                <a:cs typeface="ＭＳ Ｐゴシック" charset="0"/>
              </a:rPr>
              <a:t> Modular Input</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a:t>
            </a:r>
            <a:r>
              <a:rPr lang="en-US" sz="4000" kern="1200" dirty="0">
                <a:solidFill>
                  <a:schemeClr val="tx1"/>
                </a:solidFill>
                <a:latin typeface="Arial" panose="020B0604020202020204" pitchFamily="34" charset="0"/>
                <a:ea typeface="MS PGothic" pitchFamily="34" charset="-128"/>
                <a:cs typeface="ＭＳ Ｐゴシック" charset="0"/>
              </a:rPr>
              <a:t>Index messages from MQTT, a machine-to-machine connectivity protocol, by subscribing </a:t>
            </a:r>
            <a:r>
              <a:rPr lang="en-US" sz="4000" kern="1200" dirty="0" err="1">
                <a:solidFill>
                  <a:schemeClr val="tx1"/>
                </a:solidFill>
                <a:latin typeface="Arial" panose="020B0604020202020204" pitchFamily="34" charset="0"/>
                <a:ea typeface="MS PGothic" pitchFamily="34" charset="-128"/>
                <a:cs typeface="ＭＳ Ｐゴシック" charset="0"/>
              </a:rPr>
              <a:t>Splunk</a:t>
            </a:r>
            <a:r>
              <a:rPr lang="en-US" sz="4000" kern="1200" dirty="0">
                <a:solidFill>
                  <a:schemeClr val="tx1"/>
                </a:solidFill>
                <a:latin typeface="Arial" panose="020B0604020202020204" pitchFamily="34" charset="0"/>
                <a:ea typeface="MS PGothic" pitchFamily="34" charset="-128"/>
                <a:cs typeface="ＭＳ Ｐゴシック" charset="0"/>
              </a:rPr>
              <a:t> software to MQTT Broker Topics.</a:t>
            </a:r>
            <a:endParaRPr lang="en-US" sz="800" kern="1200" dirty="0">
              <a:solidFill>
                <a:srgbClr val="000000"/>
              </a:solidFill>
              <a:effectLst/>
              <a:latin typeface="Arial" panose="020B0604020202020204" pitchFamily="34" charset="0"/>
              <a:ea typeface="ＭＳ Ｐゴシック" charset="0"/>
              <a:cs typeface="ＭＳ Ｐゴシック" charset="0"/>
            </a:endParaRPr>
          </a:p>
          <a:p>
            <a:pPr marL="0" marR="0" lvl="0" indent="0" algn="l" defTabSz="457048" rtl="0" eaLnBrk="1" fontAlgn="auto" latinLnBrk="0" hangingPunct="1">
              <a:lnSpc>
                <a:spcPct val="100000"/>
              </a:lnSpc>
              <a:spcBef>
                <a:spcPts val="0"/>
              </a:spcBef>
              <a:spcAft>
                <a:spcPts val="0"/>
              </a:spcAft>
              <a:buClrTx/>
              <a:buSzTx/>
              <a:buFontTx/>
              <a:buNone/>
              <a:tabLst/>
              <a:defRPr/>
            </a:pPr>
            <a:r>
              <a:rPr lang="en-US" sz="800" b="1" u="sng" kern="1200" dirty="0">
                <a:solidFill>
                  <a:srgbClr val="000000"/>
                </a:solidFill>
                <a:effectLst/>
                <a:latin typeface="Arial" panose="020B0604020202020204" pitchFamily="34" charset="0"/>
                <a:ea typeface="ＭＳ Ｐゴシック" charset="0"/>
                <a:cs typeface="ＭＳ Ｐゴシック" charset="0"/>
              </a:rPr>
              <a:t>AMQP</a:t>
            </a:r>
            <a:r>
              <a:rPr lang="en-US" sz="800" b="1" u="sng" kern="1200" baseline="0" dirty="0">
                <a:solidFill>
                  <a:srgbClr val="000000"/>
                </a:solidFill>
                <a:effectLst/>
                <a:latin typeface="Arial" panose="020B0604020202020204" pitchFamily="34" charset="0"/>
                <a:ea typeface="ＭＳ Ｐゴシック" charset="0"/>
                <a:cs typeface="ＭＳ Ｐゴシック" charset="0"/>
              </a:rPr>
              <a:t> Modular Input</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Index data from message queues provided by AMQP brokers.</a:t>
            </a:r>
          </a:p>
          <a:p>
            <a:pPr marL="0" marR="0" lvl="0" indent="0" algn="l" defTabSz="457048" rtl="0" eaLnBrk="1" fontAlgn="auto" latinLnBrk="0" hangingPunct="1">
              <a:lnSpc>
                <a:spcPct val="100000"/>
              </a:lnSpc>
              <a:spcBef>
                <a:spcPts val="0"/>
              </a:spcBef>
              <a:spcAft>
                <a:spcPts val="0"/>
              </a:spcAft>
              <a:buClrTx/>
              <a:buSzTx/>
              <a:buFontTx/>
              <a:buNone/>
              <a:tabLst/>
              <a:defRPr/>
            </a:pPr>
            <a:r>
              <a:rPr lang="en-US" sz="800" b="1" u="sng" kern="1200" dirty="0">
                <a:solidFill>
                  <a:srgbClr val="000000"/>
                </a:solidFill>
                <a:effectLst/>
                <a:latin typeface="Arial" panose="020B0604020202020204" pitchFamily="34" charset="0"/>
                <a:ea typeface="ＭＳ Ｐゴシック" charset="0"/>
                <a:cs typeface="ＭＳ Ｐゴシック" charset="0"/>
              </a:rPr>
              <a:t>JMS Modular Input</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Poll and index message queues and topics from messaging queues and topics, including MQTT messages, provided by message providers, including </a:t>
            </a:r>
            <a:r>
              <a:rPr lang="en-US" sz="800" kern="1200" dirty="0" err="1">
                <a:solidFill>
                  <a:srgbClr val="000000"/>
                </a:solidFill>
                <a:effectLst/>
                <a:latin typeface="Arial" panose="020B0604020202020204" pitchFamily="34" charset="0"/>
                <a:ea typeface="ＭＳ Ｐゴシック" charset="0"/>
                <a:cs typeface="ＭＳ Ｐゴシック" charset="0"/>
              </a:rPr>
              <a:t>TibcoEMS</a:t>
            </a:r>
            <a:r>
              <a:rPr lang="en-US" sz="800" kern="1200" dirty="0">
                <a:solidFill>
                  <a:srgbClr val="000000"/>
                </a:solidFill>
                <a:effectLst/>
                <a:latin typeface="Arial" panose="020B0604020202020204" pitchFamily="34" charset="0"/>
                <a:ea typeface="ＭＳ Ｐゴシック" charset="0"/>
                <a:cs typeface="ＭＳ Ｐゴシック" charset="0"/>
              </a:rPr>
              <a:t>, </a:t>
            </a:r>
            <a:r>
              <a:rPr lang="en-US" sz="800" kern="1200" dirty="0" err="1">
                <a:solidFill>
                  <a:srgbClr val="000000"/>
                </a:solidFill>
                <a:effectLst/>
                <a:latin typeface="Arial" panose="020B0604020202020204" pitchFamily="34" charset="0"/>
                <a:ea typeface="ＭＳ Ｐゴシック" charset="0"/>
                <a:cs typeface="ＭＳ Ｐゴシック" charset="0"/>
              </a:rPr>
              <a:t>Weblogic</a:t>
            </a:r>
            <a:r>
              <a:rPr lang="en-US" sz="800" kern="1200" dirty="0">
                <a:solidFill>
                  <a:srgbClr val="000000"/>
                </a:solidFill>
                <a:effectLst/>
                <a:latin typeface="Arial" panose="020B0604020202020204" pitchFamily="34" charset="0"/>
                <a:ea typeface="ＭＳ Ｐゴシック" charset="0"/>
                <a:cs typeface="ＭＳ Ｐゴシック" charset="0"/>
              </a:rPr>
              <a:t> JMS and </a:t>
            </a:r>
            <a:r>
              <a:rPr lang="en-US" sz="800" kern="1200" dirty="0" err="1">
                <a:solidFill>
                  <a:srgbClr val="000000"/>
                </a:solidFill>
                <a:effectLst/>
                <a:latin typeface="Arial" panose="020B0604020202020204" pitchFamily="34" charset="0"/>
                <a:ea typeface="ＭＳ Ｐゴシック" charset="0"/>
                <a:cs typeface="ＭＳ Ｐゴシック" charset="0"/>
              </a:rPr>
              <a:t>ActiveMQ</a:t>
            </a:r>
            <a:r>
              <a:rPr lang="en-US" sz="800" kern="1200" dirty="0">
                <a:solidFill>
                  <a:srgbClr val="000000"/>
                </a:solidFill>
                <a:effectLst/>
                <a:latin typeface="Arial" panose="020B0604020202020204" pitchFamily="34" charset="0"/>
                <a:ea typeface="ＭＳ Ｐゴシック" charset="0"/>
                <a:cs typeface="ＭＳ Ｐゴシック" charset="0"/>
              </a:rPr>
              <a:t>.</a:t>
            </a:r>
          </a:p>
          <a:p>
            <a:pPr marL="0" marR="0" lvl="0" indent="0" algn="l" defTabSz="457048" rtl="0" eaLnBrk="1" fontAlgn="auto" latinLnBrk="0" hangingPunct="1">
              <a:lnSpc>
                <a:spcPct val="100000"/>
              </a:lnSpc>
              <a:spcBef>
                <a:spcPts val="0"/>
              </a:spcBef>
              <a:spcAft>
                <a:spcPts val="0"/>
              </a:spcAft>
              <a:buClrTx/>
              <a:buSzTx/>
              <a:buFontTx/>
              <a:buNone/>
              <a:tabLst/>
              <a:defRPr/>
            </a:pPr>
            <a:r>
              <a:rPr lang="en-US" sz="2000" b="1" u="sng" kern="1200" dirty="0">
                <a:solidFill>
                  <a:srgbClr val="000000"/>
                </a:solidFill>
                <a:effectLst/>
                <a:latin typeface="Arial" panose="020B0604020202020204" pitchFamily="34" charset="0"/>
                <a:ea typeface="ＭＳ Ｐゴシック" charset="0"/>
                <a:cs typeface="ＭＳ Ｐゴシック" charset="0"/>
              </a:rPr>
              <a:t>COAP Modular Input</a:t>
            </a:r>
            <a:r>
              <a:rPr lang="en-US" sz="2000" b="1" kern="1200" dirty="0">
                <a:solidFill>
                  <a:srgbClr val="000000"/>
                </a:solidFill>
                <a:effectLst/>
                <a:latin typeface="Arial" panose="020B0604020202020204" pitchFamily="34" charset="0"/>
                <a:ea typeface="ＭＳ Ｐゴシック" charset="0"/>
                <a:cs typeface="ＭＳ Ｐゴシック" charset="0"/>
              </a:rPr>
              <a:t>:</a:t>
            </a:r>
            <a:r>
              <a:rPr lang="en-US" sz="2000" kern="1200" dirty="0">
                <a:solidFill>
                  <a:srgbClr val="000000"/>
                </a:solidFill>
                <a:effectLst/>
                <a:latin typeface="Arial" panose="020B0604020202020204" pitchFamily="34" charset="0"/>
                <a:ea typeface="ＭＳ Ｐゴシック" charset="0"/>
                <a:cs typeface="ＭＳ Ｐゴシック" charset="0"/>
              </a:rPr>
              <a:t> </a:t>
            </a:r>
            <a:r>
              <a:rPr lang="en-US" sz="4000" kern="1200" dirty="0">
                <a:solidFill>
                  <a:schemeClr val="tx1"/>
                </a:solidFill>
                <a:effectLst/>
                <a:latin typeface="Arial" panose="020B0604020202020204" pitchFamily="34" charset="0"/>
                <a:ea typeface="MS PGothic" pitchFamily="34" charset="-128"/>
                <a:cs typeface="ＭＳ Ｐゴシック" charset="0"/>
              </a:rPr>
              <a:t>I</a:t>
            </a:r>
            <a:r>
              <a:rPr lang="en-US" sz="4000" kern="1200" dirty="0">
                <a:solidFill>
                  <a:schemeClr val="tx1"/>
                </a:solidFill>
                <a:latin typeface="Arial" panose="020B0604020202020204" pitchFamily="34" charset="0"/>
                <a:ea typeface="MS PGothic" pitchFamily="34" charset="-128"/>
                <a:cs typeface="ＭＳ Ｐゴシック" charset="0"/>
              </a:rPr>
              <a:t>ndex messages from a COAP (Constrained Application Protocol) Server.</a:t>
            </a:r>
          </a:p>
          <a:p>
            <a:pPr marL="0" marR="0" lvl="0" indent="0" algn="l" defTabSz="457048" rtl="0" eaLnBrk="1" fontAlgn="auto" latinLnBrk="0" hangingPunct="1">
              <a:lnSpc>
                <a:spcPct val="100000"/>
              </a:lnSpc>
              <a:spcBef>
                <a:spcPts val="0"/>
              </a:spcBef>
              <a:spcAft>
                <a:spcPts val="0"/>
              </a:spcAft>
              <a:buClrTx/>
              <a:buSzTx/>
              <a:buFontTx/>
              <a:buNone/>
              <a:tabLst/>
              <a:defRPr/>
            </a:pPr>
            <a:r>
              <a:rPr lang="en-US" sz="800" b="1" u="sng" kern="1200" dirty="0">
                <a:solidFill>
                  <a:srgbClr val="000000"/>
                </a:solidFill>
                <a:effectLst/>
                <a:latin typeface="Arial" panose="020B0604020202020204" pitchFamily="34" charset="0"/>
                <a:ea typeface="ＭＳ Ｐゴシック" charset="0"/>
                <a:cs typeface="ＭＳ Ｐゴシック" charset="0"/>
              </a:rPr>
              <a:t>SNMP Modular Input</a:t>
            </a:r>
            <a:r>
              <a:rPr lang="en-US" sz="800" b="1" kern="1200" dirty="0">
                <a:solidFill>
                  <a:srgbClr val="000000"/>
                </a:solidFill>
                <a:effectLst/>
                <a:latin typeface="Arial" panose="020B0604020202020204" pitchFamily="34" charset="0"/>
                <a:ea typeface="ＭＳ Ｐゴシック" charset="0"/>
                <a:cs typeface="ＭＳ Ｐゴシック" charset="0"/>
              </a:rPr>
              <a:t>:</a:t>
            </a:r>
            <a:r>
              <a:rPr lang="en-US" sz="800" kern="1200" dirty="0">
                <a:solidFill>
                  <a:srgbClr val="000000"/>
                </a:solidFill>
                <a:effectLst/>
                <a:latin typeface="Arial" panose="020B0604020202020204" pitchFamily="34" charset="0"/>
                <a:ea typeface="ＭＳ Ｐゴシック" charset="0"/>
                <a:cs typeface="ＭＳ Ｐゴシック" charset="0"/>
              </a:rPr>
              <a:t> Collect data by polling SNMP attributes and catching SNMP traps from datacenter infrastructure devices providing cooling and power distribution.</a:t>
            </a:r>
          </a:p>
          <a:p>
            <a:pPr marL="0" marR="0" lvl="0" indent="0" algn="l" defTabSz="457048" rtl="0" eaLnBrk="1" fontAlgn="auto" latinLnBrk="0" hangingPunct="1">
              <a:lnSpc>
                <a:spcPct val="100000"/>
              </a:lnSpc>
              <a:spcBef>
                <a:spcPts val="0"/>
              </a:spcBef>
              <a:spcAft>
                <a:spcPts val="0"/>
              </a:spcAft>
              <a:buClrTx/>
              <a:buSzTx/>
              <a:buFontTx/>
              <a:buNone/>
              <a:tabLst/>
              <a:defRPr/>
            </a:pPr>
            <a:r>
              <a:rPr lang="en-US" sz="1200" b="1" u="sng" kern="1200" dirty="0" err="1">
                <a:solidFill>
                  <a:srgbClr val="000000"/>
                </a:solidFill>
                <a:effectLst/>
                <a:latin typeface="Arial" panose="020B0604020202020204" pitchFamily="34" charset="0"/>
                <a:ea typeface="ＭＳ Ｐゴシック" charset="0"/>
                <a:cs typeface="ＭＳ Ｐゴシック" charset="0"/>
              </a:rPr>
              <a:t>Splunk</a:t>
            </a:r>
            <a:r>
              <a:rPr lang="en-US" sz="1200" b="1" u="sng" kern="1200" dirty="0">
                <a:solidFill>
                  <a:srgbClr val="000000"/>
                </a:solidFill>
                <a:effectLst/>
                <a:latin typeface="Arial" panose="020B0604020202020204" pitchFamily="34" charset="0"/>
                <a:ea typeface="ＭＳ Ｐゴシック" charset="0"/>
                <a:cs typeface="ＭＳ Ｐゴシック" charset="0"/>
              </a:rPr>
              <a:t> App for Stream</a:t>
            </a:r>
            <a:r>
              <a:rPr lang="en-US" sz="1200" b="1" kern="1200" dirty="0">
                <a:solidFill>
                  <a:srgbClr val="000000"/>
                </a:solidFill>
                <a:effectLst/>
                <a:latin typeface="Arial" panose="020B0604020202020204" pitchFamily="34" charset="0"/>
                <a:ea typeface="ＭＳ Ｐゴシック" charset="0"/>
                <a:cs typeface="ＭＳ Ｐゴシック" charset="0"/>
              </a:rPr>
              <a:t>:</a:t>
            </a:r>
            <a:r>
              <a:rPr lang="en-US" sz="1200" kern="1200" dirty="0">
                <a:solidFill>
                  <a:schemeClr val="tx1"/>
                </a:solidFill>
                <a:effectLst/>
                <a:latin typeface="Arial" panose="020B0604020202020204" pitchFamily="34" charset="0"/>
                <a:ea typeface="ＭＳ Ｐゴシック" charset="0"/>
                <a:cs typeface="ＭＳ Ｐゴシック" charset="0"/>
              </a:rPr>
              <a:t> Capture, filter and index real-time streaming wire data and network events.</a:t>
            </a:r>
          </a:p>
          <a:p>
            <a:pPr marL="0" marR="0" lvl="0" indent="0" algn="l" defTabSz="457048" rtl="0" eaLnBrk="1" fontAlgn="auto" latinLnBrk="0" hangingPunct="1">
              <a:lnSpc>
                <a:spcPct val="100000"/>
              </a:lnSpc>
              <a:spcBef>
                <a:spcPts val="0"/>
              </a:spcBef>
              <a:spcAft>
                <a:spcPts val="0"/>
              </a:spcAft>
              <a:buClrTx/>
              <a:buSzTx/>
              <a:buFontTx/>
              <a:buNone/>
              <a:tabLst/>
              <a:defRPr/>
            </a:pPr>
            <a:endParaRPr lang="en-US" sz="800" kern="1200" dirty="0">
              <a:solidFill>
                <a:srgbClr val="000000"/>
              </a:solidFill>
              <a:effectLst/>
              <a:latin typeface="Arial" panose="020B0604020202020204" pitchFamily="34" charset="0"/>
              <a:ea typeface="ＭＳ Ｐゴシック" charset="0"/>
              <a:cs typeface="ＭＳ Ｐゴシック" charset="0"/>
            </a:endParaRPr>
          </a:p>
          <a:p>
            <a:pPr marL="0" marR="0" indent="0" algn="l" defTabSz="512763" rtl="0" eaLnBrk="0" fontAlgn="base" latinLnBrk="0" hangingPunct="0">
              <a:lnSpc>
                <a:spcPct val="100000"/>
              </a:lnSpc>
              <a:spcBef>
                <a:spcPct val="30000"/>
              </a:spcBef>
              <a:spcAft>
                <a:spcPct val="0"/>
              </a:spcAft>
              <a:buClrTx/>
              <a:buSzTx/>
              <a:buFontTx/>
              <a:buNone/>
              <a:tabLst/>
              <a:defRPr/>
            </a:pPr>
            <a:r>
              <a:rPr lang="en-US" dirty="0" err="1"/>
              <a:t>Splunk</a:t>
            </a:r>
            <a:r>
              <a:rPr lang="en-US" dirty="0"/>
              <a:t> isn’t the only technology</a:t>
            </a:r>
            <a:r>
              <a:rPr lang="en-US" baseline="0" dirty="0"/>
              <a:t> that can benefit from collecting machine data, so let </a:t>
            </a:r>
            <a:r>
              <a:rPr lang="en-US" baseline="0" dirty="0" err="1"/>
              <a:t>Splunk</a:t>
            </a:r>
            <a:r>
              <a:rPr lang="en-US" baseline="0" dirty="0"/>
              <a:t> help send the data to those systems that need it. For those systems that want a direct tap into the raw data, </a:t>
            </a:r>
            <a:r>
              <a:rPr lang="en-US" dirty="0" err="1"/>
              <a:t>Splunk</a:t>
            </a:r>
            <a:r>
              <a:rPr lang="en-US" dirty="0"/>
              <a:t> can forward all or a subset of data in real time via TCP as raw text or RFC-compliant syslog. This can be done on the forwarder or centrally via the indexer without incrementing</a:t>
            </a:r>
            <a:r>
              <a:rPr lang="en-US" baseline="0" dirty="0"/>
              <a:t> your daily indexing volume</a:t>
            </a:r>
            <a:r>
              <a:rPr lang="en-US" dirty="0"/>
              <a:t>. Separately, </a:t>
            </a:r>
            <a:r>
              <a:rPr lang="en-US" dirty="0" err="1"/>
              <a:t>Splunk</a:t>
            </a:r>
            <a:r>
              <a:rPr lang="en-US" dirty="0"/>
              <a:t> can schedule sophisticated correlation searches and configure them to open tickets or insert events into SIEMs or operation event consoles. This allows you to summarize, mash-up and transform the data with the full power of the search language and import data into these other systems in a controlled fashion, even if they don’t natively</a:t>
            </a:r>
            <a:r>
              <a:rPr lang="en-US" baseline="0" dirty="0"/>
              <a:t> support all the data types </a:t>
            </a:r>
            <a:r>
              <a:rPr lang="en-US" baseline="0" dirty="0" err="1"/>
              <a:t>Splunk</a:t>
            </a:r>
            <a:r>
              <a:rPr lang="en-US" baseline="0" dirty="0"/>
              <a:t> does. </a:t>
            </a:r>
            <a:endParaRPr lang="en-US" dirty="0"/>
          </a:p>
          <a:p>
            <a:endParaRPr lang="en-US" baseline="0" dirty="0"/>
          </a:p>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CA066C01-18BF-6F4D-9334-C915035FD91A}" type="slidenum">
              <a:rPr lang="en-US" smtClean="0"/>
              <a:pPr>
                <a:defRPr/>
              </a:pPr>
              <a:t>4</a:t>
            </a:fld>
            <a:endParaRPr lang="en-US" dirty="0"/>
          </a:p>
        </p:txBody>
      </p:sp>
    </p:spTree>
    <p:extLst>
      <p:ext uri="{BB962C8B-B14F-4D97-AF65-F5344CB8AC3E}">
        <p14:creationId xmlns:p14="http://schemas.microsoft.com/office/powerpoint/2010/main" val="2250467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5</a:t>
            </a:fld>
            <a:endParaRPr lang="en-US" dirty="0"/>
          </a:p>
        </p:txBody>
      </p:sp>
    </p:spTree>
    <p:extLst>
      <p:ext uri="{BB962C8B-B14F-4D97-AF65-F5344CB8AC3E}">
        <p14:creationId xmlns:p14="http://schemas.microsoft.com/office/powerpoint/2010/main" val="889104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Shape 8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6" name="Shape 846"/>
          <p:cNvSpPr txBox="1">
            <a:spLocks noGrp="1"/>
          </p:cNvSpPr>
          <p:nvPr>
            <p:ph type="sldNum" idx="12"/>
          </p:nvPr>
        </p:nvSpPr>
        <p:spPr>
          <a:xfrm>
            <a:off x="3975098" y="8659813"/>
            <a:ext cx="736500" cy="3294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a:t>
            </a:fld>
            <a:endParaRPr lang="en-US" dirty="0"/>
          </a:p>
        </p:txBody>
      </p:sp>
      <p:sp>
        <p:nvSpPr>
          <p:cNvPr id="847" name="Shape 847"/>
          <p:cNvSpPr txBox="1">
            <a:spLocks noGrp="1"/>
          </p:cNvSpPr>
          <p:nvPr>
            <p:ph type="body" idx="1"/>
          </p:nvPr>
        </p:nvSpPr>
        <p:spPr>
          <a:xfrm>
            <a:off x="685800" y="4400550"/>
            <a:ext cx="5486400" cy="3981300"/>
          </a:xfrm>
          <a:prstGeom prst="rect">
            <a:avLst/>
          </a:prstGeom>
        </p:spPr>
        <p:txBody>
          <a:bodyPr lIns="91425" tIns="91425" rIns="91425" bIns="91425" anchor="t" anchorCtr="0">
            <a:noAutofit/>
          </a:bodyPr>
          <a:lstStyle/>
          <a:p>
            <a:r>
              <a:rPr lang="en-US" sz="1200" kern="1200" dirty="0">
                <a:solidFill>
                  <a:schemeClr val="tx1"/>
                </a:solidFill>
                <a:effectLst/>
                <a:latin typeface="Arial" panose="020B0604020202020204" pitchFamily="34" charset="0"/>
                <a:ea typeface="+mn-ea"/>
                <a:cs typeface="Arial" panose="020B0604020202020204" pitchFamily="34" charset="0"/>
              </a:rPr>
              <a:t>What’s a 7 minute conversation I can have with customers about Machine Learning across our product portfolio?</a:t>
            </a:r>
          </a:p>
          <a:p>
            <a:r>
              <a:rPr lang="en-US" sz="1200" kern="1200" dirty="0">
                <a:solidFill>
                  <a:schemeClr val="tx1"/>
                </a:solidFill>
                <a:effectLst/>
                <a:latin typeface="Arial" panose="020B0604020202020204" pitchFamily="34" charset="0"/>
                <a:ea typeface="+mn-ea"/>
                <a:cs typeface="Arial" panose="020B0604020202020204" pitchFamily="34" charset="0"/>
              </a:rPr>
              <a:t>Remember, this is already recorded on Splunk E learning so you can always listen to this short presentation again.</a:t>
            </a:r>
          </a:p>
          <a:p>
            <a:r>
              <a:rPr lang="en-US" sz="1200" kern="1200" dirty="0">
                <a:solidFill>
                  <a:schemeClr val="tx1"/>
                </a:solidFill>
                <a:effectLst/>
                <a:latin typeface="Arial" panose="020B0604020202020204" pitchFamily="34" charset="0"/>
                <a:ea typeface="+mn-ea"/>
                <a:cs typeface="Arial" panose="020B0604020202020204" pitchFamily="34" charset="0"/>
              </a:rPr>
              <a:t> </a:t>
            </a:r>
          </a:p>
          <a:p>
            <a:r>
              <a:rPr lang="en-US" sz="1200" kern="1200" dirty="0">
                <a:solidFill>
                  <a:schemeClr val="tx1"/>
                </a:solidFill>
                <a:effectLst/>
                <a:latin typeface="Arial" panose="020B0604020202020204" pitchFamily="34" charset="0"/>
                <a:ea typeface="+mn-ea"/>
                <a:cs typeface="Arial" panose="020B0604020202020204" pitchFamily="34" charset="0"/>
              </a:rPr>
              <a:t>Splunk Customers want Answers from their Data </a:t>
            </a:r>
          </a:p>
          <a:p>
            <a:r>
              <a:rPr lang="en-US" sz="1200" kern="1200" dirty="0">
                <a:solidFill>
                  <a:schemeClr val="tx1"/>
                </a:solidFill>
                <a:effectLst/>
                <a:latin typeface="Arial" panose="020B0604020202020204" pitchFamily="34" charset="0"/>
                <a:ea typeface="+mn-ea"/>
                <a:cs typeface="Arial" panose="020B0604020202020204" pitchFamily="34" charset="0"/>
              </a:rPr>
              <a:t> </a:t>
            </a:r>
          </a:p>
          <a:p>
            <a:r>
              <a:rPr lang="en-US" sz="1200" kern="1200" dirty="0">
                <a:solidFill>
                  <a:schemeClr val="tx1"/>
                </a:solidFill>
                <a:effectLst/>
                <a:latin typeface="Arial" panose="020B0604020202020204" pitchFamily="34" charset="0"/>
                <a:ea typeface="+mn-ea"/>
                <a:cs typeface="Arial" panose="020B0604020202020204" pitchFamily="34" charset="0"/>
              </a:rPr>
              <a:t>At 50,000 feet there are three main categories of answers Splunk customers are often looking for. Maybe some of these are of interest to you.</a:t>
            </a:r>
          </a:p>
          <a:p>
            <a:r>
              <a:rPr lang="en-US" sz="1200" kern="1200" dirty="0">
                <a:solidFill>
                  <a:schemeClr val="tx1"/>
                </a:solidFill>
                <a:effectLst/>
                <a:latin typeface="Arial" panose="020B0604020202020204" pitchFamily="34" charset="0"/>
                <a:ea typeface="+mn-ea"/>
                <a:cs typeface="Arial" panose="020B0604020202020204" pitchFamily="34" charset="0"/>
              </a:rPr>
              <a:t>Finding Anomalies in your data – for example deviations from past behavior or from peer groups of things like similar hosts or users. Splunk has built anomaly detection workflows for IT metrics in our ITSI product, I will be highlighting that in detail in a few slides. </a:t>
            </a:r>
          </a:p>
          <a:p>
            <a:r>
              <a:rPr lang="en-US" sz="1200" kern="1200" dirty="0">
                <a:solidFill>
                  <a:schemeClr val="tx1"/>
                </a:solidFill>
                <a:effectLst/>
                <a:latin typeface="Arial" panose="020B0604020202020204" pitchFamily="34" charset="0"/>
                <a:ea typeface="+mn-ea"/>
                <a:cs typeface="Arial" panose="020B0604020202020204" pitchFamily="34" charset="0"/>
              </a:rPr>
              <a:t> </a:t>
            </a:r>
          </a:p>
          <a:p>
            <a:r>
              <a:rPr lang="en-US" sz="1200" kern="1200" dirty="0">
                <a:solidFill>
                  <a:schemeClr val="tx1"/>
                </a:solidFill>
                <a:effectLst/>
                <a:latin typeface="Arial" panose="020B0604020202020204" pitchFamily="34" charset="0"/>
                <a:ea typeface="+mn-ea"/>
                <a:cs typeface="Arial" panose="020B0604020202020204" pitchFamily="34" charset="0"/>
              </a:rPr>
              <a:t>Another common use of Machine Learning in Splunk is to forecast or predict the future – specifically based on what is happening right now in your process (be that business ,IT or security related) . Many splunk customers are interested in understanding what is likely going to happen in the near future and take preventative action.</a:t>
            </a:r>
          </a:p>
          <a:p>
            <a:r>
              <a:rPr lang="en-US" sz="1200" kern="1200" dirty="0">
                <a:solidFill>
                  <a:schemeClr val="tx1"/>
                </a:solidFill>
                <a:effectLst/>
                <a:latin typeface="Arial" panose="020B0604020202020204" pitchFamily="34" charset="0"/>
                <a:ea typeface="+mn-ea"/>
                <a:cs typeface="Arial" panose="020B0604020202020204" pitchFamily="34" charset="0"/>
              </a:rPr>
              <a:t> </a:t>
            </a:r>
          </a:p>
          <a:p>
            <a:r>
              <a:rPr lang="en-US" sz="1200" kern="1200" dirty="0">
                <a:solidFill>
                  <a:schemeClr val="tx1"/>
                </a:solidFill>
                <a:effectLst/>
                <a:latin typeface="Arial" panose="020B0604020202020204" pitchFamily="34" charset="0"/>
                <a:ea typeface="+mn-ea"/>
                <a:cs typeface="Arial" panose="020B0604020202020204" pitchFamily="34" charset="0"/>
              </a:rPr>
              <a:t>Sometimes you don’t know what you are looking for – you don’t have a ground truth , you just want to find behaviors in your data and understand if they  are similar or different from all other behaviors. When you are lost in the dense fog of IT alerts you might want to use machine learning to part lift the fog and focus on triaging the rare or common root causes in that moment – ITSI has packaged machine learning built for that as well. </a:t>
            </a:r>
          </a:p>
          <a:p>
            <a:pPr lvl="0">
              <a:spcBef>
                <a:spcPts val="0"/>
              </a:spcBef>
              <a:buNone/>
            </a:pPr>
            <a:endParaRPr dirty="0"/>
          </a:p>
        </p:txBody>
      </p:sp>
    </p:spTree>
    <p:extLst>
      <p:ext uri="{BB962C8B-B14F-4D97-AF65-F5344CB8AC3E}">
        <p14:creationId xmlns:p14="http://schemas.microsoft.com/office/powerpoint/2010/main" val="3818740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dirty="0"/>
          </a:p>
        </p:txBody>
      </p:sp>
    </p:spTree>
    <p:extLst>
      <p:ext uri="{BB962C8B-B14F-4D97-AF65-F5344CB8AC3E}">
        <p14:creationId xmlns:p14="http://schemas.microsoft.com/office/powerpoint/2010/main" val="1262407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panose="020B0604020202020204" pitchFamily="34" charset="0"/>
                <a:ea typeface="+mn-ea"/>
                <a:cs typeface="Arial" panose="020B0604020202020204" pitchFamily="34" charset="0"/>
              </a:rPr>
              <a:t>Splunk offers a premium app , IT Service Intelligence or ITSI , for the IT user. ITSI has a number of machine learning workflows built in – no data scientist required – your IT professionals load onto the train the services and metrics that affect your business and throw a switch for smart anomaly detection, in two pathways. </a:t>
            </a:r>
          </a:p>
          <a:p>
            <a:r>
              <a:rPr lang="en-US" sz="1200" kern="1200" dirty="0">
                <a:solidFill>
                  <a:schemeClr val="tx1"/>
                </a:solidFill>
                <a:effectLst/>
                <a:latin typeface="Arial" panose="020B0604020202020204" pitchFamily="34" charset="0"/>
                <a:ea typeface="+mn-ea"/>
                <a:cs typeface="Arial" panose="020B0604020202020204" pitchFamily="34" charset="0"/>
              </a:rPr>
              <a:t>Adaptive Thresholding learns baselines and creates dynamic thresholds from the data – customizable by your IT professional – to alert and act on deviations on real time data. </a:t>
            </a:r>
          </a:p>
          <a:p>
            <a:r>
              <a:rPr lang="en-US" sz="1200" kern="1200" dirty="0">
                <a:solidFill>
                  <a:schemeClr val="tx1"/>
                </a:solidFill>
                <a:effectLst/>
                <a:latin typeface="Arial" panose="020B0604020202020204" pitchFamily="34" charset="0"/>
                <a:ea typeface="+mn-ea"/>
                <a:cs typeface="Arial" panose="020B0604020202020204" pitchFamily="34" charset="0"/>
              </a:rPr>
              <a:t>Anomaly Detection, a Splunk proprietary time series algorithm, is controlled via an on/off button and find deviations in expected patterns of behavior – patterns that would not be caught by thresholds. These anomalies power workflows in ITSI to deliver outcomes for your IT professionals  - uncovering the hidden fluctuations in key IT metrics your business relies on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1771119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Arial" panose="020B0604020202020204" pitchFamily="34" charset="0"/>
                <a:ea typeface="+mn-ea"/>
                <a:cs typeface="Arial" panose="020B0604020202020204" pitchFamily="34" charset="0"/>
              </a:rPr>
              <a:t>ITSI also has an Event Analytics workflow for prioritizing event insights, clustering the related events and clearing away the fog of war from your IT battle rooms. </a:t>
            </a:r>
          </a:p>
          <a:p>
            <a:r>
              <a:rPr lang="en-US" sz="1200" kern="1200" dirty="0">
                <a:solidFill>
                  <a:schemeClr val="tx1"/>
                </a:solidFill>
                <a:effectLst/>
                <a:latin typeface="Arial" panose="020B0604020202020204" pitchFamily="34" charset="0"/>
                <a:ea typeface="+mn-ea"/>
                <a:cs typeface="Arial" panose="020B0604020202020204" pitchFamily="34" charset="0"/>
              </a:rPr>
              <a:t>If you are interested in ITSI’s ML workflows and how they would be valuable to your IT department, we should schedule an ITSI demo.  There are several references on our website as well.</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4272210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mn-ea"/>
                <a:cs typeface="Arial" panose="020B0604020202020204" pitchFamily="34" charset="0"/>
              </a:rPr>
              <a:t>Splunk also offers a packaged ML security app , User Behavior Analytics, for anomaly detection, insider threats and more.  UBA does not require a data scientist, but does have an SDK if you do have a data science team interested in customizing your copy of UBA.  UBA is about transforming the billions of raw events that splunk ingests for your security team into anomalies and then refining those anomalies into threats for your SOC team.</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kern="1200" dirty="0">
                <a:solidFill>
                  <a:schemeClr val="tx1"/>
                </a:solidFill>
                <a:effectLst/>
                <a:latin typeface="Arial" panose="020B0604020202020204" pitchFamily="34" charset="0"/>
                <a:ea typeface="+mn-ea"/>
                <a:cs typeface="Arial" panose="020B0604020202020204" pitchFamily="34" charset="0"/>
              </a:rPr>
              <a:t>If you are interested in UBA and understanding the outcomes it drives, we should schedule a deep dive on that product with the regional Splunk security SME.  There are several references on our website as well.</a:t>
            </a:r>
          </a:p>
          <a:p>
            <a:endParaRPr lang="en-US" sz="120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6418340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4.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userDrawn="1">
            <p:custDataLst>
              <p:tags r:id="rId1"/>
            </p:custDataLst>
          </p:nvPr>
        </p:nvGrpSpPr>
        <p:grpSpPr bwMode="blackGray">
          <a:xfrm>
            <a:off x="-7" y="0"/>
            <a:ext cx="12192008" cy="6858003"/>
            <a:chOff x="-7" y="0"/>
            <a:chExt cx="12192008" cy="6858003"/>
          </a:xfrm>
        </p:grpSpPr>
        <p:grpSp>
          <p:nvGrpSpPr>
            <p:cNvPr id="7" name="Group 6" hidden="1"/>
            <p:cNvGrpSpPr/>
            <p:nvPr userDrawn="1"/>
          </p:nvGrpSpPr>
          <p:grpSpPr bwMode="blackGray">
            <a:xfrm>
              <a:off x="-7" y="0"/>
              <a:ext cx="12192008" cy="6858003"/>
              <a:chOff x="-7" y="0"/>
              <a:chExt cx="12192008" cy="6858003"/>
            </a:xfrm>
            <a:solidFill>
              <a:srgbClr val="7030A0">
                <a:alpha val="10000"/>
              </a:srgbClr>
            </a:solidFill>
          </p:grpSpPr>
          <p:sp>
            <p:nvSpPr>
              <p:cNvPr id="50" name="Rectangle 49" hidden="1"/>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1" name="Rectangle 50" hidden="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2" name="Rectangle 51" hidden="1"/>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3" name="Rectangle 52" hidden="1"/>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4" name="Rectangle 53" hidden="1"/>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8" name="Group 7" hidden="1"/>
            <p:cNvGrpSpPr/>
            <p:nvPr userDrawn="1"/>
          </p:nvGrpSpPr>
          <p:grpSpPr bwMode="blackGray">
            <a:xfrm>
              <a:off x="456062" y="304801"/>
              <a:ext cx="11279875" cy="5599075"/>
              <a:chOff x="0" y="304801"/>
              <a:chExt cx="12192000" cy="5599075"/>
            </a:xfrm>
          </p:grpSpPr>
          <p:cxnSp>
            <p:nvCxnSpPr>
              <p:cNvPr id="23" name="Straight Connector 22" hidden="1"/>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userDrawn="1"/>
          </p:nvGrpSpPr>
          <p:grpSpPr bwMode="blackGray">
            <a:xfrm>
              <a:off x="456062" y="304801"/>
              <a:ext cx="11277720" cy="5599075"/>
              <a:chOff x="456062" y="304801"/>
              <a:chExt cx="11277720" cy="5817450"/>
            </a:xfrm>
          </p:grpSpPr>
          <p:sp>
            <p:nvSpPr>
              <p:cNvPr id="10" name="Rectangle 9" hidden="1"/>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hidden="1"/>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hidden="1"/>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hidden="1"/>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Rectangle 13" hidden="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Rectangle 14" hidden="1"/>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Rectangle 15" hidden="1"/>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Rectangle 16" hidden="1"/>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Rectangle 17" hidden="1"/>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Rectangle 18" hidden="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Rectangle 19" hidden="1"/>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Rectangle 21" hidden="1"/>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sp>
        <p:nvSpPr>
          <p:cNvPr id="55" name="TextBox 54"/>
          <p:cNvSpPr txBox="1"/>
          <p:nvPr userDrawn="1"/>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438225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 Dark">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userDrawn="1"/>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42383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 Dark">
    <p:spTree>
      <p:nvGrpSpPr>
        <p:cNvPr id="1" name=""/>
        <p:cNvGrpSpPr/>
        <p:nvPr/>
      </p:nvGrpSpPr>
      <p:grpSpPr>
        <a:xfrm>
          <a:off x="0" y="0"/>
          <a:ext cx="0" cy="0"/>
          <a:chOff x="0" y="0"/>
          <a:chExt cx="0" cy="0"/>
        </a:xfrm>
      </p:grpSpPr>
      <p:pic>
        <p:nvPicPr>
          <p:cNvPr id="10" name="Picture 9"/>
          <p:cNvPicPr>
            <a:picLocks/>
          </p:cNvPicPr>
          <p:nvPr userDrawn="1"/>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567063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19537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Up Quote - Dark">
    <p:spTree>
      <p:nvGrpSpPr>
        <p:cNvPr id="1" name=""/>
        <p:cNvGrpSpPr/>
        <p:nvPr/>
      </p:nvGrpSpPr>
      <p:grpSpPr>
        <a:xfrm>
          <a:off x="0" y="0"/>
          <a:ext cx="0" cy="0"/>
          <a:chOff x="0" y="0"/>
          <a:chExt cx="0" cy="0"/>
        </a:xfrm>
      </p:grpSpPr>
      <p:pic>
        <p:nvPicPr>
          <p:cNvPr id="9" name="Picture 8"/>
          <p:cNvPicPr>
            <a:picLocks/>
          </p:cNvPicPr>
          <p:nvPr userDrawn="1"/>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670925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25111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 Title – Dark">
    <p:spTree>
      <p:nvGrpSpPr>
        <p:cNvPr id="1" name=""/>
        <p:cNvGrpSpPr/>
        <p:nvPr/>
      </p:nvGrpSpPr>
      <p:grpSpPr>
        <a:xfrm>
          <a:off x="0" y="0"/>
          <a:ext cx="0" cy="0"/>
          <a:chOff x="0" y="0"/>
          <a:chExt cx="0" cy="0"/>
        </a:xfrm>
      </p:grpSpPr>
      <p:pic>
        <p:nvPicPr>
          <p:cNvPr id="7" name="Picture 6"/>
          <p:cNvPicPr>
            <a:picLocks/>
          </p:cNvPicPr>
          <p:nvPr userDrawn="1"/>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Footer – Dark">
    <p:spTree>
      <p:nvGrpSpPr>
        <p:cNvPr id="1" name=""/>
        <p:cNvGrpSpPr/>
        <p:nvPr/>
      </p:nvGrpSpPr>
      <p:grpSpPr>
        <a:xfrm>
          <a:off x="0" y="0"/>
          <a:ext cx="0" cy="0"/>
          <a:chOff x="0" y="0"/>
          <a:chExt cx="0" cy="0"/>
        </a:xfrm>
      </p:grpSpPr>
      <p:pic>
        <p:nvPicPr>
          <p:cNvPr id="6" name="Picture 5"/>
          <p:cNvPicPr>
            <a:picLocks/>
          </p:cNvPicPr>
          <p:nvPr userDrawn="1"/>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3464328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ectangle 3"/>
          <p:cNvSpPr/>
          <p:nvPr userDrawn="1"/>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3" name="Picture 2"/>
          <p:cNvPicPr>
            <a:picLocks noChangeAspect="1"/>
          </p:cNvPicPr>
          <p:nvPr userDrawn="1"/>
        </p:nvPicPr>
        <p:blipFill>
          <a:blip r:embed="rId2"/>
          <a:stretch>
            <a:fillRect/>
          </a:stretch>
        </p:blipFill>
        <p:spPr>
          <a:xfrm>
            <a:off x="9745665" y="6368577"/>
            <a:ext cx="2140265" cy="297553"/>
          </a:xfrm>
          <a:prstGeom prst="rect">
            <a:avLst/>
          </a:prstGeom>
        </p:spPr>
      </p:pic>
    </p:spTree>
    <p:extLst>
      <p:ext uri="{BB962C8B-B14F-4D97-AF65-F5344CB8AC3E}">
        <p14:creationId xmlns:p14="http://schemas.microsoft.com/office/powerpoint/2010/main" val="47547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userDrawn="1"/>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userDrawn="1"/>
        </p:nvPicPr>
        <p:blipFill>
          <a:blip r:embed="rId2"/>
          <a:stretch>
            <a:fillRect/>
          </a:stretch>
        </p:blipFill>
        <p:spPr>
          <a:xfrm>
            <a:off x="9746234" y="6365174"/>
            <a:ext cx="2139696" cy="301752"/>
          </a:xfrm>
          <a:prstGeom prst="rect">
            <a:avLst/>
          </a:prstGeom>
        </p:spPr>
      </p:pic>
      <p:sp>
        <p:nvSpPr>
          <p:cNvPr id="9" name="TextBox 8"/>
          <p:cNvSpPr txBox="1"/>
          <p:nvPr userDrawn="1"/>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1433158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 Dark">
    <p:spTree>
      <p:nvGrpSpPr>
        <p:cNvPr id="1" name=""/>
        <p:cNvGrpSpPr/>
        <p:nvPr/>
      </p:nvGrpSpPr>
      <p:grpSpPr>
        <a:xfrm>
          <a:off x="0" y="0"/>
          <a:ext cx="0" cy="0"/>
          <a:chOff x="0" y="0"/>
          <a:chExt cx="0" cy="0"/>
        </a:xfrm>
      </p:grpSpPr>
      <p:sp>
        <p:nvSpPr>
          <p:cNvPr id="5" name="Rectangle 4"/>
          <p:cNvSpPr/>
          <p:nvPr userDrawn="1"/>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4" name="Picture 3"/>
          <p:cNvPicPr>
            <a:picLocks/>
          </p:cNvPicPr>
          <p:nvPr userDrawn="1"/>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 and Content">
    <p:spTree>
      <p:nvGrpSpPr>
        <p:cNvPr id="1" name=""/>
        <p:cNvGrpSpPr/>
        <p:nvPr/>
      </p:nvGrpSpPr>
      <p:grpSpPr>
        <a:xfrm>
          <a:off x="0" y="0"/>
          <a:ext cx="0" cy="0"/>
          <a:chOff x="0" y="0"/>
          <a:chExt cx="0" cy="0"/>
        </a:xfrm>
      </p:grpSpPr>
      <p:pic>
        <p:nvPicPr>
          <p:cNvPr id="109" name="Picture 10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userDrawn="1"/>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dirty="0"/>
              <a:t>Click on the icon below to insert a screenshot</a:t>
            </a:r>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119760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creenshot and Content - Dark">
    <p:spTree>
      <p:nvGrpSpPr>
        <p:cNvPr id="1" name=""/>
        <p:cNvGrpSpPr/>
        <p:nvPr/>
      </p:nvGrpSpPr>
      <p:grpSpPr>
        <a:xfrm>
          <a:off x="0" y="0"/>
          <a:ext cx="0" cy="0"/>
          <a:chOff x="0" y="0"/>
          <a:chExt cx="0" cy="0"/>
        </a:xfrm>
      </p:grpSpPr>
      <p:sp>
        <p:nvSpPr>
          <p:cNvPr id="5" name="Rectangle 4"/>
          <p:cNvSpPr/>
          <p:nvPr userDrawn="1"/>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dirty="0"/>
              <a:t>Click on the icon below to insert a screenshot</a:t>
            </a:r>
          </a:p>
        </p:txBody>
      </p:sp>
      <p:pic>
        <p:nvPicPr>
          <p:cNvPr id="10" name="Picture 9"/>
          <p:cNvPicPr>
            <a:picLocks/>
          </p:cNvPicPr>
          <p:nvPr userDrawn="1"/>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3492268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creenshot and Title">
    <p:spTree>
      <p:nvGrpSpPr>
        <p:cNvPr id="1" name=""/>
        <p:cNvGrpSpPr/>
        <p:nvPr/>
      </p:nvGrpSpPr>
      <p:grpSpPr>
        <a:xfrm>
          <a:off x="0" y="0"/>
          <a:ext cx="0" cy="0"/>
          <a:chOff x="0" y="0"/>
          <a:chExt cx="0" cy="0"/>
        </a:xfrm>
      </p:grpSpPr>
      <p:sp>
        <p:nvSpPr>
          <p:cNvPr id="5" name="Rectangle 4"/>
          <p:cNvSpPr/>
          <p:nvPr userDrawn="1"/>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userDrawn="1"/>
        </p:nvPicPr>
        <p:blipFill>
          <a:blip r:embed="rId2"/>
          <a:stretch>
            <a:fillRect/>
          </a:stretch>
        </p:blipFill>
        <p:spPr>
          <a:xfrm>
            <a:off x="9745665" y="6368577"/>
            <a:ext cx="2140265" cy="297553"/>
          </a:xfrm>
          <a:prstGeom prst="rect">
            <a:avLst/>
          </a:prstGeom>
        </p:spPr>
      </p:pic>
      <p:pic>
        <p:nvPicPr>
          <p:cNvPr id="6" name="Picture 5"/>
          <p:cNvPicPr>
            <a:picLocks noChangeAspect="1"/>
          </p:cNvPicPr>
          <p:nvPr userDrawn="1"/>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dirty="0"/>
              <a:t>Click on the icon below to insert a screenshot</a:t>
            </a:r>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12796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creenshot and Title - Dark">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userDrawn="1"/>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endParaRPr>
          </a:p>
        </p:txBody>
      </p:sp>
      <p:pic>
        <p:nvPicPr>
          <p:cNvPr id="10" name="Picture 9"/>
          <p:cNvPicPr>
            <a:picLocks/>
          </p:cNvPicPr>
          <p:nvPr userDrawn="1"/>
        </p:nvPicPr>
        <p:blipFill>
          <a:blip r:embed="rId2"/>
          <a:stretch>
            <a:fillRect/>
          </a:stretch>
        </p:blipFill>
        <p:spPr>
          <a:xfrm>
            <a:off x="9746234" y="6365174"/>
            <a:ext cx="2139696" cy="301752"/>
          </a:xfrm>
          <a:prstGeom prst="rect">
            <a:avLst/>
          </a:prstGeom>
        </p:spPr>
      </p:pic>
      <p:pic>
        <p:nvPicPr>
          <p:cNvPr id="5" name="Picture 4"/>
          <p:cNvPicPr>
            <a:picLocks noChangeAspect="1"/>
          </p:cNvPicPr>
          <p:nvPr userDrawn="1"/>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dirty="0"/>
              <a:t>Click on the icon below to insert a screenshot</a:t>
            </a:r>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1268021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64531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ats and Supporting Text - Dark">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userDrawn="1"/>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ext uri="{BB962C8B-B14F-4D97-AF65-F5344CB8AC3E}">
        <p14:creationId xmlns:p14="http://schemas.microsoft.com/office/powerpoint/2010/main" val="3029680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1" name="Oval 70"/>
          <p:cNvSpPr/>
          <p:nvPr userDrawn="1"/>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2" name="Oval 71"/>
          <p:cNvSpPr/>
          <p:nvPr userDrawn="1"/>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17432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Icons and Supporting Text - Dark">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1" name="Oval 70"/>
          <p:cNvSpPr/>
          <p:nvPr userDrawn="1"/>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2" name="Oval 71"/>
          <p:cNvSpPr/>
          <p:nvPr userDrawn="1"/>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userDrawn="1"/>
        </p:nvPicPr>
        <p:blipFill>
          <a:blip r:embed="rId2"/>
          <a:stretch>
            <a:fillRect/>
          </a:stretch>
        </p:blipFill>
        <p:spPr>
          <a:xfrm>
            <a:off x="9746234" y="6365174"/>
            <a:ext cx="2139696" cy="301752"/>
          </a:xfrm>
          <a:prstGeom prst="rect">
            <a:avLst/>
          </a:prstGeom>
        </p:spPr>
      </p:pic>
    </p:spTree>
    <p:extLst>
      <p:ext uri="{BB962C8B-B14F-4D97-AF65-F5344CB8AC3E}">
        <p14:creationId xmlns:p14="http://schemas.microsoft.com/office/powerpoint/2010/main" val="856121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1" name="Oval 70"/>
          <p:cNvSpPr/>
          <p:nvPr userDrawn="1"/>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63" name="Text Placeholder 58"/>
          <p:cNvSpPr>
            <a:spLocks noGrp="1"/>
          </p:cNvSpPr>
          <p:nvPr userDrawn="1">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userDrawn="1"/>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68" name="Oval 67"/>
          <p:cNvSpPr/>
          <p:nvPr userDrawn="1"/>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8158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44425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Icons and Supporting Text - Dark">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1" name="Oval 70"/>
          <p:cNvSpPr/>
          <p:nvPr userDrawn="1"/>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63" name="Text Placeholder 58"/>
          <p:cNvSpPr>
            <a:spLocks noGrp="1"/>
          </p:cNvSpPr>
          <p:nvPr userDrawn="1">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userDrawn="1"/>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68" name="Oval 67"/>
          <p:cNvSpPr/>
          <p:nvPr userDrawn="1"/>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pic>
        <p:nvPicPr>
          <p:cNvPr id="14" name="Picture 13"/>
          <p:cNvPicPr>
            <a:picLocks/>
          </p:cNvPicPr>
          <p:nvPr userDrawn="1"/>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679450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userDrawn="1"/>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5" name="Oval 74"/>
          <p:cNvSpPr/>
          <p:nvPr userDrawn="1"/>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8" name="Oval 77"/>
          <p:cNvSpPr/>
          <p:nvPr userDrawn="1"/>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81" name="Oval 80"/>
          <p:cNvSpPr/>
          <p:nvPr userDrawn="1"/>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84" name="Oval 83"/>
          <p:cNvSpPr/>
          <p:nvPr userDrawn="1"/>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50801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 Icons and Supporting Text - Dark">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userDrawn="1"/>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userDrawn="1"/>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19" name="Oval 18"/>
          <p:cNvSpPr/>
          <p:nvPr userDrawn="1"/>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20" name="Oval 19"/>
          <p:cNvSpPr/>
          <p:nvPr userDrawn="1"/>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21" name="Oval 20"/>
          <p:cNvSpPr/>
          <p:nvPr userDrawn="1"/>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22" name="Oval 21"/>
          <p:cNvSpPr/>
          <p:nvPr userDrawn="1"/>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Tree>
    <p:extLst>
      <p:ext uri="{BB962C8B-B14F-4D97-AF65-F5344CB8AC3E}">
        <p14:creationId xmlns:p14="http://schemas.microsoft.com/office/powerpoint/2010/main" val="4230845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userDrawn="1"/>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userDrawn="1"/>
        </p:nvPicPr>
        <p:blipFill>
          <a:blip r:embed="rId2"/>
          <a:stretch>
            <a:fillRect/>
          </a:stretch>
        </p:blipFill>
        <p:spPr>
          <a:xfrm>
            <a:off x="9746234" y="6365174"/>
            <a:ext cx="2139696" cy="301752"/>
          </a:xfrm>
          <a:prstGeom prst="rect">
            <a:avLst/>
          </a:prstGeom>
        </p:spPr>
      </p:pic>
      <p:sp>
        <p:nvSpPr>
          <p:cNvPr id="6" name="TextBox 5"/>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503692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3" name="Rectangle 2"/>
          <p:cNvSpPr/>
          <p:nvPr userDrawn="1"/>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userDrawn="1"/>
        </p:nvPicPr>
        <p:blipFill>
          <a:blip r:embed="rId2"/>
          <a:stretch>
            <a:fillRect/>
          </a:stretch>
        </p:blipFill>
        <p:spPr>
          <a:xfrm>
            <a:off x="9746234" y="6365174"/>
            <a:ext cx="2139696" cy="301752"/>
          </a:xfrm>
          <a:prstGeom prst="rect">
            <a:avLst/>
          </a:prstGeom>
        </p:spPr>
      </p:pic>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481898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and Title in Circle">
    <p:spTree>
      <p:nvGrpSpPr>
        <p:cNvPr id="1" name=""/>
        <p:cNvGrpSpPr/>
        <p:nvPr/>
      </p:nvGrpSpPr>
      <p:grpSpPr>
        <a:xfrm>
          <a:off x="0" y="0"/>
          <a:ext cx="0" cy="0"/>
          <a:chOff x="0" y="0"/>
          <a:chExt cx="0" cy="0"/>
        </a:xfrm>
      </p:grpSpPr>
      <p:sp>
        <p:nvSpPr>
          <p:cNvPr id="3" name="Oval 2"/>
          <p:cNvSpPr/>
          <p:nvPr userDrawn="1"/>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userDrawn="1"/>
        </p:nvPicPr>
        <p:blipFill>
          <a:blip r:embed="rId2"/>
          <a:stretch>
            <a:fillRect/>
          </a:stretch>
        </p:blipFill>
        <p:spPr>
          <a:xfrm>
            <a:off x="9746234" y="6365174"/>
            <a:ext cx="2139696" cy="301752"/>
          </a:xfrm>
          <a:prstGeom prst="rect">
            <a:avLst/>
          </a:prstGeom>
        </p:spPr>
      </p:pic>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262407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and Content">
    <p:spTree>
      <p:nvGrpSpPr>
        <p:cNvPr id="1" name=""/>
        <p:cNvGrpSpPr/>
        <p:nvPr/>
      </p:nvGrpSpPr>
      <p:grpSpPr>
        <a:xfrm>
          <a:off x="0" y="0"/>
          <a:ext cx="0" cy="0"/>
          <a:chOff x="0" y="0"/>
          <a:chExt cx="0" cy="0"/>
        </a:xfrm>
      </p:grpSpPr>
      <p:sp>
        <p:nvSpPr>
          <p:cNvPr id="3" name="Rectangle 2"/>
          <p:cNvSpPr/>
          <p:nvPr userDrawn="1"/>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userDrawn="1"/>
        </p:nvPicPr>
        <p:blipFill>
          <a:blip r:embed="rId2"/>
          <a:stretch>
            <a:fillRect/>
          </a:stretch>
        </p:blipFill>
        <p:spPr>
          <a:xfrm>
            <a:off x="9746234" y="6365174"/>
            <a:ext cx="2139696" cy="301752"/>
          </a:xfrm>
          <a:prstGeom prst="rect">
            <a:avLst/>
          </a:prstGeom>
        </p:spPr>
      </p:pic>
      <p:sp>
        <p:nvSpPr>
          <p:cNvPr id="10" name="TextBox 9"/>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4151953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and Title with Bullets">
    <p:spTree>
      <p:nvGrpSpPr>
        <p:cNvPr id="1" name=""/>
        <p:cNvGrpSpPr/>
        <p:nvPr/>
      </p:nvGrpSpPr>
      <p:grpSpPr>
        <a:xfrm>
          <a:off x="0" y="0"/>
          <a:ext cx="0" cy="0"/>
          <a:chOff x="0" y="0"/>
          <a:chExt cx="0" cy="0"/>
        </a:xfrm>
      </p:grpSpPr>
      <p:sp>
        <p:nvSpPr>
          <p:cNvPr id="8" name="Rectangle 7"/>
          <p:cNvSpPr/>
          <p:nvPr userDrawn="1"/>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userDrawn="1"/>
        </p:nvPicPr>
        <p:blipFill>
          <a:blip r:embed="rId2"/>
          <a:stretch>
            <a:fillRect/>
          </a:stretch>
        </p:blipFill>
        <p:spPr>
          <a:xfrm>
            <a:off x="9746234" y="6365174"/>
            <a:ext cx="2139696" cy="301752"/>
          </a:xfrm>
          <a:prstGeom prst="rect">
            <a:avLst/>
          </a:prstGeom>
        </p:spPr>
      </p:pic>
      <p:sp>
        <p:nvSpPr>
          <p:cNvPr id="15" name="TextBox 14"/>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111045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Backgroun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pic>
        <p:nvPicPr>
          <p:cNvPr id="5" name="Picture 4"/>
          <p:cNvPicPr>
            <a:picLocks/>
          </p:cNvPicPr>
          <p:nvPr userDrawn="1"/>
        </p:nvPicPr>
        <p:blipFill>
          <a:blip r:embed="rId3"/>
          <a:stretch>
            <a:fillRect/>
          </a:stretch>
        </p:blipFill>
        <p:spPr>
          <a:xfrm>
            <a:off x="9746234" y="6365174"/>
            <a:ext cx="2139696" cy="301752"/>
          </a:xfrm>
          <a:prstGeom prst="rect">
            <a:avLst/>
          </a:prstGeom>
        </p:spPr>
      </p:pic>
      <p:sp>
        <p:nvSpPr>
          <p:cNvPr id="4" name="TextBox 3"/>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795862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er Slide – 2 Bullets">
    <p:spTree>
      <p:nvGrpSpPr>
        <p:cNvPr id="1" name=""/>
        <p:cNvGrpSpPr/>
        <p:nvPr/>
      </p:nvGrpSpPr>
      <p:grpSpPr>
        <a:xfrm>
          <a:off x="0" y="0"/>
          <a:ext cx="0" cy="0"/>
          <a:chOff x="0" y="0"/>
          <a:chExt cx="0" cy="0"/>
        </a:xfrm>
      </p:grpSpPr>
      <p:pic>
        <p:nvPicPr>
          <p:cNvPr id="6" name="Picture 5"/>
          <p:cNvPicPr>
            <a:picLocks/>
          </p:cNvPicPr>
          <p:nvPr userDrawn="1"/>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userDrawn="1"/>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3" name="Group 12" hidden="1"/>
          <p:cNvGrpSpPr/>
          <p:nvPr userDrawn="1">
            <p:custDataLst>
              <p:tags r:id="rId1"/>
            </p:custDataLst>
          </p:nvPr>
        </p:nvGrpSpPr>
        <p:grpSpPr bwMode="blackGray">
          <a:xfrm>
            <a:off x="762" y="-432"/>
            <a:ext cx="12192008" cy="6858003"/>
            <a:chOff x="-7" y="0"/>
            <a:chExt cx="12192008" cy="6858003"/>
          </a:xfrm>
        </p:grpSpPr>
        <p:grpSp>
          <p:nvGrpSpPr>
            <p:cNvPr id="14" name="Group 13" hidden="1"/>
            <p:cNvGrpSpPr/>
            <p:nvPr userDrawn="1"/>
          </p:nvGrpSpPr>
          <p:grpSpPr bwMode="blackGray">
            <a:xfrm>
              <a:off x="-7" y="0"/>
              <a:ext cx="12192008" cy="6858003"/>
              <a:chOff x="-7" y="0"/>
              <a:chExt cx="12192008" cy="6858003"/>
            </a:xfrm>
            <a:solidFill>
              <a:srgbClr val="7030A0">
                <a:alpha val="10000"/>
              </a:srgbClr>
            </a:solidFill>
          </p:grpSpPr>
          <p:sp>
            <p:nvSpPr>
              <p:cNvPr id="58" name="Rectangle 57" hidden="1"/>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9" name="Rectangle 58" hidden="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0" name="Rectangle 59" hidden="1"/>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1" name="Rectangle 60" hidden="1"/>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2" name="Rectangle 61" hidden="1"/>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15" name="Group 14" hidden="1"/>
            <p:cNvGrpSpPr/>
            <p:nvPr userDrawn="1"/>
          </p:nvGrpSpPr>
          <p:grpSpPr bwMode="blackGray">
            <a:xfrm>
              <a:off x="456062" y="304801"/>
              <a:ext cx="11279875" cy="5599075"/>
              <a:chOff x="0" y="304801"/>
              <a:chExt cx="12192000" cy="5599075"/>
            </a:xfrm>
          </p:grpSpPr>
          <p:cxnSp>
            <p:nvCxnSpPr>
              <p:cNvPr id="32" name="Straight Connector 31" hidden="1"/>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userDrawn="1"/>
          </p:nvGrpSpPr>
          <p:grpSpPr bwMode="blackGray">
            <a:xfrm>
              <a:off x="456062" y="304801"/>
              <a:ext cx="11277720" cy="5599075"/>
              <a:chOff x="456062" y="304801"/>
              <a:chExt cx="11277720" cy="5817450"/>
            </a:xfrm>
          </p:grpSpPr>
          <p:sp>
            <p:nvSpPr>
              <p:cNvPr id="19" name="Rectangle 18" hidden="1"/>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Rectangle 19" hidden="1"/>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Rectangle 20" hidden="1"/>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Rectangle 22" hidden="1"/>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Rectangle 23" hidden="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5" name="Rectangle 24" hidden="1"/>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Rectangle 25" hidden="1"/>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Rectangle 26" hidden="1"/>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8" name="Rectangle 27" hidden="1"/>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Rectangle 28" hidden="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Rectangle 29" hidden="1"/>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1" name="Rectangle 30" hidden="1"/>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userDrawn="1"/>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userDrawn="1"/>
        </p:nvPicPr>
        <p:blipFill>
          <a:blip r:embed="rId4"/>
          <a:stretch>
            <a:fillRect/>
          </a:stretch>
        </p:blipFill>
        <p:spPr>
          <a:xfrm>
            <a:off x="9746234" y="6365174"/>
            <a:ext cx="2139696" cy="301752"/>
          </a:xfrm>
          <a:prstGeom prst="rect">
            <a:avLst/>
          </a:prstGeom>
        </p:spPr>
      </p:pic>
      <p:sp>
        <p:nvSpPr>
          <p:cNvPr id="65" name="TextBox 64"/>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1196328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Dark">
    <p:spTree>
      <p:nvGrpSpPr>
        <p:cNvPr id="1" name=""/>
        <p:cNvGrpSpPr/>
        <p:nvPr/>
      </p:nvGrpSpPr>
      <p:grpSpPr>
        <a:xfrm>
          <a:off x="0" y="0"/>
          <a:ext cx="0" cy="0"/>
          <a:chOff x="0" y="0"/>
          <a:chExt cx="0" cy="0"/>
        </a:xfrm>
      </p:grpSpPr>
      <p:pic>
        <p:nvPicPr>
          <p:cNvPr id="11" name="Picture 10"/>
          <p:cNvPicPr>
            <a:picLocks/>
          </p:cNvPicPr>
          <p:nvPr userDrawn="1"/>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614333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er Slide – 2 Bullets &amp; Quote">
    <p:spTree>
      <p:nvGrpSpPr>
        <p:cNvPr id="1" name=""/>
        <p:cNvGrpSpPr/>
        <p:nvPr/>
      </p:nvGrpSpPr>
      <p:grpSpPr>
        <a:xfrm>
          <a:off x="0" y="0"/>
          <a:ext cx="0" cy="0"/>
          <a:chOff x="0" y="0"/>
          <a:chExt cx="0" cy="0"/>
        </a:xfrm>
      </p:grpSpPr>
      <p:pic>
        <p:nvPicPr>
          <p:cNvPr id="67" name="Picture 66"/>
          <p:cNvPicPr>
            <a:picLocks/>
          </p:cNvPicPr>
          <p:nvPr userDrawn="1"/>
        </p:nvPicPr>
        <p:blipFill rotWithShape="1">
          <a:blip r:embed="rId3"/>
          <a:srcRect r="70280"/>
          <a:stretch/>
        </p:blipFill>
        <p:spPr>
          <a:xfrm>
            <a:off x="0" y="0"/>
            <a:ext cx="3602736" cy="6857143"/>
          </a:xfrm>
          <a:prstGeom prst="rect">
            <a:avLst/>
          </a:prstGeom>
        </p:spPr>
      </p:pic>
      <p:grpSp>
        <p:nvGrpSpPr>
          <p:cNvPr id="13" name="Group 12" hidden="1"/>
          <p:cNvGrpSpPr/>
          <p:nvPr userDrawn="1">
            <p:custDataLst>
              <p:tags r:id="rId1"/>
            </p:custDataLst>
          </p:nvPr>
        </p:nvGrpSpPr>
        <p:grpSpPr bwMode="blackGray">
          <a:xfrm>
            <a:off x="762" y="-432"/>
            <a:ext cx="12192008" cy="6858003"/>
            <a:chOff x="-7" y="0"/>
            <a:chExt cx="12192008" cy="6858003"/>
          </a:xfrm>
        </p:grpSpPr>
        <p:grpSp>
          <p:nvGrpSpPr>
            <p:cNvPr id="14" name="Group 13" hidden="1"/>
            <p:cNvGrpSpPr/>
            <p:nvPr userDrawn="1"/>
          </p:nvGrpSpPr>
          <p:grpSpPr bwMode="blackGray">
            <a:xfrm>
              <a:off x="-7" y="0"/>
              <a:ext cx="12192008" cy="6858003"/>
              <a:chOff x="-7" y="0"/>
              <a:chExt cx="12192008" cy="6858003"/>
            </a:xfrm>
            <a:solidFill>
              <a:srgbClr val="7030A0">
                <a:alpha val="10000"/>
              </a:srgbClr>
            </a:solidFill>
          </p:grpSpPr>
          <p:sp>
            <p:nvSpPr>
              <p:cNvPr id="58" name="Rectangle 57" hidden="1"/>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9" name="Rectangle 58" hidden="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0" name="Rectangle 59" hidden="1"/>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1" name="Rectangle 60" hidden="1"/>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2" name="Rectangle 61" hidden="1"/>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15" name="Group 14" hidden="1"/>
            <p:cNvGrpSpPr/>
            <p:nvPr userDrawn="1"/>
          </p:nvGrpSpPr>
          <p:grpSpPr bwMode="blackGray">
            <a:xfrm>
              <a:off x="456062" y="304801"/>
              <a:ext cx="11279875" cy="5599075"/>
              <a:chOff x="0" y="304801"/>
              <a:chExt cx="12192000" cy="5599075"/>
            </a:xfrm>
          </p:grpSpPr>
          <p:cxnSp>
            <p:nvCxnSpPr>
              <p:cNvPr id="32" name="Straight Connector 31" hidden="1"/>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userDrawn="1"/>
          </p:nvGrpSpPr>
          <p:grpSpPr bwMode="blackGray">
            <a:xfrm>
              <a:off x="456062" y="304801"/>
              <a:ext cx="11277720" cy="5599075"/>
              <a:chOff x="456062" y="304801"/>
              <a:chExt cx="11277720" cy="5817450"/>
            </a:xfrm>
          </p:grpSpPr>
          <p:sp>
            <p:nvSpPr>
              <p:cNvPr id="18" name="Rectangle 17" hidden="1"/>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Rectangle 18" hidden="1"/>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Rectangle 20" hidden="1"/>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Rectangle 22" hidden="1"/>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Rectangle 23" hidden="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5" name="Rectangle 24" hidden="1"/>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Rectangle 25" hidden="1"/>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Rectangle 26" hidden="1"/>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8" name="Rectangle 27" hidden="1"/>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Rectangle 28" hidden="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Rectangle 29" hidden="1"/>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1" name="Rectangle 30" hidden="1"/>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userDrawn="1"/>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63" name="Picture 62"/>
          <p:cNvPicPr>
            <a:picLocks/>
          </p:cNvPicPr>
          <p:nvPr userDrawn="1"/>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userDrawn="1"/>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pic>
        <p:nvPicPr>
          <p:cNvPr id="4" name="Picture 3"/>
          <p:cNvPicPr>
            <a:picLocks/>
          </p:cNvPicPr>
          <p:nvPr userDrawn="1"/>
        </p:nvPicPr>
        <p:blipFill>
          <a:blip r:embed="rId3"/>
          <a:stretch>
            <a:fillRect/>
          </a:stretch>
        </p:blipFill>
        <p:spPr>
          <a:xfrm>
            <a:off x="9746234" y="6365174"/>
            <a:ext cx="2139696" cy="301752"/>
          </a:xfrm>
          <a:prstGeom prst="rect">
            <a:avLst/>
          </a:prstGeom>
        </p:spPr>
      </p:pic>
      <p:sp>
        <p:nvSpPr>
          <p:cNvPr id="7" name="TextBox 6"/>
          <p:cNvSpPr txBox="1"/>
          <p:nvPr userDrawn="1"/>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userDrawn="1"/>
        </p:nvPicPr>
        <p:blipFill>
          <a:blip r:embed="rId3"/>
          <a:stretch>
            <a:fillRect/>
          </a:stretch>
        </p:blipFill>
        <p:spPr>
          <a:xfrm>
            <a:off x="9745665" y="6368577"/>
            <a:ext cx="2140265" cy="297553"/>
          </a:xfrm>
          <a:prstGeom prst="rect">
            <a:avLst/>
          </a:prstGeom>
        </p:spPr>
      </p:pic>
      <p:sp>
        <p:nvSpPr>
          <p:cNvPr id="7" name="TextBox 6"/>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186990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2009244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rward-Looking Statements">
    <p:spTree>
      <p:nvGrpSpPr>
        <p:cNvPr id="1" name=""/>
        <p:cNvGrpSpPr/>
        <p:nvPr/>
      </p:nvGrpSpPr>
      <p:grpSpPr>
        <a:xfrm>
          <a:off x="0" y="0"/>
          <a:ext cx="0" cy="0"/>
          <a:chOff x="0" y="0"/>
          <a:chExt cx="0" cy="0"/>
        </a:xfrm>
      </p:grpSpPr>
      <p:sp>
        <p:nvSpPr>
          <p:cNvPr id="2" name="TextBox 1"/>
          <p:cNvSpPr txBox="1"/>
          <p:nvPr userDrawn="1"/>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userDrawn="1"/>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userDrawn="1"/>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userDrawn="1"/>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a:t>
            </a:r>
            <a:r>
              <a:rPr lang="en-US" b="0" i="0" dirty="0" err="1">
                <a:effectLst/>
              </a:rPr>
              <a:t>Splunkers</a:t>
            </a:r>
            <a:r>
              <a:rPr lang="en-US" b="0" i="0" dirty="0">
                <a:effectLst/>
              </a:rPr>
              <a:t>)</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userDrawn="1"/>
        </p:nvSpPr>
        <p:spPr>
          <a:xfrm>
            <a:off x="6508376" y="7436222"/>
            <a:ext cx="5943602" cy="2492990"/>
          </a:xfrm>
          <a:prstGeom prst="rect">
            <a:avLst/>
          </a:prstGeom>
          <a:noFill/>
        </p:spPr>
        <p:txBody>
          <a:bodyPr wrap="square" lIns="0" tIns="0" rIns="0" bIns="0" rtlCol="0">
            <a:spAutoFit/>
          </a:bodyPr>
          <a:lstStyle/>
          <a:p>
            <a:pPr lvl="0"/>
            <a:r>
              <a:rPr lang="en-US" sz="1800" b="1" kern="1200">
                <a:solidFill>
                  <a:schemeClr val="tx1"/>
                </a:solidFill>
                <a:effectLst/>
                <a:latin typeface="+mn-lt"/>
                <a:ea typeface="+mn-ea"/>
                <a:cs typeface="+mn-cs"/>
              </a:rPr>
              <a:t>Confidential</a:t>
            </a:r>
            <a:r>
              <a:rPr lang="en-US" sz="1800" b="1" kern="1200" baseline="0">
                <a:solidFill>
                  <a:schemeClr val="tx1"/>
                </a:solidFill>
                <a:effectLst/>
                <a:latin typeface="+mn-lt"/>
                <a:ea typeface="+mn-ea"/>
                <a:cs typeface="+mn-cs"/>
              </a:rPr>
              <a:t> Information</a:t>
            </a:r>
            <a:endParaRPr lang="en-US" sz="1800" b="1" kern="1200">
              <a:solidFill>
                <a:schemeClr val="tx1"/>
              </a:solidFill>
              <a:effectLst/>
              <a:latin typeface="+mn-lt"/>
              <a:ea typeface="+mn-ea"/>
              <a:cs typeface="+mn-cs"/>
            </a:endParaRPr>
          </a:p>
          <a:p>
            <a:pPr marL="285750" lvl="0" indent="-285750">
              <a:buFont typeface="Arial" charset="0"/>
              <a:buChar char="•"/>
            </a:pPr>
            <a:r>
              <a:rPr lang="en-US" sz="1800" kern="1200">
                <a:solidFill>
                  <a:schemeClr val="tx1"/>
                </a:solidFill>
                <a:effectLst/>
                <a:latin typeface="+mn-lt"/>
                <a:ea typeface="+mn-ea"/>
                <a:cs typeface="+mn-cs"/>
              </a:rPr>
              <a:t>I</a:t>
            </a:r>
            <a:r>
              <a:rPr lang="en-US">
                <a:effectLst/>
              </a:rPr>
              <a:t>f the presentation contains confidential information, a confidentiality notice must appear on every slide.</a:t>
            </a:r>
            <a:r>
              <a:rPr lang="en-US" baseline="0">
                <a:effectLst/>
              </a:rPr>
              <a:t> Please contact </a:t>
            </a:r>
            <a:r>
              <a:rPr lang="en-US" baseline="0">
                <a:effectLst/>
                <a:hlinkClick r:id="rId2"/>
              </a:rPr>
              <a:t>powerpoint@splunk.com</a:t>
            </a:r>
            <a:r>
              <a:rPr lang="en-US" baseline="0">
                <a:effectLst/>
              </a:rPr>
              <a:t> for help implementing this notice: Confidential information. Do not distribute.</a:t>
            </a:r>
            <a:endParaRPr lang="en-US">
              <a:effectLst/>
            </a:endParaRPr>
          </a:p>
          <a:p>
            <a:pPr marL="285750" indent="-285750">
              <a:buFont typeface="Arial" charset="0"/>
              <a:buChar char="•"/>
            </a:pPr>
            <a:r>
              <a:rPr lang="en-US">
                <a:effectLst/>
              </a:rPr>
              <a:t>Examples of confidential information:</a:t>
            </a:r>
            <a:r>
              <a:rPr lang="en-US" baseline="0">
                <a:effectLst/>
              </a:rPr>
              <a:t>  </a:t>
            </a:r>
            <a:r>
              <a:rPr lang="en-US">
                <a:effectLst/>
              </a:rPr>
              <a:t>financial results, strategic business and marketing plans, product launches and roadmaps, customer lists and use cases. </a:t>
            </a:r>
          </a:p>
        </p:txBody>
      </p:sp>
      <p:sp>
        <p:nvSpPr>
          <p:cNvPr id="5" name="TextBox 4"/>
          <p:cNvSpPr txBox="1"/>
          <p:nvPr userDrawn="1"/>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extLst>
      <p:ext uri="{BB962C8B-B14F-4D97-AF65-F5344CB8AC3E}">
        <p14:creationId xmlns:p14="http://schemas.microsoft.com/office/powerpoint/2010/main" val="239147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99" name="Group 98"/>
          <p:cNvGrpSpPr/>
          <p:nvPr userDrawn="1"/>
        </p:nvGrpSpPr>
        <p:grpSpPr bwMode="blackGray">
          <a:xfrm>
            <a:off x="-7" y="0"/>
            <a:ext cx="12192008" cy="6858003"/>
            <a:chOff x="-7" y="0"/>
            <a:chExt cx="12192008" cy="6858003"/>
          </a:xfrm>
        </p:grpSpPr>
        <p:grpSp>
          <p:nvGrpSpPr>
            <p:cNvPr id="100" name="Group 99"/>
            <p:cNvGrpSpPr/>
            <p:nvPr userDrawn="1"/>
          </p:nvGrpSpPr>
          <p:grpSpPr bwMode="blackGray">
            <a:xfrm>
              <a:off x="-7" y="0"/>
              <a:ext cx="12192008" cy="6858003"/>
              <a:chOff x="-7" y="0"/>
              <a:chExt cx="12192008" cy="6858003"/>
            </a:xfrm>
            <a:solidFill>
              <a:srgbClr val="7030A0">
                <a:alpha val="10000"/>
              </a:srgbClr>
            </a:solidFill>
          </p:grpSpPr>
          <p:sp>
            <p:nvSpPr>
              <p:cNvPr id="141" name="Rectangle 140"/>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2" name="Rectangle 14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3" name="Rectangle 142"/>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4" name="Rectangle 143"/>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5" name="Rectangle 144"/>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01" name="Group 100"/>
            <p:cNvGrpSpPr/>
            <p:nvPr userDrawn="1"/>
          </p:nvGrpSpPr>
          <p:grpSpPr bwMode="blackGray">
            <a:xfrm>
              <a:off x="456062" y="304801"/>
              <a:ext cx="11279875" cy="5599075"/>
              <a:chOff x="0" y="304801"/>
              <a:chExt cx="12192000" cy="5599075"/>
            </a:xfrm>
          </p:grpSpPr>
          <p:cxnSp>
            <p:nvCxnSpPr>
              <p:cNvPr id="115" name="Straight Connector 114"/>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userDrawn="1"/>
          </p:nvGrpSpPr>
          <p:grpSpPr bwMode="blackGray">
            <a:xfrm>
              <a:off x="456062" y="304801"/>
              <a:ext cx="11277720" cy="5599075"/>
              <a:chOff x="456062" y="304801"/>
              <a:chExt cx="11277720" cy="5817450"/>
            </a:xfrm>
          </p:grpSpPr>
          <p:sp>
            <p:nvSpPr>
              <p:cNvPr id="103" name="Rectangle 102"/>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4" name="Rectangle 103"/>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5" name="Rectangle 104"/>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6" name="Rectangle 105"/>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7" name="Rectangle 106"/>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8" name="Rectangle 107"/>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9" name="Rectangle 108"/>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0" name="Rectangle 109"/>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1" name="Rectangle 110"/>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2" name="Rectangle 11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3" name="Rectangle 112"/>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4" name="Rectangle 113"/>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spTree>
    <p:extLst>
      <p:ext uri="{BB962C8B-B14F-4D97-AF65-F5344CB8AC3E}">
        <p14:creationId xmlns:p14="http://schemas.microsoft.com/office/powerpoint/2010/main" val="78290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id and text sizing">
    <p:spTree>
      <p:nvGrpSpPr>
        <p:cNvPr id="1" name=""/>
        <p:cNvGrpSpPr/>
        <p:nvPr/>
      </p:nvGrpSpPr>
      <p:grpSpPr>
        <a:xfrm>
          <a:off x="0" y="0"/>
          <a:ext cx="0" cy="0"/>
          <a:chOff x="0" y="0"/>
          <a:chExt cx="0" cy="0"/>
        </a:xfrm>
      </p:grpSpPr>
      <p:grpSp>
        <p:nvGrpSpPr>
          <p:cNvPr id="54" name="Group 53"/>
          <p:cNvGrpSpPr/>
          <p:nvPr userDrawn="1"/>
        </p:nvGrpSpPr>
        <p:grpSpPr bwMode="blackGray">
          <a:xfrm>
            <a:off x="-7" y="0"/>
            <a:ext cx="12192008" cy="6858003"/>
            <a:chOff x="-7" y="0"/>
            <a:chExt cx="12192008" cy="6858003"/>
          </a:xfrm>
        </p:grpSpPr>
        <p:grpSp>
          <p:nvGrpSpPr>
            <p:cNvPr id="55" name="Group 54"/>
            <p:cNvGrpSpPr/>
            <p:nvPr userDrawn="1"/>
          </p:nvGrpSpPr>
          <p:grpSpPr bwMode="blackGray">
            <a:xfrm>
              <a:off x="-7" y="0"/>
              <a:ext cx="12192008" cy="6858003"/>
              <a:chOff x="-7" y="0"/>
              <a:chExt cx="12192008" cy="6858003"/>
            </a:xfrm>
            <a:solidFill>
              <a:srgbClr val="7030A0">
                <a:alpha val="10000"/>
              </a:srgbClr>
            </a:solidFill>
          </p:grpSpPr>
          <p:sp>
            <p:nvSpPr>
              <p:cNvPr id="96" name="Rectangle 95"/>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7" name="Rectangle 96"/>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8" name="Rectangle 97"/>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9" name="Rectangle 98"/>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56" name="Group 55"/>
            <p:cNvGrpSpPr/>
            <p:nvPr userDrawn="1"/>
          </p:nvGrpSpPr>
          <p:grpSpPr bwMode="blackGray">
            <a:xfrm>
              <a:off x="456062" y="304801"/>
              <a:ext cx="11279875" cy="5599075"/>
              <a:chOff x="0" y="304801"/>
              <a:chExt cx="12192000" cy="5599075"/>
            </a:xfrm>
          </p:grpSpPr>
          <p:cxnSp>
            <p:nvCxnSpPr>
              <p:cNvPr id="70" name="Straight Connector 69"/>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userDrawn="1"/>
          </p:nvGrpSpPr>
          <p:grpSpPr bwMode="blackGray">
            <a:xfrm>
              <a:off x="456062" y="304801"/>
              <a:ext cx="11277720" cy="5599075"/>
              <a:chOff x="456062" y="304801"/>
              <a:chExt cx="11277720" cy="5817450"/>
            </a:xfrm>
          </p:grpSpPr>
          <p:sp>
            <p:nvSpPr>
              <p:cNvPr id="58" name="Rectangle 57"/>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9" name="Rectangle 58"/>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0" name="Rectangle 59"/>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1" name="Rectangle 60"/>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2" name="Rectangle 6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3" name="Rectangle 62"/>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4" name="Rectangle 63"/>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5" name="Rectangle 64"/>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ectangle 65"/>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7" name="Rectangle 66"/>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8" name="Rectangle 67"/>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9" name="Rectangle 68"/>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sp>
        <p:nvSpPr>
          <p:cNvPr id="3" name="TextBox 2"/>
          <p:cNvSpPr txBox="1"/>
          <p:nvPr userDrawn="1"/>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a:p>
        </p:txBody>
      </p:sp>
      <p:sp>
        <p:nvSpPr>
          <p:cNvPr id="52" name="TextBox 51"/>
          <p:cNvSpPr txBox="1"/>
          <p:nvPr userDrawn="1"/>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a:t>Section Titles, 60pt,</a:t>
            </a:r>
            <a:r>
              <a:rPr lang="en-US" sz="6000" baseline="0"/>
              <a:t> Black</a:t>
            </a:r>
            <a:endParaRPr lang="en-US" sz="6000"/>
          </a:p>
          <a:p>
            <a:pPr>
              <a:lnSpc>
                <a:spcPct val="95000"/>
              </a:lnSpc>
              <a:spcBef>
                <a:spcPts val="600"/>
              </a:spcBef>
              <a:spcAft>
                <a:spcPts val="300"/>
              </a:spcAft>
            </a:pPr>
            <a:r>
              <a:rPr lang="en-US" sz="3600" b="1"/>
              <a:t>Page</a:t>
            </a:r>
            <a:r>
              <a:rPr lang="en-US" sz="3600" b="1" baseline="0"/>
              <a:t> Titles, 36pt, Bold, Black</a:t>
            </a:r>
          </a:p>
          <a:p>
            <a:pPr>
              <a:lnSpc>
                <a:spcPct val="95000"/>
              </a:lnSpc>
              <a:spcBef>
                <a:spcPts val="600"/>
              </a:spcBef>
              <a:spcAft>
                <a:spcPts val="300"/>
              </a:spcAft>
            </a:pPr>
            <a:r>
              <a:rPr lang="en-US" sz="2400" baseline="0">
                <a:solidFill>
                  <a:schemeClr val="accent3"/>
                </a:solidFill>
              </a:rPr>
              <a:t>Sub Titles, 24pt, Gray 80% Accent 3</a:t>
            </a:r>
          </a:p>
          <a:p>
            <a:pPr>
              <a:lnSpc>
                <a:spcPct val="95000"/>
              </a:lnSpc>
              <a:spcBef>
                <a:spcPts val="600"/>
              </a:spcBef>
              <a:spcAft>
                <a:spcPts val="300"/>
              </a:spcAft>
            </a:pPr>
            <a:endParaRPr lang="en-US" sz="2400" baseline="0">
              <a:solidFill>
                <a:schemeClr val="accent3"/>
              </a:solidFill>
            </a:endParaRPr>
          </a:p>
          <a:p>
            <a:pPr>
              <a:lnSpc>
                <a:spcPct val="95000"/>
              </a:lnSpc>
              <a:spcBef>
                <a:spcPts val="600"/>
              </a:spcBef>
              <a:spcAft>
                <a:spcPts val="300"/>
              </a:spcAft>
            </a:pPr>
            <a:r>
              <a:rPr lang="en-US" sz="2400" baseline="0"/>
              <a:t>Standard Text, 24pt, Black</a:t>
            </a:r>
          </a:p>
          <a:p>
            <a:pPr>
              <a:lnSpc>
                <a:spcPct val="95000"/>
              </a:lnSpc>
              <a:spcBef>
                <a:spcPts val="600"/>
              </a:spcBef>
              <a:spcAft>
                <a:spcPts val="300"/>
              </a:spcAft>
            </a:pPr>
            <a:r>
              <a:rPr lang="en-US" sz="2000" baseline="0"/>
              <a:t>Standard Text, 20pt, Black</a:t>
            </a:r>
          </a:p>
          <a:p>
            <a:pPr>
              <a:lnSpc>
                <a:spcPct val="95000"/>
              </a:lnSpc>
              <a:spcBef>
                <a:spcPts val="600"/>
              </a:spcBef>
              <a:spcAft>
                <a:spcPts val="300"/>
              </a:spcAft>
            </a:pPr>
            <a:r>
              <a:rPr lang="en-US" sz="1600" baseline="0"/>
              <a:t>Standard Text, 16pt, Black</a:t>
            </a:r>
          </a:p>
          <a:p>
            <a:endParaRPr lang="en-US"/>
          </a:p>
        </p:txBody>
      </p:sp>
      <p:sp>
        <p:nvSpPr>
          <p:cNvPr id="53" name="TextBox 52"/>
          <p:cNvSpPr txBox="1"/>
          <p:nvPr userDrawn="1"/>
        </p:nvSpPr>
        <p:spPr>
          <a:xfrm>
            <a:off x="427265" y="5566511"/>
            <a:ext cx="7508337" cy="461665"/>
          </a:xfrm>
          <a:prstGeom prst="rect">
            <a:avLst/>
          </a:prstGeom>
          <a:noFill/>
        </p:spPr>
        <p:txBody>
          <a:bodyPr wrap="none" rtlCol="0">
            <a:spAutoFit/>
          </a:bodyPr>
          <a:lstStyle/>
          <a:p>
            <a:r>
              <a:rPr lang="en-US" sz="2400" b="0"/>
              <a:t>Text</a:t>
            </a:r>
            <a:r>
              <a:rPr lang="en-US" sz="2400" b="0" baseline="0"/>
              <a:t> sizes:   </a:t>
            </a:r>
            <a:r>
              <a:rPr lang="en-US" sz="2400" b="0">
                <a:solidFill>
                  <a:schemeClr val="tx1"/>
                </a:solidFill>
              </a:rPr>
              <a:t>60    48     36     28     24     20    16   14</a:t>
            </a:r>
          </a:p>
        </p:txBody>
      </p:sp>
    </p:spTree>
    <p:extLst>
      <p:ext uri="{BB962C8B-B14F-4D97-AF65-F5344CB8AC3E}">
        <p14:creationId xmlns:p14="http://schemas.microsoft.com/office/powerpoint/2010/main" val="337280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Rectangle 1"/>
          <p:cNvSpPr/>
          <p:nvPr userDrawn="1"/>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TextBox 51"/>
          <p:cNvSpPr txBox="1"/>
          <p:nvPr userDrawn="1"/>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a:solidFill>
                  <a:schemeClr val="bg1"/>
                </a:solidFill>
              </a:rPr>
              <a:t>All master slides after this are </a:t>
            </a:r>
            <a:r>
              <a:rPr lang="en-US" sz="6000" b="1">
                <a:solidFill>
                  <a:schemeClr val="bg1"/>
                </a:solidFill>
              </a:rPr>
              <a:t>not</a:t>
            </a:r>
            <a:r>
              <a:rPr lang="en-US" sz="6000">
                <a:solidFill>
                  <a:schemeClr val="bg1"/>
                </a:solidFill>
              </a:rPr>
              <a:t> part</a:t>
            </a:r>
            <a:r>
              <a:rPr lang="en-US" sz="6000" baseline="0">
                <a:solidFill>
                  <a:schemeClr val="bg1"/>
                </a:solidFill>
              </a:rPr>
              <a:t> of this template. </a:t>
            </a:r>
            <a:r>
              <a:rPr lang="en-US" sz="6000">
                <a:solidFill>
                  <a:schemeClr val="bg1"/>
                </a:solidFill>
              </a:rPr>
              <a:t>Please delete them.</a:t>
            </a:r>
            <a:endParaRPr lang="en-US">
              <a:solidFill>
                <a:schemeClr val="bg1"/>
              </a:solidFill>
            </a:endParaRPr>
          </a:p>
        </p:txBody>
      </p:sp>
      <p:sp>
        <p:nvSpPr>
          <p:cNvPr id="100" name="TextBox 99"/>
          <p:cNvSpPr txBox="1"/>
          <p:nvPr userDrawn="1"/>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a:solidFill>
                  <a:schemeClr val="bg1"/>
                </a:solidFill>
              </a:rPr>
              <a:t>DO NOT USE</a:t>
            </a:r>
            <a:endParaRPr lang="en-US" b="1">
              <a:solidFill>
                <a:schemeClr val="bg1"/>
              </a:solidFill>
            </a:endParaRPr>
          </a:p>
        </p:txBody>
      </p:sp>
    </p:spTree>
    <p:extLst>
      <p:ext uri="{BB962C8B-B14F-4D97-AF65-F5344CB8AC3E}">
        <p14:creationId xmlns:p14="http://schemas.microsoft.com/office/powerpoint/2010/main" val="25130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5" y="1306930"/>
            <a:ext cx="8767096" cy="4742905"/>
          </a:xfrm>
          <a:prstGeom prst="rect">
            <a:avLst/>
          </a:prstGeom>
        </p:spPr>
        <p:txBody>
          <a:bodyPr lIns="51426" tIns="25713" rIns="51426" bIns="25713"/>
          <a:lstStyle>
            <a:lvl1pPr marL="457189" marR="0" indent="-457189" algn="l" defTabSz="1088418" rtl="0" eaLnBrk="1" fontAlgn="auto" latinLnBrk="0" hangingPunct="1">
              <a:lnSpc>
                <a:spcPct val="100000"/>
              </a:lnSpc>
              <a:spcBef>
                <a:spcPts val="900"/>
              </a:spcBef>
              <a:spcAft>
                <a:spcPts val="533"/>
              </a:spcAft>
              <a:buClr>
                <a:schemeClr val="accent4">
                  <a:lumMod val="75000"/>
                </a:schemeClr>
              </a:buClr>
              <a:buSzPct val="90000"/>
              <a:buFont typeface="Lucida Grande"/>
              <a:buChar char="●"/>
              <a:tabLst/>
              <a:defRPr/>
            </a:lvl1pPr>
            <a:lvl2pPr marL="690016" marR="0" indent="-387341" algn="l" defTabSz="1088418" rtl="0" eaLnBrk="1" fontAlgn="auto" latinLnBrk="0" hangingPunct="1">
              <a:lnSpc>
                <a:spcPct val="100000"/>
              </a:lnSpc>
              <a:spcBef>
                <a:spcPts val="0"/>
              </a:spcBef>
              <a:spcAft>
                <a:spcPts val="533"/>
              </a:spcAft>
              <a:buClrTx/>
              <a:buSzPct val="100000"/>
              <a:buFont typeface="Lucida Grande"/>
              <a:buChar char="–"/>
              <a:tabLst/>
              <a:defRPr/>
            </a:lvl2pPr>
            <a:lvl3pPr marL="918610" marR="0" indent="-313259" algn="l" defTabSz="1088418" rtl="0" eaLnBrk="1" fontAlgn="auto" latinLnBrk="0" hangingPunct="1">
              <a:lnSpc>
                <a:spcPct val="100000"/>
              </a:lnSpc>
              <a:spcBef>
                <a:spcPts val="0"/>
              </a:spcBef>
              <a:spcAft>
                <a:spcPts val="533"/>
              </a:spcAft>
              <a:buClr>
                <a:schemeClr val="tx2">
                  <a:lumMod val="50000"/>
                  <a:lumOff val="50000"/>
                </a:schemeClr>
              </a:buClr>
              <a:buSzPct val="90000"/>
              <a:buFont typeface="Lucida Grande"/>
              <a:buChar char="‣"/>
              <a:tabLst/>
              <a:defRPr/>
            </a:lvl3pPr>
            <a:lvl4pPr marL="1451997" marR="0" indent="-302676" algn="l" defTabSz="1088418" rtl="0" eaLnBrk="1" fontAlgn="auto" latinLnBrk="0" hangingPunct="1">
              <a:lnSpc>
                <a:spcPct val="100000"/>
              </a:lnSpc>
              <a:spcBef>
                <a:spcPts val="533"/>
              </a:spcBef>
              <a:spcAft>
                <a:spcPts val="533"/>
              </a:spcAft>
              <a:buClrTx/>
              <a:buSzPct val="100000"/>
              <a:buFont typeface="Lucida Grande"/>
              <a:buChar char="–"/>
              <a:tabLst/>
              <a:defRPr baseline="0"/>
            </a:lvl4pPr>
            <a:lvl5pPr marL="1754673" indent="-230712">
              <a:lnSpc>
                <a:spcPct val="100000"/>
              </a:lnSpc>
              <a:spcBef>
                <a:spcPts val="400"/>
              </a:spcBef>
              <a:spcAft>
                <a:spcPts val="533"/>
              </a:spcAft>
              <a:buClr>
                <a:schemeClr val="tx2">
                  <a:lumMod val="50000"/>
                  <a:lumOff val="50000"/>
                </a:schemeClr>
              </a:buClr>
              <a:buFont typeface="Arial"/>
              <a:buChar char="•"/>
              <a:defRPr baseline="0"/>
            </a:lvl5pPr>
            <a:lvl6pPr marL="272104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5524574" y="6356351"/>
            <a:ext cx="1142853" cy="366183"/>
          </a:xfrm>
          <a:prstGeom prst="rect">
            <a:avLst/>
          </a:prstGeom>
        </p:spPr>
        <p:txBody>
          <a:bodyPr/>
          <a:lstStyle/>
          <a:p>
            <a:fld id="{4821D795-FE12-2247-BAA5-F1F065BE8D34}" type="slidenum">
              <a:rPr lang="en-US" smtClean="0"/>
              <a:pPr/>
              <a:t>‹#›</a:t>
            </a:fld>
            <a:endParaRPr lang="en-US"/>
          </a:p>
        </p:txBody>
      </p:sp>
    </p:spTree>
    <p:extLst>
      <p:ext uri="{BB962C8B-B14F-4D97-AF65-F5344CB8AC3E}">
        <p14:creationId xmlns:p14="http://schemas.microsoft.com/office/powerpoint/2010/main" val="19808087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395"/>
        <p:cNvGrpSpPr/>
        <p:nvPr/>
      </p:nvGrpSpPr>
      <p:grpSpPr>
        <a:xfrm>
          <a:off x="0" y="0"/>
          <a:ext cx="0" cy="0"/>
          <a:chOff x="0" y="0"/>
          <a:chExt cx="0" cy="0"/>
        </a:xfrm>
      </p:grpSpPr>
      <p:sp>
        <p:nvSpPr>
          <p:cNvPr id="396" name="Shape 396"/>
          <p:cNvSpPr txBox="1">
            <a:spLocks noGrp="1"/>
          </p:cNvSpPr>
          <p:nvPr>
            <p:ph type="dt" idx="10"/>
          </p:nvPr>
        </p:nvSpPr>
        <p:spPr>
          <a:xfrm>
            <a:off x="8228894" y="6191250"/>
            <a:ext cx="3302100" cy="476400"/>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None/>
              <a:defRPr sz="1000" b="0" i="0" u="none">
                <a:solidFill>
                  <a:schemeClr val="dk2"/>
                </a:solidFill>
                <a:latin typeface="Libre Baskerville"/>
                <a:ea typeface="Libre Baskerville"/>
                <a:cs typeface="Libre Baskerville"/>
                <a:sym typeface="Libre Baskerville"/>
              </a:defRPr>
            </a:lvl1pPr>
            <a:lvl2pPr marL="330200" marR="0" lvl="1" indent="-38100" algn="l" rtl="0">
              <a:lnSpc>
                <a:spcPct val="100000"/>
              </a:lnSpc>
              <a:spcBef>
                <a:spcPts val="0"/>
              </a:spcBef>
              <a:spcAft>
                <a:spcPts val="0"/>
              </a:spcAft>
              <a:buNone/>
              <a:defRPr sz="600" b="0" i="0" u="none" strike="noStrike" cap="none">
                <a:solidFill>
                  <a:schemeClr val="dk1"/>
                </a:solidFill>
                <a:latin typeface="Arial"/>
                <a:ea typeface="Arial"/>
                <a:cs typeface="Arial"/>
                <a:sym typeface="Arial"/>
              </a:defRPr>
            </a:lvl2pPr>
            <a:lvl3pPr marL="660400" marR="0" lvl="2" indent="-88900" algn="l" rtl="0">
              <a:lnSpc>
                <a:spcPct val="100000"/>
              </a:lnSpc>
              <a:spcBef>
                <a:spcPts val="0"/>
              </a:spcBef>
              <a:spcAft>
                <a:spcPts val="0"/>
              </a:spcAft>
              <a:buNone/>
              <a:defRPr sz="600" b="0" i="0" u="none" strike="noStrike" cap="none">
                <a:solidFill>
                  <a:schemeClr val="dk1"/>
                </a:solidFill>
                <a:latin typeface="Arial"/>
                <a:ea typeface="Arial"/>
                <a:cs typeface="Arial"/>
                <a:sym typeface="Arial"/>
              </a:defRPr>
            </a:lvl3pPr>
            <a:lvl4pPr marL="990600" marR="0" lvl="3" indent="-127000" algn="l" rtl="0">
              <a:lnSpc>
                <a:spcPct val="100000"/>
              </a:lnSpc>
              <a:spcBef>
                <a:spcPts val="0"/>
              </a:spcBef>
              <a:spcAft>
                <a:spcPts val="0"/>
              </a:spcAft>
              <a:buNone/>
              <a:defRPr sz="600" b="0" i="0" u="none" strike="noStrike" cap="none">
                <a:solidFill>
                  <a:schemeClr val="dk1"/>
                </a:solidFill>
                <a:latin typeface="Arial"/>
                <a:ea typeface="Arial"/>
                <a:cs typeface="Arial"/>
                <a:sym typeface="Arial"/>
              </a:defRPr>
            </a:lvl4pPr>
            <a:lvl5pPr marL="1320800" marR="0" lvl="4" indent="-165100" algn="l" rtl="0">
              <a:lnSpc>
                <a:spcPct val="100000"/>
              </a:lnSpc>
              <a:spcBef>
                <a:spcPts val="0"/>
              </a:spcBef>
              <a:spcAft>
                <a:spcPts val="0"/>
              </a:spcAft>
              <a:buNone/>
              <a:defRPr sz="600" b="0" i="0" u="none" strike="noStrike" cap="none">
                <a:solidFill>
                  <a:schemeClr val="dk1"/>
                </a:solidFill>
                <a:latin typeface="Arial"/>
                <a:ea typeface="Arial"/>
                <a:cs typeface="Arial"/>
                <a:sym typeface="Arial"/>
              </a:defRPr>
            </a:lvl5pPr>
            <a:lvl6pPr marL="1663700" marR="0" lvl="5" indent="-215900" algn="l" rtl="0">
              <a:lnSpc>
                <a:spcPct val="100000"/>
              </a:lnSpc>
              <a:spcBef>
                <a:spcPts val="0"/>
              </a:spcBef>
              <a:spcAft>
                <a:spcPts val="0"/>
              </a:spcAft>
              <a:buNone/>
              <a:defRPr sz="600" b="0" i="0" u="none" strike="noStrike" cap="none">
                <a:solidFill>
                  <a:schemeClr val="dk1"/>
                </a:solidFill>
                <a:latin typeface="Arial"/>
                <a:ea typeface="Arial"/>
                <a:cs typeface="Arial"/>
                <a:sym typeface="Arial"/>
              </a:defRPr>
            </a:lvl6pPr>
            <a:lvl7pPr marL="2324100" marR="0" lvl="6" indent="-304800" algn="l" rtl="0">
              <a:lnSpc>
                <a:spcPct val="100000"/>
              </a:lnSpc>
              <a:spcBef>
                <a:spcPts val="0"/>
              </a:spcBef>
              <a:spcAft>
                <a:spcPts val="0"/>
              </a:spcAft>
              <a:buNone/>
              <a:defRPr sz="600" b="0" i="0" u="none" strike="noStrike" cap="none">
                <a:solidFill>
                  <a:schemeClr val="dk1"/>
                </a:solidFill>
                <a:latin typeface="Arial"/>
                <a:ea typeface="Arial"/>
                <a:cs typeface="Arial"/>
                <a:sym typeface="Arial"/>
              </a:defRPr>
            </a:lvl7pPr>
            <a:lvl8pPr marL="3314700" marR="0" lvl="7" indent="-431800" algn="l" rtl="0">
              <a:lnSpc>
                <a:spcPct val="100000"/>
              </a:lnSpc>
              <a:spcBef>
                <a:spcPts val="0"/>
              </a:spcBef>
              <a:spcAft>
                <a:spcPts val="0"/>
              </a:spcAft>
              <a:buNone/>
              <a:defRPr sz="600" b="0" i="0" u="none" strike="noStrike" cap="none">
                <a:solidFill>
                  <a:schemeClr val="dk1"/>
                </a:solidFill>
                <a:latin typeface="Arial"/>
                <a:ea typeface="Arial"/>
                <a:cs typeface="Arial"/>
                <a:sym typeface="Arial"/>
              </a:defRPr>
            </a:lvl8pPr>
            <a:lvl9pPr marL="4648200" marR="0" lvl="8" indent="-609600" algn="l" rtl="0">
              <a:lnSpc>
                <a:spcPct val="100000"/>
              </a:lnSpc>
              <a:spcBef>
                <a:spcPts val="0"/>
              </a:spcBef>
              <a:spcAft>
                <a:spcPts val="0"/>
              </a:spcAft>
              <a:buNone/>
              <a:defRPr sz="600" b="0" i="0" u="none" strike="noStrike" cap="none">
                <a:solidFill>
                  <a:schemeClr val="dk1"/>
                </a:solidFill>
                <a:latin typeface="Arial"/>
                <a:ea typeface="Arial"/>
                <a:cs typeface="Arial"/>
                <a:sym typeface="Arial"/>
              </a:defRPr>
            </a:lvl9pPr>
          </a:lstStyle>
          <a:p>
            <a:endParaRPr/>
          </a:p>
        </p:txBody>
      </p:sp>
      <p:sp>
        <p:nvSpPr>
          <p:cNvPr id="397" name="Shape 397"/>
          <p:cNvSpPr txBox="1">
            <a:spLocks noGrp="1"/>
          </p:cNvSpPr>
          <p:nvPr>
            <p:ph type="ftr" idx="11"/>
          </p:nvPr>
        </p:nvSpPr>
        <p:spPr>
          <a:xfrm>
            <a:off x="1218494" y="6173390"/>
            <a:ext cx="5282400" cy="4563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00" b="0" i="0" u="none">
                <a:solidFill>
                  <a:schemeClr val="dk1"/>
                </a:solidFill>
                <a:latin typeface="Arial"/>
                <a:ea typeface="Arial"/>
                <a:cs typeface="Arial"/>
                <a:sym typeface="Arial"/>
              </a:defRPr>
            </a:lvl1pPr>
            <a:lvl2pPr marL="330200" marR="0" lvl="1" indent="-38100" algn="l" rtl="0">
              <a:lnSpc>
                <a:spcPct val="100000"/>
              </a:lnSpc>
              <a:spcBef>
                <a:spcPts val="0"/>
              </a:spcBef>
              <a:spcAft>
                <a:spcPts val="0"/>
              </a:spcAft>
              <a:buNone/>
              <a:defRPr sz="600" b="0" i="0" u="none" strike="noStrike" cap="none">
                <a:solidFill>
                  <a:schemeClr val="dk1"/>
                </a:solidFill>
                <a:latin typeface="Arial"/>
                <a:ea typeface="Arial"/>
                <a:cs typeface="Arial"/>
                <a:sym typeface="Arial"/>
              </a:defRPr>
            </a:lvl2pPr>
            <a:lvl3pPr marL="660400" marR="0" lvl="2" indent="-88900" algn="l" rtl="0">
              <a:lnSpc>
                <a:spcPct val="100000"/>
              </a:lnSpc>
              <a:spcBef>
                <a:spcPts val="0"/>
              </a:spcBef>
              <a:spcAft>
                <a:spcPts val="0"/>
              </a:spcAft>
              <a:buNone/>
              <a:defRPr sz="600" b="0" i="0" u="none" strike="noStrike" cap="none">
                <a:solidFill>
                  <a:schemeClr val="dk1"/>
                </a:solidFill>
                <a:latin typeface="Arial"/>
                <a:ea typeface="Arial"/>
                <a:cs typeface="Arial"/>
                <a:sym typeface="Arial"/>
              </a:defRPr>
            </a:lvl3pPr>
            <a:lvl4pPr marL="990600" marR="0" lvl="3" indent="-127000" algn="l" rtl="0">
              <a:lnSpc>
                <a:spcPct val="100000"/>
              </a:lnSpc>
              <a:spcBef>
                <a:spcPts val="0"/>
              </a:spcBef>
              <a:spcAft>
                <a:spcPts val="0"/>
              </a:spcAft>
              <a:buNone/>
              <a:defRPr sz="600" b="0" i="0" u="none" strike="noStrike" cap="none">
                <a:solidFill>
                  <a:schemeClr val="dk1"/>
                </a:solidFill>
                <a:latin typeface="Arial"/>
                <a:ea typeface="Arial"/>
                <a:cs typeface="Arial"/>
                <a:sym typeface="Arial"/>
              </a:defRPr>
            </a:lvl4pPr>
            <a:lvl5pPr marL="1320800" marR="0" lvl="4" indent="-165100" algn="l" rtl="0">
              <a:lnSpc>
                <a:spcPct val="100000"/>
              </a:lnSpc>
              <a:spcBef>
                <a:spcPts val="0"/>
              </a:spcBef>
              <a:spcAft>
                <a:spcPts val="0"/>
              </a:spcAft>
              <a:buNone/>
              <a:defRPr sz="600" b="0" i="0" u="none" strike="noStrike" cap="none">
                <a:solidFill>
                  <a:schemeClr val="dk1"/>
                </a:solidFill>
                <a:latin typeface="Arial"/>
                <a:ea typeface="Arial"/>
                <a:cs typeface="Arial"/>
                <a:sym typeface="Arial"/>
              </a:defRPr>
            </a:lvl5pPr>
            <a:lvl6pPr marL="1663700" marR="0" lvl="5" indent="-215900" algn="l" rtl="0">
              <a:lnSpc>
                <a:spcPct val="100000"/>
              </a:lnSpc>
              <a:spcBef>
                <a:spcPts val="0"/>
              </a:spcBef>
              <a:spcAft>
                <a:spcPts val="0"/>
              </a:spcAft>
              <a:buNone/>
              <a:defRPr sz="600" b="0" i="0" u="none" strike="noStrike" cap="none">
                <a:solidFill>
                  <a:schemeClr val="dk1"/>
                </a:solidFill>
                <a:latin typeface="Arial"/>
                <a:ea typeface="Arial"/>
                <a:cs typeface="Arial"/>
                <a:sym typeface="Arial"/>
              </a:defRPr>
            </a:lvl6pPr>
            <a:lvl7pPr marL="2324100" marR="0" lvl="6" indent="-304800" algn="l" rtl="0">
              <a:lnSpc>
                <a:spcPct val="100000"/>
              </a:lnSpc>
              <a:spcBef>
                <a:spcPts val="0"/>
              </a:spcBef>
              <a:spcAft>
                <a:spcPts val="0"/>
              </a:spcAft>
              <a:buNone/>
              <a:defRPr sz="600" b="0" i="0" u="none" strike="noStrike" cap="none">
                <a:solidFill>
                  <a:schemeClr val="dk1"/>
                </a:solidFill>
                <a:latin typeface="Arial"/>
                <a:ea typeface="Arial"/>
                <a:cs typeface="Arial"/>
                <a:sym typeface="Arial"/>
              </a:defRPr>
            </a:lvl7pPr>
            <a:lvl8pPr marL="3314700" marR="0" lvl="7" indent="-431800" algn="l" rtl="0">
              <a:lnSpc>
                <a:spcPct val="100000"/>
              </a:lnSpc>
              <a:spcBef>
                <a:spcPts val="0"/>
              </a:spcBef>
              <a:spcAft>
                <a:spcPts val="0"/>
              </a:spcAft>
              <a:buNone/>
              <a:defRPr sz="600" b="0" i="0" u="none" strike="noStrike" cap="none">
                <a:solidFill>
                  <a:schemeClr val="dk1"/>
                </a:solidFill>
                <a:latin typeface="Arial"/>
                <a:ea typeface="Arial"/>
                <a:cs typeface="Arial"/>
                <a:sym typeface="Arial"/>
              </a:defRPr>
            </a:lvl8pPr>
            <a:lvl9pPr marL="4648200" marR="0" lvl="8" indent="-609600" algn="l" rtl="0">
              <a:lnSpc>
                <a:spcPct val="100000"/>
              </a:lnSpc>
              <a:spcBef>
                <a:spcPts val="0"/>
              </a:spcBef>
              <a:spcAft>
                <a:spcPts val="0"/>
              </a:spcAft>
              <a:buNone/>
              <a:defRPr sz="600" b="0" i="0" u="none" strike="noStrike" cap="none">
                <a:solidFill>
                  <a:schemeClr val="dk1"/>
                </a:solidFill>
                <a:latin typeface="Arial"/>
                <a:ea typeface="Arial"/>
                <a:cs typeface="Arial"/>
                <a:sym typeface="Arial"/>
              </a:defRPr>
            </a:lvl9pPr>
          </a:lstStyle>
          <a:p>
            <a:endParaRPr/>
          </a:p>
        </p:txBody>
      </p:sp>
      <p:sp>
        <p:nvSpPr>
          <p:cNvPr id="398" name="Shape 398"/>
          <p:cNvSpPr>
            <a:spLocks noGrp="1"/>
          </p:cNvSpPr>
          <p:nvPr>
            <p:ph type="sldNum" idx="12"/>
          </p:nvPr>
        </p:nvSpPr>
        <p:spPr>
          <a:xfrm>
            <a:off x="193322" y="6209109"/>
            <a:ext cx="611100" cy="458400"/>
          </a:xfrm>
          <a:prstGeom prst="ellipse">
            <a:avLst/>
          </a:prstGeom>
          <a:solidFill>
            <a:schemeClr val="accent1"/>
          </a:solidFill>
          <a:ln>
            <a:noFill/>
          </a:ln>
        </p:spPr>
        <p:txBody>
          <a:bodyPr lIns="0" tIns="0" rIns="0" bIns="0" anchor="ctr" anchorCtr="1">
            <a:noAutofit/>
          </a:bodyPr>
          <a:lstStyle/>
          <a:p>
            <a:pPr marL="0" marR="0" lvl="0" indent="0" algn="ctr" rtl="0">
              <a:lnSpc>
                <a:spcPct val="100000"/>
              </a:lnSpc>
              <a:spcBef>
                <a:spcPts val="0"/>
              </a:spcBef>
              <a:spcAft>
                <a:spcPts val="0"/>
              </a:spcAft>
              <a:buClr>
                <a:srgbClr val="FFFFFF"/>
              </a:buClr>
              <a:buSzPct val="25000"/>
              <a:buFont typeface="Source Sans Pro"/>
              <a:buNone/>
            </a:pPr>
            <a:fld id="{00000000-1234-1234-1234-123412341234}" type="slidenum">
              <a:rPr lang="en-US" sz="1000" b="0" i="0" u="none">
                <a:solidFill>
                  <a:srgbClr val="FFFFFF"/>
                </a:solidFill>
                <a:latin typeface="Source Sans Pro"/>
                <a:ea typeface="Source Sans Pro"/>
                <a:cs typeface="Source Sans Pro"/>
                <a:sym typeface="Source Sans Pro"/>
              </a:rPr>
              <a:t>‹#›</a:t>
            </a:fld>
            <a:endParaRPr lang="en-US" sz="1000" b="0" i="0" u="none" dirty="0">
              <a:solidFill>
                <a:srgbClr val="FFF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536329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20594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5600" y="1240415"/>
            <a:ext cx="11546635" cy="4802495"/>
          </a:xfrm>
          <a:prstGeom prst="rect">
            <a:avLst/>
          </a:prstGeom>
        </p:spPr>
        <p:txBody>
          <a:bodyPr>
            <a:noAutofit/>
          </a:bodyPr>
          <a:lstStyle>
            <a:lvl1pPr marL="300559" indent="-298443">
              <a:lnSpc>
                <a:spcPct val="95000"/>
              </a:lnSpc>
              <a:spcBef>
                <a:spcPts val="1480"/>
              </a:spcBef>
              <a:buClr>
                <a:schemeClr val="tx1"/>
              </a:buClr>
              <a:buSzPct val="80000"/>
              <a:buFont typeface="Wingdings" panose="05000000000000000000" pitchFamily="2" charset="2"/>
              <a:buChar char="§"/>
              <a:defRPr sz="2667" b="0" i="0">
                <a:solidFill>
                  <a:schemeClr val="tx1"/>
                </a:solidFill>
                <a:latin typeface="+mn-lt"/>
                <a:cs typeface="CiscoSans ExtraLight"/>
              </a:defRPr>
            </a:lvl1pPr>
            <a:lvl2pPr marL="611702" indent="-287859">
              <a:lnSpc>
                <a:spcPct val="95000"/>
              </a:lnSpc>
              <a:spcBef>
                <a:spcPts val="600"/>
              </a:spcBef>
              <a:buClr>
                <a:schemeClr val="tx1"/>
              </a:buClr>
              <a:buSzPct val="80000"/>
              <a:buFont typeface="Wingdings" panose="05000000000000000000" pitchFamily="2" charset="2"/>
              <a:buChar char="§"/>
              <a:defRPr sz="2400" b="0" i="0">
                <a:solidFill>
                  <a:schemeClr val="tx1"/>
                </a:solidFill>
                <a:latin typeface="+mn-lt"/>
                <a:cs typeface="CiscoSans ExtraLight"/>
              </a:defRPr>
            </a:lvl2pPr>
            <a:lvl3pPr marL="908028" indent="-228594">
              <a:buClr>
                <a:schemeClr val="tx1"/>
              </a:buClr>
              <a:buSzPct val="80000"/>
              <a:buFont typeface="Wingdings" panose="05000000000000000000" pitchFamily="2" charset="2"/>
              <a:buChar char="§"/>
              <a:defRPr sz="2133" b="0" i="0">
                <a:solidFill>
                  <a:schemeClr val="tx1"/>
                </a:solidFill>
                <a:latin typeface="+mn-lt"/>
                <a:cs typeface="CiscoSans ExtraLight"/>
              </a:defRPr>
            </a:lvl3pPr>
            <a:lvl4pPr marL="1140855" indent="-228594">
              <a:buClr>
                <a:schemeClr val="tx1"/>
              </a:buClr>
              <a:buSzPct val="80000"/>
              <a:buFont typeface="Wingdings" panose="05000000000000000000" pitchFamily="2" charset="2"/>
              <a:buChar char="§"/>
              <a:defRPr sz="1867" b="0" i="0">
                <a:solidFill>
                  <a:schemeClr val="tx1"/>
                </a:solidFill>
                <a:latin typeface="+mn-lt"/>
                <a:cs typeface="CiscoSans ExtraLight"/>
              </a:defRPr>
            </a:lvl4pPr>
            <a:lvl5pPr marL="1369450" indent="-224361">
              <a:buClr>
                <a:schemeClr val="tx1"/>
              </a:buClr>
              <a:buSzPct val="80000"/>
              <a:buFont typeface="Wingdings" panose="05000000000000000000" pitchFamily="2" charset="2"/>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ctrTitle" hasCustomPrompt="1"/>
          </p:nvPr>
        </p:nvSpPr>
        <p:spPr>
          <a:xfrm>
            <a:off x="355600" y="171728"/>
            <a:ext cx="11546635" cy="971709"/>
          </a:xfrm>
          <a:prstGeom prst="rect">
            <a:avLst/>
          </a:prstGeom>
        </p:spPr>
        <p:txBody>
          <a:bodyPr anchor="ctr" anchorCtr="0">
            <a:noAutofit/>
          </a:bodyPr>
          <a:lstStyle>
            <a:lvl1pPr algn="l">
              <a:lnSpc>
                <a:spcPct val="90000"/>
              </a:lnSpc>
              <a:defRPr sz="3733" b="0" i="0" spc="0" baseline="0">
                <a:solidFill>
                  <a:schemeClr val="tx1"/>
                </a:solidFill>
                <a:latin typeface="+mj-lt"/>
                <a:cs typeface="CiscoSans Thin"/>
              </a:defRPr>
            </a:lvl1pPr>
          </a:lstStyle>
          <a:p>
            <a:r>
              <a:rPr lang="en-US" dirty="0"/>
              <a:t>Bullet Title Goes Here</a:t>
            </a:r>
          </a:p>
        </p:txBody>
      </p:sp>
    </p:spTree>
    <p:extLst>
      <p:ext uri="{BB962C8B-B14F-4D97-AF65-F5344CB8AC3E}">
        <p14:creationId xmlns:p14="http://schemas.microsoft.com/office/powerpoint/2010/main" val="15210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Content">
  <p:cSld name="2_Title and Content">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456063" y="1280629"/>
            <a:ext cx="11279872" cy="4623248"/>
          </a:xfrm>
          <a:prstGeom prst="rect">
            <a:avLst/>
          </a:prstGeom>
          <a:noFill/>
          <a:ln>
            <a:noFill/>
          </a:ln>
        </p:spPr>
        <p:txBody>
          <a:bodyPr spcFirstLastPara="1" wrap="square" lIns="91425" tIns="91425" rIns="91425" bIns="91425" anchor="t" anchorCtr="0"/>
          <a:lstStyle>
            <a:lvl1pPr marL="457200" marR="0" lvl="0" indent="-335280" algn="l" rtl="0">
              <a:lnSpc>
                <a:spcPct val="92000"/>
              </a:lnSpc>
              <a:spcBef>
                <a:spcPts val="600"/>
              </a:spcBef>
              <a:spcAft>
                <a:spcPts val="0"/>
              </a:spcAft>
              <a:buClr>
                <a:schemeClr val="accent1"/>
              </a:buClr>
              <a:buSzPts val="1680"/>
              <a:buFont typeface="Merriweather Sans"/>
              <a:buChar char="▶"/>
              <a:defRPr sz="2400" b="0" i="0" u="none" strike="noStrike" cap="none">
                <a:solidFill>
                  <a:schemeClr val="lt1"/>
                </a:solidFill>
                <a:latin typeface="Arial"/>
                <a:ea typeface="Arial"/>
                <a:cs typeface="Arial"/>
                <a:sym typeface="Arial"/>
              </a:defRPr>
            </a:lvl1pPr>
            <a:lvl2pPr marL="914400" marR="0" lvl="1" indent="-374650" algn="l" rtl="0">
              <a:lnSpc>
                <a:spcPct val="95000"/>
              </a:lnSpc>
              <a:spcBef>
                <a:spcPts val="600"/>
              </a:spcBef>
              <a:spcAft>
                <a:spcPts val="0"/>
              </a:spcAft>
              <a:buClr>
                <a:schemeClr val="accent1"/>
              </a:buClr>
              <a:buSzPts val="2300"/>
              <a:buFont typeface="Arial"/>
              <a:buChar char="•"/>
              <a:defRPr sz="2000" b="0" i="0" u="none" strike="noStrike" cap="none">
                <a:solidFill>
                  <a:schemeClr val="lt2"/>
                </a:solidFill>
                <a:latin typeface="Arial"/>
                <a:ea typeface="Arial"/>
                <a:cs typeface="Arial"/>
                <a:sym typeface="Arial"/>
              </a:defRPr>
            </a:lvl2pPr>
            <a:lvl3pPr marL="1371600" marR="0" lvl="2" indent="-374650" algn="l" rtl="0">
              <a:lnSpc>
                <a:spcPct val="95000"/>
              </a:lnSpc>
              <a:spcBef>
                <a:spcPts val="600"/>
              </a:spcBef>
              <a:spcAft>
                <a:spcPts val="0"/>
              </a:spcAft>
              <a:buClr>
                <a:schemeClr val="accent1"/>
              </a:buClr>
              <a:buSzPts val="2300"/>
              <a:buFont typeface="Arial"/>
              <a:buChar char="•"/>
              <a:defRPr sz="2000" b="0" i="0" u="none" strike="noStrike" cap="none">
                <a:solidFill>
                  <a:schemeClr val="lt2"/>
                </a:solidFill>
                <a:latin typeface="Arial"/>
                <a:ea typeface="Arial"/>
                <a:cs typeface="Arial"/>
                <a:sym typeface="Arial"/>
              </a:defRPr>
            </a:lvl3pPr>
            <a:lvl4pPr marL="1828800" marR="0" lvl="3" indent="-330200" algn="l" rtl="0">
              <a:lnSpc>
                <a:spcPct val="95000"/>
              </a:lnSpc>
              <a:spcBef>
                <a:spcPts val="600"/>
              </a:spcBef>
              <a:spcAft>
                <a:spcPts val="0"/>
              </a:spcAft>
              <a:buClr>
                <a:schemeClr val="accent1"/>
              </a:buClr>
              <a:buSzPts val="1600"/>
              <a:buFont typeface="Arial"/>
              <a:buChar char="−"/>
              <a:defRPr sz="1600" b="0" i="0" u="none" strike="noStrike" cap="none">
                <a:solidFill>
                  <a:schemeClr val="lt2"/>
                </a:solidFill>
                <a:latin typeface="Arial"/>
                <a:ea typeface="Arial"/>
                <a:cs typeface="Arial"/>
                <a:sym typeface="Arial"/>
              </a:defRPr>
            </a:lvl4pPr>
            <a:lvl5pPr marL="2286000" marR="0" lvl="4" indent="-355600" algn="l" rtl="0">
              <a:lnSpc>
                <a:spcPct val="95000"/>
              </a:lnSpc>
              <a:spcBef>
                <a:spcPts val="6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5pPr>
            <a:lvl6pPr marL="2743200" marR="0" lvl="5" indent="-406400" algn="l" rtl="0">
              <a:lnSpc>
                <a:spcPct val="95000"/>
              </a:lnSpc>
              <a:spcBef>
                <a:spcPts val="600"/>
              </a:spcBef>
              <a:spcAft>
                <a:spcPts val="0"/>
              </a:spcAft>
              <a:buClr>
                <a:schemeClr val="accent1"/>
              </a:buClr>
              <a:buSzPts val="2800"/>
              <a:buFont typeface="Arial"/>
              <a:buChar char="​"/>
              <a:defRPr sz="2800" b="1" i="0" u="none" strike="noStrike" cap="none">
                <a:solidFill>
                  <a:schemeClr val="accent1"/>
                </a:solidFill>
                <a:latin typeface="Arial"/>
                <a:ea typeface="Arial"/>
                <a:cs typeface="Arial"/>
                <a:sym typeface="Arial"/>
              </a:defRPr>
            </a:lvl6pPr>
            <a:lvl7pPr marL="3200400" marR="0" lvl="6" indent="-381000" algn="l" rtl="0">
              <a:lnSpc>
                <a:spcPct val="95000"/>
              </a:lnSpc>
              <a:spcBef>
                <a:spcPts val="6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7pPr>
            <a:lvl8pPr marL="3657600" marR="0" lvl="7" indent="-355600" algn="l" rtl="0">
              <a:lnSpc>
                <a:spcPct val="95000"/>
              </a:lnSpc>
              <a:spcBef>
                <a:spcPts val="6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8pPr>
            <a:lvl9pPr marL="4114800" marR="0" lvl="8" indent="-228600" algn="l" rtl="0">
              <a:lnSpc>
                <a:spcPct val="95000"/>
              </a:lnSpc>
              <a:spcBef>
                <a:spcPts val="600"/>
              </a:spcBef>
              <a:spcAft>
                <a:spcPts val="300"/>
              </a:spcAft>
              <a:buClr>
                <a:schemeClr val="lt1"/>
              </a:buClr>
              <a:buSzPts val="1400"/>
              <a:buFont typeface="Arial"/>
              <a:buNone/>
              <a:defRPr sz="1600" b="0" i="0" u="none" strike="noStrike" cap="none">
                <a:solidFill>
                  <a:schemeClr val="lt1"/>
                </a:solidFill>
                <a:latin typeface="Arial"/>
                <a:ea typeface="Arial"/>
                <a:cs typeface="Arial"/>
                <a:sym typeface="Arial"/>
              </a:defRPr>
            </a:lvl9pPr>
          </a:lstStyle>
          <a:p>
            <a:endParaRPr/>
          </a:p>
        </p:txBody>
      </p:sp>
      <p:sp>
        <p:nvSpPr>
          <p:cNvPr id="48" name="Shape 48"/>
          <p:cNvSpPr txBox="1">
            <a:spLocks noGrp="1"/>
          </p:cNvSpPr>
          <p:nvPr>
            <p:ph type="title"/>
          </p:nvPr>
        </p:nvSpPr>
        <p:spPr>
          <a:xfrm>
            <a:off x="456063" y="310394"/>
            <a:ext cx="11279874" cy="443586"/>
          </a:xfrm>
          <a:prstGeom prst="rect">
            <a:avLst/>
          </a:prstGeom>
          <a:noFill/>
          <a:ln>
            <a:noFill/>
          </a:ln>
        </p:spPr>
        <p:txBody>
          <a:bodyPr spcFirstLastPara="1" wrap="square" lIns="91425" tIns="91425" rIns="91425" bIns="91425" anchor="t" anchorCtr="0"/>
          <a:lstStyle>
            <a:lvl1pPr marL="0" marR="0" lvl="0" indent="0" algn="ctr" rtl="0">
              <a:lnSpc>
                <a:spcPct val="86000"/>
              </a:lnSpc>
              <a:spcBef>
                <a:spcPts val="0"/>
              </a:spcBef>
              <a:spcAft>
                <a:spcPts val="0"/>
              </a:spcAft>
              <a:buClr>
                <a:schemeClr val="lt1"/>
              </a:buClr>
              <a:buSzPts val="1400"/>
              <a:buFont typeface="Arial"/>
              <a:buNone/>
              <a:defRPr sz="3600" b="1" i="0" u="none" strike="noStrike" cap="none">
                <a:solidFill>
                  <a:schemeClr val="lt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9" name="Shape 49"/>
          <p:cNvSpPr txBox="1">
            <a:spLocks noGrp="1"/>
          </p:cNvSpPr>
          <p:nvPr>
            <p:ph type="subTitle" idx="2"/>
          </p:nvPr>
        </p:nvSpPr>
        <p:spPr>
          <a:xfrm>
            <a:off x="456063" y="880004"/>
            <a:ext cx="11279873" cy="274600"/>
          </a:xfrm>
          <a:prstGeom prst="rect">
            <a:avLst/>
          </a:prstGeom>
          <a:noFill/>
          <a:ln>
            <a:noFill/>
          </a:ln>
        </p:spPr>
        <p:txBody>
          <a:bodyPr spcFirstLastPara="1" wrap="square" lIns="91425" tIns="91425" rIns="91425" bIns="91425" anchor="t" anchorCtr="0"/>
          <a:lstStyle>
            <a:lvl1pPr marL="0" marR="0" lvl="0" indent="0" algn="ctr" rtl="0">
              <a:lnSpc>
                <a:spcPct val="92000"/>
              </a:lnSpc>
              <a:spcBef>
                <a:spcPts val="600"/>
              </a:spcBef>
              <a:spcAft>
                <a:spcPts val="0"/>
              </a:spcAft>
              <a:buClr>
                <a:schemeClr val="accent1"/>
              </a:buClr>
              <a:buSzPts val="1680"/>
              <a:buFont typeface="Merriweather Sans"/>
              <a:buNone/>
              <a:defRPr sz="2400" b="0" i="0" u="none" strike="noStrike" cap="none">
                <a:solidFill>
                  <a:schemeClr val="accent3"/>
                </a:solidFill>
                <a:latin typeface="Arial"/>
                <a:ea typeface="Arial"/>
                <a:cs typeface="Arial"/>
                <a:sym typeface="Arial"/>
              </a:defRPr>
            </a:lvl1pPr>
            <a:lvl2pPr marL="457200" marR="0" lvl="1" indent="0" algn="ctr" rtl="0">
              <a:lnSpc>
                <a:spcPct val="95000"/>
              </a:lnSpc>
              <a:spcBef>
                <a:spcPts val="600"/>
              </a:spcBef>
              <a:spcAft>
                <a:spcPts val="0"/>
              </a:spcAft>
              <a:buClr>
                <a:schemeClr val="accent1"/>
              </a:buClr>
              <a:buSzPts val="2300"/>
              <a:buFont typeface="Arial"/>
              <a:buNone/>
              <a:defRPr sz="2000" b="0" i="0" u="none" strike="noStrike" cap="none">
                <a:solidFill>
                  <a:schemeClr val="lt2"/>
                </a:solidFill>
                <a:latin typeface="Arial"/>
                <a:ea typeface="Arial"/>
                <a:cs typeface="Arial"/>
                <a:sym typeface="Arial"/>
              </a:defRPr>
            </a:lvl2pPr>
            <a:lvl3pPr marL="914400" marR="0" lvl="2" indent="0" algn="ctr" rtl="0">
              <a:lnSpc>
                <a:spcPct val="95000"/>
              </a:lnSpc>
              <a:spcBef>
                <a:spcPts val="600"/>
              </a:spcBef>
              <a:spcAft>
                <a:spcPts val="0"/>
              </a:spcAft>
              <a:buClr>
                <a:schemeClr val="accent1"/>
              </a:buClr>
              <a:buSzPts val="2300"/>
              <a:buFont typeface="Arial"/>
              <a:buNone/>
              <a:defRPr sz="1800" b="0" i="0" u="none" strike="noStrike" cap="none">
                <a:solidFill>
                  <a:schemeClr val="lt2"/>
                </a:solidFill>
                <a:latin typeface="Arial"/>
                <a:ea typeface="Arial"/>
                <a:cs typeface="Arial"/>
                <a:sym typeface="Arial"/>
              </a:defRPr>
            </a:lvl3pPr>
            <a:lvl4pPr marL="1371600" marR="0" lvl="3" indent="0" algn="ctr" rtl="0">
              <a:lnSpc>
                <a:spcPct val="95000"/>
              </a:lnSpc>
              <a:spcBef>
                <a:spcPts val="600"/>
              </a:spcBef>
              <a:spcAft>
                <a:spcPts val="0"/>
              </a:spcAft>
              <a:buClr>
                <a:schemeClr val="accent1"/>
              </a:buClr>
              <a:buSzPts val="1600"/>
              <a:buFont typeface="Arial"/>
              <a:buNone/>
              <a:defRPr sz="1600" b="0" i="0" u="none" strike="noStrike" cap="none">
                <a:solidFill>
                  <a:schemeClr val="lt2"/>
                </a:solidFill>
                <a:latin typeface="Arial"/>
                <a:ea typeface="Arial"/>
                <a:cs typeface="Arial"/>
                <a:sym typeface="Arial"/>
              </a:defRPr>
            </a:lvl4pPr>
            <a:lvl5pPr marL="1828800" marR="0" lvl="4" indent="0" algn="ctr" rtl="0">
              <a:lnSpc>
                <a:spcPct val="95000"/>
              </a:lnSpc>
              <a:spcBef>
                <a:spcPts val="600"/>
              </a:spcBef>
              <a:spcAft>
                <a:spcPts val="0"/>
              </a:spcAft>
              <a:buClr>
                <a:schemeClr val="accent1"/>
              </a:buClr>
              <a:buSzPts val="2000"/>
              <a:buFont typeface="Arial"/>
              <a:buNone/>
              <a:defRPr sz="1600" b="0" i="0" u="none" strike="noStrike" cap="none">
                <a:solidFill>
                  <a:schemeClr val="accent1"/>
                </a:solidFill>
                <a:latin typeface="Arial"/>
                <a:ea typeface="Arial"/>
                <a:cs typeface="Arial"/>
                <a:sym typeface="Arial"/>
              </a:defRPr>
            </a:lvl5pPr>
            <a:lvl6pPr marL="2286000" marR="0" lvl="5" indent="0" algn="ctr" rtl="0">
              <a:lnSpc>
                <a:spcPct val="95000"/>
              </a:lnSpc>
              <a:spcBef>
                <a:spcPts val="600"/>
              </a:spcBef>
              <a:spcAft>
                <a:spcPts val="0"/>
              </a:spcAft>
              <a:buClr>
                <a:schemeClr val="accent1"/>
              </a:buClr>
              <a:buSzPts val="2800"/>
              <a:buFont typeface="Arial"/>
              <a:buNone/>
              <a:defRPr sz="1600" b="1" i="0" u="none" strike="noStrike" cap="none">
                <a:solidFill>
                  <a:schemeClr val="accent1"/>
                </a:solidFill>
                <a:latin typeface="Arial"/>
                <a:ea typeface="Arial"/>
                <a:cs typeface="Arial"/>
                <a:sym typeface="Arial"/>
              </a:defRPr>
            </a:lvl6pPr>
            <a:lvl7pPr marL="2743200" marR="0" lvl="6" indent="0" algn="ctr" rtl="0">
              <a:lnSpc>
                <a:spcPct val="95000"/>
              </a:lnSpc>
              <a:spcBef>
                <a:spcPts val="600"/>
              </a:spcBef>
              <a:spcAft>
                <a:spcPts val="0"/>
              </a:spcAft>
              <a:buClr>
                <a:schemeClr val="lt1"/>
              </a:buClr>
              <a:buSzPts val="2400"/>
              <a:buFont typeface="Arial"/>
              <a:buNone/>
              <a:defRPr sz="1600" b="0" i="0" u="none" strike="noStrike" cap="none">
                <a:solidFill>
                  <a:schemeClr val="lt1"/>
                </a:solidFill>
                <a:latin typeface="Arial"/>
                <a:ea typeface="Arial"/>
                <a:cs typeface="Arial"/>
                <a:sym typeface="Arial"/>
              </a:defRPr>
            </a:lvl7pPr>
            <a:lvl8pPr marL="3200400" marR="0" lvl="7" indent="0" algn="ctr" rtl="0">
              <a:lnSpc>
                <a:spcPct val="95000"/>
              </a:lnSpc>
              <a:spcBef>
                <a:spcPts val="600"/>
              </a:spcBef>
              <a:spcAft>
                <a:spcPts val="0"/>
              </a:spcAft>
              <a:buClr>
                <a:schemeClr val="lt1"/>
              </a:buClr>
              <a:buSzPts val="2000"/>
              <a:buFont typeface="Arial"/>
              <a:buNone/>
              <a:defRPr sz="1600" b="0" i="0" u="none" strike="noStrike" cap="none">
                <a:solidFill>
                  <a:schemeClr val="lt1"/>
                </a:solidFill>
                <a:latin typeface="Arial"/>
                <a:ea typeface="Arial"/>
                <a:cs typeface="Arial"/>
                <a:sym typeface="Arial"/>
              </a:defRPr>
            </a:lvl8pPr>
            <a:lvl9pPr marL="3657600" marR="0" lvl="8" indent="0" algn="ctr" rtl="0">
              <a:lnSpc>
                <a:spcPct val="95000"/>
              </a:lnSpc>
              <a:spcBef>
                <a:spcPts val="600"/>
              </a:spcBef>
              <a:spcAft>
                <a:spcPts val="300"/>
              </a:spcAft>
              <a:buClr>
                <a:schemeClr val="lt1"/>
              </a:buClr>
              <a:buSzPts val="1400"/>
              <a:buFont typeface="Arial"/>
              <a:buNone/>
              <a:defRPr sz="16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4259300199"/>
      </p:ext>
    </p:extLst>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 Dar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userDrawn="1"/>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280072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ext uri="{BB962C8B-B14F-4D97-AF65-F5344CB8AC3E}">
        <p14:creationId xmlns:p14="http://schemas.microsoft.com/office/powerpoint/2010/main" val="243558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and Content – Dar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userDrawn="1"/>
        </p:nvPicPr>
        <p:blipFill>
          <a:blip r:embed="rId2"/>
          <a:stretch>
            <a:fillRect/>
          </a:stretch>
        </p:blipFill>
        <p:spPr>
          <a:xfrm>
            <a:off x="9746234" y="6365174"/>
            <a:ext cx="2139696" cy="301752"/>
          </a:xfrm>
          <a:prstGeom prst="rect">
            <a:avLst/>
          </a:prstGeom>
        </p:spPr>
      </p:pic>
    </p:spTree>
    <p:extLst>
      <p:ext uri="{BB962C8B-B14F-4D97-AF65-F5344CB8AC3E}">
        <p14:creationId xmlns:p14="http://schemas.microsoft.com/office/powerpoint/2010/main" val="3392604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9821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53"/>
          <a:stretch>
            <a:fillRect/>
          </a:stretch>
        </p:blipFill>
        <p:spPr>
          <a:xfrm>
            <a:off x="9745665" y="6368577"/>
            <a:ext cx="2140265" cy="297553"/>
          </a:xfrm>
          <a:prstGeom prst="rect">
            <a:avLst/>
          </a:prstGeom>
        </p:spPr>
      </p:pic>
      <p:pic>
        <p:nvPicPr>
          <p:cNvPr id="109" name="Picture 108"/>
          <p:cNvPicPr>
            <a:picLocks noChangeAspect="1"/>
          </p:cNvPicPr>
          <p:nvPr userDrawn="1"/>
        </p:nvPicPr>
        <p:blipFill>
          <a:blip r:embed="rId54"/>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
        <p:nvSpPr>
          <p:cNvPr id="9" name="TextBox 8"/>
          <p:cNvSpPr txBox="1"/>
          <p:nvPr userDrawn="1"/>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57531155"/>
      </p:ext>
    </p:extLst>
  </p:cSld>
  <p:clrMap bg1="dk1" tx1="lt1" bg2="dk2" tx2="lt2" accent1="accent1" accent2="accent2" accent3="accent3" accent4="accent4" accent5="accent5" accent6="accent6" hlink="hlink" folHlink="folHlink"/>
  <p:sldLayoutIdLst>
    <p:sldLayoutId id="2147483721" r:id="rId1"/>
    <p:sldLayoutId id="2147483661" r:id="rId2"/>
    <p:sldLayoutId id="2147483710" r:id="rId3"/>
    <p:sldLayoutId id="2147483716" r:id="rId4"/>
    <p:sldLayoutId id="2147483712" r:id="rId5"/>
    <p:sldLayoutId id="2147483764" r:id="rId6"/>
    <p:sldLayoutId id="2147483767" r:id="rId7"/>
    <p:sldLayoutId id="2147483768" r:id="rId8"/>
    <p:sldLayoutId id="2147483713" r:id="rId9"/>
    <p:sldLayoutId id="2147483751" r:id="rId10"/>
    <p:sldLayoutId id="2147483769" r:id="rId11"/>
    <p:sldLayoutId id="2147483772" r:id="rId12"/>
    <p:sldLayoutId id="2147483770" r:id="rId13"/>
    <p:sldLayoutId id="2147483792" r:id="rId14"/>
    <p:sldLayoutId id="2147483714" r:id="rId15"/>
    <p:sldLayoutId id="2147483797" r:id="rId16"/>
    <p:sldLayoutId id="2147483798" r:id="rId17"/>
    <p:sldLayoutId id="2147483765" r:id="rId18"/>
    <p:sldLayoutId id="2147483795" r:id="rId19"/>
    <p:sldLayoutId id="2147483796" r:id="rId20"/>
    <p:sldLayoutId id="2147483785" r:id="rId21"/>
    <p:sldLayoutId id="2147483786" r:id="rId22"/>
    <p:sldLayoutId id="2147483787" r:id="rId23"/>
    <p:sldLayoutId id="2147483788" r:id="rId24"/>
    <p:sldLayoutId id="2147483777" r:id="rId25"/>
    <p:sldLayoutId id="2147483778" r:id="rId26"/>
    <p:sldLayoutId id="2147483779" r:id="rId27"/>
    <p:sldLayoutId id="2147483781" r:id="rId28"/>
    <p:sldLayoutId id="2147483780" r:id="rId29"/>
    <p:sldLayoutId id="2147483782" r:id="rId30"/>
    <p:sldLayoutId id="2147483783" r:id="rId31"/>
    <p:sldLayoutId id="2147483784" r:id="rId32"/>
    <p:sldLayoutId id="2147483762" r:id="rId33"/>
    <p:sldLayoutId id="2147483773" r:id="rId34"/>
    <p:sldLayoutId id="2147483793" r:id="rId35"/>
    <p:sldLayoutId id="2147483774" r:id="rId36"/>
    <p:sldLayoutId id="2147483775" r:id="rId37"/>
    <p:sldLayoutId id="2147483650" r:id="rId38"/>
    <p:sldLayoutId id="2147483766" r:id="rId39"/>
    <p:sldLayoutId id="2147483755" r:id="rId40"/>
    <p:sldLayoutId id="2147483752" r:id="rId41"/>
    <p:sldLayoutId id="2147483789" r:id="rId42"/>
    <p:sldLayoutId id="2147483728" r:id="rId43"/>
    <p:sldLayoutId id="2147483763" r:id="rId44"/>
    <p:sldLayoutId id="2147483761" r:id="rId45"/>
    <p:sldLayoutId id="2147483760" r:id="rId46"/>
    <p:sldLayoutId id="2147483794" r:id="rId47"/>
    <p:sldLayoutId id="2147483802" r:id="rId48"/>
    <p:sldLayoutId id="2147483804" r:id="rId49"/>
    <p:sldLayoutId id="2147483805" r:id="rId50"/>
    <p:sldLayoutId id="2147483806"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userDrawn="1">
          <p15:clr>
            <a:srgbClr val="F26B43"/>
          </p15:clr>
        </p15:guide>
        <p15:guide id="2" pos="7393" userDrawn="1">
          <p15:clr>
            <a:srgbClr val="5ACBF0"/>
          </p15:clr>
        </p15:guide>
        <p15:guide id="3" orient="horz" pos="3857" userDrawn="1">
          <p15:clr>
            <a:srgbClr val="F26B43"/>
          </p15:clr>
        </p15:guide>
        <p15:guide id="4" orient="horz" pos="612" userDrawn="1">
          <p15:clr>
            <a:srgbClr val="F26B43"/>
          </p15:clr>
        </p15:guide>
        <p15:guide id="5" pos="286" userDrawn="1">
          <p15:clr>
            <a:srgbClr val="5ACBF0"/>
          </p15:clr>
        </p15:guide>
        <p15:guide id="7" orient="horz" pos="895" userDrawn="1">
          <p15:clr>
            <a:srgbClr val="F26B43"/>
          </p15:clr>
        </p15:guide>
        <p15:guide id="8" orient="horz" pos="1037" userDrawn="1">
          <p15:clr>
            <a:srgbClr val="F26B43"/>
          </p15:clr>
        </p15:guide>
        <p15:guide id="9" orient="horz" pos="1176" userDrawn="1">
          <p15:clr>
            <a:srgbClr val="F26B43"/>
          </p15:clr>
        </p15:guide>
        <p15:guide id="10" orient="horz" pos="1320" userDrawn="1">
          <p15:clr>
            <a:srgbClr val="F26B43"/>
          </p15:clr>
        </p15:guide>
        <p15:guide id="11" orient="horz" pos="1458" userDrawn="1">
          <p15:clr>
            <a:srgbClr val="F26B43"/>
          </p15:clr>
        </p15:guide>
        <p15:guide id="12" orient="horz" pos="1604" userDrawn="1">
          <p15:clr>
            <a:srgbClr val="F26B43"/>
          </p15:clr>
        </p15:guide>
        <p15:guide id="13" orient="horz" pos="1743" userDrawn="1">
          <p15:clr>
            <a:srgbClr val="F26B43"/>
          </p15:clr>
        </p15:guide>
        <p15:guide id="14" orient="horz" pos="1882" userDrawn="1">
          <p15:clr>
            <a:srgbClr val="F26B43"/>
          </p15:clr>
        </p15:guide>
        <p15:guide id="15" orient="horz" pos="2023" userDrawn="1">
          <p15:clr>
            <a:srgbClr val="F26B43"/>
          </p15:clr>
        </p15:guide>
        <p15:guide id="16" orient="horz" pos="2165" userDrawn="1">
          <p15:clr>
            <a:srgbClr val="F26B43"/>
          </p15:clr>
        </p15:guide>
        <p15:guide id="17" orient="horz" pos="2309" userDrawn="1">
          <p15:clr>
            <a:srgbClr val="F26B43"/>
          </p15:clr>
        </p15:guide>
        <p15:guide id="18" orient="horz" pos="2450" userDrawn="1">
          <p15:clr>
            <a:srgbClr val="F26B43"/>
          </p15:clr>
        </p15:guide>
        <p15:guide id="19" orient="horz" pos="2588" userDrawn="1">
          <p15:clr>
            <a:srgbClr val="F26B43"/>
          </p15:clr>
        </p15:guide>
        <p15:guide id="20" orient="horz" pos="2729" userDrawn="1">
          <p15:clr>
            <a:srgbClr val="F26B43"/>
          </p15:clr>
        </p15:guide>
        <p15:guide id="21" orient="horz" pos="2873" userDrawn="1">
          <p15:clr>
            <a:srgbClr val="F26B43"/>
          </p15:clr>
        </p15:guide>
        <p15:guide id="22" orient="horz" pos="3011" userDrawn="1">
          <p15:clr>
            <a:srgbClr val="F26B43"/>
          </p15:clr>
        </p15:guide>
        <p15:guide id="23" orient="horz" pos="3157" userDrawn="1">
          <p15:clr>
            <a:srgbClr val="F26B43"/>
          </p15:clr>
        </p15:guide>
        <p15:guide id="24" orient="horz" pos="3296" userDrawn="1">
          <p15:clr>
            <a:srgbClr val="F26B43"/>
          </p15:clr>
        </p15:guide>
        <p15:guide id="25" orient="horz" pos="3432" userDrawn="1">
          <p15:clr>
            <a:srgbClr val="F26B43"/>
          </p15:clr>
        </p15:guide>
        <p15:guide id="26" orient="horz" pos="3580" userDrawn="1">
          <p15:clr>
            <a:srgbClr val="F26B43"/>
          </p15:clr>
        </p15:guide>
        <p15:guide id="27" orient="horz" pos="3720" userDrawn="1">
          <p15:clr>
            <a:srgbClr val="F26B43"/>
          </p15:clr>
        </p15:guide>
        <p15:guide id="28" orient="horz" pos="756" userDrawn="1">
          <p15:clr>
            <a:srgbClr val="F26B43"/>
          </p15:clr>
        </p15:guide>
        <p15:guide id="29" pos="1978" userDrawn="1">
          <p15:clr>
            <a:srgbClr val="5ACBF0"/>
          </p15:clr>
        </p15:guide>
        <p15:guide id="30" pos="2090" userDrawn="1">
          <p15:clr>
            <a:srgbClr val="5ACBF0"/>
          </p15:clr>
        </p15:guide>
        <p15:guide id="31" pos="1488" userDrawn="1">
          <p15:clr>
            <a:srgbClr val="5ACBF0"/>
          </p15:clr>
        </p15:guide>
        <p15:guide id="32" pos="1378" userDrawn="1">
          <p15:clr>
            <a:srgbClr val="5ACBF0"/>
          </p15:clr>
        </p15:guide>
        <p15:guide id="33" pos="888" userDrawn="1">
          <p15:clr>
            <a:srgbClr val="5ACBF0"/>
          </p15:clr>
        </p15:guide>
        <p15:guide id="34" pos="778" userDrawn="1">
          <p15:clr>
            <a:srgbClr val="5ACBF0"/>
          </p15:clr>
        </p15:guide>
        <p15:guide id="35" pos="2580" userDrawn="1">
          <p15:clr>
            <a:srgbClr val="5ACBF0"/>
          </p15:clr>
        </p15:guide>
        <p15:guide id="36" pos="2693" userDrawn="1">
          <p15:clr>
            <a:srgbClr val="5ACBF0"/>
          </p15:clr>
        </p15:guide>
        <p15:guide id="37" pos="3180" userDrawn="1">
          <p15:clr>
            <a:srgbClr val="5ACBF0"/>
          </p15:clr>
        </p15:guide>
        <p15:guide id="38" pos="3293" userDrawn="1">
          <p15:clr>
            <a:srgbClr val="5ACBF0"/>
          </p15:clr>
        </p15:guide>
        <p15:guide id="39" pos="3780" userDrawn="1">
          <p15:clr>
            <a:srgbClr val="5ACBF0"/>
          </p15:clr>
        </p15:guide>
        <p15:guide id="40" pos="3895" userDrawn="1">
          <p15:clr>
            <a:srgbClr val="5ACBF0"/>
          </p15:clr>
        </p15:guide>
        <p15:guide id="41" pos="4382" userDrawn="1">
          <p15:clr>
            <a:srgbClr val="5ACBF0"/>
          </p15:clr>
        </p15:guide>
        <p15:guide id="42" pos="4498" userDrawn="1">
          <p15:clr>
            <a:srgbClr val="5ACBF0"/>
          </p15:clr>
        </p15:guide>
        <p15:guide id="43" pos="4985" userDrawn="1">
          <p15:clr>
            <a:srgbClr val="5ACBF0"/>
          </p15:clr>
        </p15:guide>
        <p15:guide id="44" pos="5095" userDrawn="1">
          <p15:clr>
            <a:srgbClr val="5ACBF0"/>
          </p15:clr>
        </p15:guide>
        <p15:guide id="45" pos="5585" userDrawn="1">
          <p15:clr>
            <a:srgbClr val="5ACBF0"/>
          </p15:clr>
        </p15:guide>
        <p15:guide id="46" pos="5700" userDrawn="1">
          <p15:clr>
            <a:srgbClr val="5ACBF0"/>
          </p15:clr>
        </p15:guide>
        <p15:guide id="47" pos="6190" userDrawn="1">
          <p15:clr>
            <a:srgbClr val="5ACBF0"/>
          </p15:clr>
        </p15:guide>
        <p15:guide id="48" pos="6300" userDrawn="1">
          <p15:clr>
            <a:srgbClr val="5ACBF0"/>
          </p15:clr>
        </p15:guide>
        <p15:guide id="49" pos="6787" userDrawn="1">
          <p15:clr>
            <a:srgbClr val="5ACBF0"/>
          </p15:clr>
        </p15:guide>
        <p15:guide id="50" pos="6900"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cert.europa.eu/static/SecurityAdvisories/2017/CERT-EU-SA2017-012.pdf"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0.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63.gif"/><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51.xml"/><Relationship Id="rId5" Type="http://schemas.openxmlformats.org/officeDocument/2006/relationships/image" Target="../media/image70.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tif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5" Type="http://schemas.openxmlformats.org/officeDocument/2006/relationships/image" Target="../media/image82.tiff"/><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8.tiff"/><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9.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8.xml"/><Relationship Id="rId5" Type="http://schemas.openxmlformats.org/officeDocument/2006/relationships/image" Target="../media/image30.png"/><Relationship Id="rId4" Type="http://schemas.openxmlformats.org/officeDocument/2006/relationships/image" Target="../media/image29.tiff"/></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8.xml"/><Relationship Id="rId5" Type="http://schemas.openxmlformats.org/officeDocument/2006/relationships/image" Target="../media/image30.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282" y="316680"/>
            <a:ext cx="8513985" cy="2873153"/>
          </a:xfrm>
        </p:spPr>
        <p:txBody>
          <a:bodyPr/>
          <a:lstStyle/>
          <a:p>
            <a:r>
              <a:rPr lang="en-US" dirty="0"/>
              <a:t>Splunk Technology Deck</a:t>
            </a:r>
          </a:p>
        </p:txBody>
      </p:sp>
      <p:sp>
        <p:nvSpPr>
          <p:cNvPr id="3" name="Text Placeholder 2"/>
          <p:cNvSpPr>
            <a:spLocks noGrp="1"/>
          </p:cNvSpPr>
          <p:nvPr>
            <p:ph type="body" sz="quarter" idx="12"/>
          </p:nvPr>
        </p:nvSpPr>
        <p:spPr>
          <a:xfrm>
            <a:off x="675282" y="3380287"/>
            <a:ext cx="5662144" cy="988280"/>
          </a:xfrm>
        </p:spPr>
        <p:txBody>
          <a:bodyPr/>
          <a:lstStyle/>
          <a:p>
            <a:pPr marL="457200" indent="-457200">
              <a:buFont typeface="Arial" charset="0"/>
              <a:buChar char="•"/>
            </a:pPr>
            <a:r>
              <a:rPr lang="en-US" dirty="0"/>
              <a:t>Splunk Overview </a:t>
            </a:r>
          </a:p>
          <a:p>
            <a:pPr marL="457200" indent="-457200">
              <a:buFont typeface="Arial" charset="0"/>
              <a:buChar char="•"/>
            </a:pPr>
            <a:r>
              <a:rPr lang="en-US" dirty="0"/>
              <a:t>Machine Learning Tour</a:t>
            </a:r>
          </a:p>
          <a:p>
            <a:pPr marL="457200" indent="-457200">
              <a:buFont typeface="Arial" charset="0"/>
              <a:buChar char="•"/>
            </a:pPr>
            <a:r>
              <a:rPr lang="en-US" dirty="0"/>
              <a:t>Security Use Cases</a:t>
            </a:r>
          </a:p>
        </p:txBody>
      </p:sp>
      <p:sp>
        <p:nvSpPr>
          <p:cNvPr id="6" name="Text Placeholder 5"/>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296551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56063" y="1496511"/>
            <a:ext cx="11279872" cy="4623248"/>
          </a:xfrm>
          <a:prstGeom prst="rect">
            <a:avLst/>
          </a:prstGeom>
        </p:spPr>
        <p:txBody>
          <a:bodyPr/>
          <a:lstStyle/>
          <a:p>
            <a:r>
              <a:rPr lang="en-US" altLang="en-US">
                <a:solidFill>
                  <a:srgbClr val="000000"/>
                </a:solidFill>
              </a:rPr>
              <a:t>Understand normal &amp; anomalous behaviors for ALL users</a:t>
            </a:r>
          </a:p>
          <a:p>
            <a:r>
              <a:rPr lang="en-US" altLang="en-US">
                <a:solidFill>
                  <a:srgbClr val="000000"/>
                </a:solidFill>
              </a:rPr>
              <a:t>UBA detects Advanced Cyberattacks &amp; Malicious </a:t>
            </a:r>
            <a:br>
              <a:rPr lang="en-US" altLang="en-US">
                <a:solidFill>
                  <a:srgbClr val="000000"/>
                </a:solidFill>
              </a:rPr>
            </a:br>
            <a:r>
              <a:rPr lang="en-US" altLang="en-US">
                <a:solidFill>
                  <a:srgbClr val="000000"/>
                </a:solidFill>
              </a:rPr>
              <a:t>Insider Threats</a:t>
            </a:r>
          </a:p>
          <a:p>
            <a:r>
              <a:rPr lang="en-US" altLang="en-US">
                <a:solidFill>
                  <a:srgbClr val="000000"/>
                </a:solidFill>
              </a:rPr>
              <a:t>Lots of ML under the hood:</a:t>
            </a:r>
          </a:p>
          <a:p>
            <a:pPr lvl="1"/>
            <a:r>
              <a:rPr lang="en-US" altLang="en-US">
                <a:solidFill>
                  <a:srgbClr val="000000"/>
                </a:solidFill>
              </a:rPr>
              <a:t>Behavior Baselining &amp; Modeling</a:t>
            </a:r>
          </a:p>
          <a:p>
            <a:pPr lvl="1"/>
            <a:r>
              <a:rPr lang="en-US">
                <a:solidFill>
                  <a:srgbClr val="000000"/>
                </a:solidFill>
              </a:rPr>
              <a:t>Anomaly Detection (30+ models)</a:t>
            </a:r>
          </a:p>
          <a:p>
            <a:pPr lvl="1"/>
            <a:r>
              <a:rPr lang="en-US">
                <a:solidFill>
                  <a:srgbClr val="000000"/>
                </a:solidFill>
              </a:rPr>
              <a:t>Advanced Threat Detection</a:t>
            </a:r>
          </a:p>
          <a:p>
            <a:r>
              <a:rPr lang="en-US">
                <a:solidFill>
                  <a:srgbClr val="000000"/>
                </a:solidFill>
              </a:rPr>
              <a:t>E.g., Data </a:t>
            </a:r>
            <a:r>
              <a:rPr lang="en-US" err="1">
                <a:solidFill>
                  <a:srgbClr val="000000"/>
                </a:solidFill>
              </a:rPr>
              <a:t>Exfil</a:t>
            </a:r>
            <a:r>
              <a:rPr lang="en-US">
                <a:solidFill>
                  <a:srgbClr val="000000"/>
                </a:solidFill>
              </a:rPr>
              <a:t> Threat:</a:t>
            </a:r>
          </a:p>
          <a:p>
            <a:pPr lvl="1"/>
            <a:r>
              <a:rPr lang="en-US">
                <a:solidFill>
                  <a:srgbClr val="000000"/>
                </a:solidFill>
              </a:rPr>
              <a:t>“Saw this strange login &amp; data transfer</a:t>
            </a:r>
            <a:br>
              <a:rPr lang="en-US">
                <a:solidFill>
                  <a:srgbClr val="000000"/>
                </a:solidFill>
              </a:rPr>
            </a:br>
            <a:r>
              <a:rPr lang="en-US">
                <a:solidFill>
                  <a:srgbClr val="000000"/>
                </a:solidFill>
              </a:rPr>
              <a:t>for user </a:t>
            </a:r>
            <a:r>
              <a:rPr lang="en-US" err="1">
                <a:solidFill>
                  <a:srgbClr val="000000"/>
                </a:solidFill>
              </a:rPr>
              <a:t>mpittman</a:t>
            </a:r>
            <a:r>
              <a:rPr lang="en-US">
                <a:solidFill>
                  <a:srgbClr val="000000"/>
                </a:solidFill>
              </a:rPr>
              <a:t> at 3am in China…”</a:t>
            </a:r>
          </a:p>
          <a:p>
            <a:pPr lvl="1"/>
            <a:r>
              <a:rPr lang="en-US">
                <a:solidFill>
                  <a:srgbClr val="000000"/>
                </a:solidFill>
              </a:rPr>
              <a:t>Surface threat to SOC Analysts</a:t>
            </a:r>
          </a:p>
        </p:txBody>
      </p:sp>
      <p:sp>
        <p:nvSpPr>
          <p:cNvPr id="3" name="Subtitle 2"/>
          <p:cNvSpPr>
            <a:spLocks noGrp="1"/>
          </p:cNvSpPr>
          <p:nvPr>
            <p:ph type="subTitle" idx="12"/>
          </p:nvPr>
        </p:nvSpPr>
        <p:spPr>
          <a:xfrm>
            <a:off x="456062" y="1221911"/>
            <a:ext cx="11279873" cy="274600"/>
          </a:xfrm>
        </p:spPr>
        <p:txBody>
          <a:bodyPr/>
          <a:lstStyle/>
          <a:p>
            <a:r>
              <a:rPr lang="en-US">
                <a:solidFill>
                  <a:schemeClr val="accent1"/>
                </a:solidFill>
              </a:rPr>
              <a:t>Packaged ML used for security anomaly detection, insider threats and more</a:t>
            </a:r>
          </a:p>
          <a:p>
            <a:endParaRPr lang="en-US"/>
          </a:p>
        </p:txBody>
      </p:sp>
      <p:pic>
        <p:nvPicPr>
          <p:cNvPr id="12" name="Picture 11" descr="Threat-Funnel.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31243" y="1757634"/>
            <a:ext cx="5117432" cy="4929940"/>
          </a:xfrm>
          <a:prstGeom prst="rect">
            <a:avLst/>
          </a:prstGeom>
        </p:spPr>
      </p:pic>
      <p:pic>
        <p:nvPicPr>
          <p:cNvPr id="9" name="Picture 38" descr="option c.png">
            <a:extLst>
              <a:ext uri="{FF2B5EF4-FFF2-40B4-BE49-F238E27FC236}">
                <a16:creationId xmlns:a16="http://schemas.microsoft.com/office/drawing/2014/main" id="{F7BF9EF3-10ED-EF46-80F8-C26E555522F6}"/>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573521" y="211151"/>
            <a:ext cx="5044959" cy="1024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240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71"/>
        <p:cNvGrpSpPr/>
        <p:nvPr/>
      </p:nvGrpSpPr>
      <p:grpSpPr>
        <a:xfrm>
          <a:off x="0" y="0"/>
          <a:ext cx="0" cy="0"/>
          <a:chOff x="0" y="0"/>
          <a:chExt cx="0" cy="0"/>
        </a:xfrm>
      </p:grpSpPr>
      <p:sp>
        <p:nvSpPr>
          <p:cNvPr id="3172" name="Shape 3172"/>
          <p:cNvSpPr txBox="1">
            <a:spLocks noGrp="1"/>
          </p:cNvSpPr>
          <p:nvPr>
            <p:ph type="body" idx="1"/>
          </p:nvPr>
        </p:nvSpPr>
        <p:spPr>
          <a:xfrm>
            <a:off x="456052" y="1752600"/>
            <a:ext cx="5868600" cy="3972000"/>
          </a:xfrm>
          <a:prstGeom prst="rect">
            <a:avLst/>
          </a:prstGeom>
          <a:noFill/>
          <a:ln>
            <a:noFill/>
          </a:ln>
        </p:spPr>
        <p:txBody>
          <a:bodyPr wrap="square" lIns="0" tIns="182875" rIns="0" bIns="45700" anchor="t" anchorCtr="0">
            <a:noAutofit/>
          </a:bodyPr>
          <a:lstStyle/>
          <a:p>
            <a:pPr marL="288925" marR="0" lvl="0" indent="-301625" algn="l" rtl="0">
              <a:lnSpc>
                <a:spcPct val="92000"/>
              </a:lnSpc>
              <a:spcBef>
                <a:spcPts val="0"/>
              </a:spcBef>
              <a:spcAft>
                <a:spcPts val="0"/>
              </a:spcAft>
              <a:buClr>
                <a:schemeClr val="accent1"/>
              </a:buClr>
              <a:buSzPct val="100000"/>
              <a:buFont typeface="Merriweather Sans"/>
              <a:buChar char="▶"/>
            </a:pPr>
            <a:r>
              <a:rPr lang="en-US" sz="1600" b="1" i="0" u="none" strike="noStrike" cap="none">
                <a:solidFill>
                  <a:srgbClr val="000000"/>
                </a:solidFill>
                <a:latin typeface="Arial"/>
                <a:ea typeface="Arial"/>
                <a:cs typeface="Arial"/>
                <a:sym typeface="Arial"/>
              </a:rPr>
              <a:t>Assistants: </a:t>
            </a:r>
            <a:r>
              <a:rPr lang="en-US" sz="1600" b="0" i="0" u="none" strike="noStrike" cap="none">
                <a:solidFill>
                  <a:srgbClr val="000000"/>
                </a:solidFill>
                <a:latin typeface="Arial"/>
                <a:ea typeface="Arial"/>
                <a:cs typeface="Arial"/>
                <a:sym typeface="Arial"/>
              </a:rPr>
              <a:t>Guided model building, testing </a:t>
            </a:r>
            <a:br>
              <a:rPr lang="en-US" sz="1600" b="0" i="0" u="none" strike="noStrike" cap="none">
                <a:solidFill>
                  <a:srgbClr val="000000"/>
                </a:solidFill>
                <a:latin typeface="Arial"/>
                <a:ea typeface="Arial"/>
                <a:cs typeface="Arial"/>
                <a:sym typeface="Arial"/>
              </a:rPr>
            </a:br>
            <a:r>
              <a:rPr lang="en-US" sz="1600" b="0" i="0" u="none" strike="noStrike" cap="none">
                <a:solidFill>
                  <a:srgbClr val="000000"/>
                </a:solidFill>
                <a:latin typeface="Arial"/>
                <a:ea typeface="Arial"/>
                <a:cs typeface="Arial"/>
                <a:sym typeface="Arial"/>
              </a:rPr>
              <a:t>and deployment for common objectives</a:t>
            </a:r>
          </a:p>
          <a:p>
            <a:pPr marL="288925" marR="0" lvl="0" indent="-301625" algn="l" rtl="0">
              <a:lnSpc>
                <a:spcPct val="92000"/>
              </a:lnSpc>
              <a:spcBef>
                <a:spcPts val="1200"/>
              </a:spcBef>
              <a:spcAft>
                <a:spcPts val="0"/>
              </a:spcAft>
              <a:buClr>
                <a:schemeClr val="accent1"/>
              </a:buClr>
              <a:buSzPct val="100000"/>
              <a:buFont typeface="Merriweather Sans"/>
              <a:buChar char="▶"/>
            </a:pPr>
            <a:r>
              <a:rPr lang="en-US" sz="1600" b="1" i="0" u="none" strike="noStrike" cap="none">
                <a:solidFill>
                  <a:srgbClr val="000000"/>
                </a:solidFill>
                <a:latin typeface="Arial"/>
                <a:ea typeface="Arial"/>
                <a:cs typeface="Arial"/>
                <a:sym typeface="Arial"/>
              </a:rPr>
              <a:t>Showcases: </a:t>
            </a:r>
            <a:r>
              <a:rPr lang="en-US" sz="1600" b="0" i="0" u="none" strike="noStrike" cap="none">
                <a:solidFill>
                  <a:srgbClr val="000000"/>
                </a:solidFill>
                <a:latin typeface="Arial"/>
                <a:ea typeface="Arial"/>
                <a:cs typeface="Arial"/>
                <a:sym typeface="Arial"/>
              </a:rPr>
              <a:t>Interactive examples for typical </a:t>
            </a:r>
            <a:br>
              <a:rPr lang="en-US" sz="1600" b="0" i="0" u="none" strike="noStrike" cap="none">
                <a:solidFill>
                  <a:srgbClr val="000000"/>
                </a:solidFill>
                <a:latin typeface="Arial"/>
                <a:ea typeface="Arial"/>
                <a:cs typeface="Arial"/>
                <a:sym typeface="Arial"/>
              </a:rPr>
            </a:br>
            <a:r>
              <a:rPr lang="en-US" sz="1600" b="0" i="0" u="none" strike="noStrike" cap="none">
                <a:solidFill>
                  <a:srgbClr val="000000"/>
                </a:solidFill>
                <a:latin typeface="Arial"/>
                <a:ea typeface="Arial"/>
                <a:cs typeface="Arial"/>
                <a:sym typeface="Arial"/>
              </a:rPr>
              <a:t>IT, security, business and IoT use cases - </a:t>
            </a:r>
          </a:p>
          <a:p>
            <a:pPr marL="288925" marR="0" lvl="0" indent="-301625" algn="l" rtl="0">
              <a:lnSpc>
                <a:spcPct val="92000"/>
              </a:lnSpc>
              <a:spcBef>
                <a:spcPts val="1200"/>
              </a:spcBef>
              <a:spcAft>
                <a:spcPts val="0"/>
              </a:spcAft>
              <a:buClr>
                <a:schemeClr val="accent1"/>
              </a:buClr>
              <a:buSzPct val="100000"/>
              <a:buFont typeface="Merriweather Sans"/>
              <a:buChar char="▶"/>
            </a:pPr>
            <a:r>
              <a:rPr lang="en-US" sz="1600" b="1" i="0" u="none" strike="noStrike" cap="none">
                <a:solidFill>
                  <a:srgbClr val="000000"/>
                </a:solidFill>
                <a:latin typeface="Arial"/>
                <a:ea typeface="Arial"/>
                <a:cs typeface="Arial"/>
                <a:sym typeface="Arial"/>
              </a:rPr>
              <a:t>Algorithms: </a:t>
            </a:r>
            <a:r>
              <a:rPr lang="en-US" sz="1600" b="0" i="0" u="none" strike="noStrike" cap="none">
                <a:solidFill>
                  <a:srgbClr val="000000"/>
                </a:solidFill>
                <a:latin typeface="Arial"/>
                <a:ea typeface="Arial"/>
                <a:cs typeface="Arial"/>
                <a:sym typeface="Arial"/>
              </a:rPr>
              <a:t>30 standard algorithms </a:t>
            </a:r>
            <a:r>
              <a:rPr lang="en-US" sz="1600">
                <a:solidFill>
                  <a:srgbClr val="000000"/>
                </a:solidFill>
                <a:latin typeface="Arial"/>
                <a:ea typeface="Arial"/>
                <a:cs typeface="Arial"/>
                <a:sym typeface="Arial"/>
              </a:rPr>
              <a:t>(supervised &amp;  unsupervised)</a:t>
            </a:r>
            <a:endParaRPr lang="en-US" sz="1600" b="0" i="0" u="none" strike="noStrike" cap="none">
              <a:solidFill>
                <a:srgbClr val="000000"/>
              </a:solidFill>
              <a:latin typeface="Arial"/>
              <a:ea typeface="Arial"/>
              <a:cs typeface="Arial"/>
              <a:sym typeface="Arial"/>
            </a:endParaRPr>
          </a:p>
          <a:p>
            <a:pPr marL="288925" marR="0" lvl="0" indent="-301625" algn="l" rtl="0">
              <a:lnSpc>
                <a:spcPct val="92000"/>
              </a:lnSpc>
              <a:spcBef>
                <a:spcPts val="1200"/>
              </a:spcBef>
              <a:spcAft>
                <a:spcPts val="0"/>
              </a:spcAft>
              <a:buClr>
                <a:schemeClr val="accent1"/>
              </a:buClr>
              <a:buSzPct val="100000"/>
              <a:buFont typeface="Merriweather Sans"/>
              <a:buChar char="▶"/>
            </a:pPr>
            <a:r>
              <a:rPr lang="en-US" sz="1600" b="1" i="0" u="none" strike="noStrike" cap="none">
                <a:solidFill>
                  <a:srgbClr val="000000"/>
                </a:solidFill>
                <a:latin typeface="Arial"/>
                <a:ea typeface="Arial"/>
                <a:cs typeface="Arial"/>
                <a:sym typeface="Arial"/>
              </a:rPr>
              <a:t>ML Commands: </a:t>
            </a:r>
            <a:r>
              <a:rPr lang="en-US" sz="1600" b="0" i="0" u="none" strike="noStrike" cap="none">
                <a:solidFill>
                  <a:srgbClr val="000000"/>
                </a:solidFill>
                <a:latin typeface="Arial"/>
                <a:ea typeface="Arial"/>
                <a:cs typeface="Arial"/>
                <a:sym typeface="Arial"/>
              </a:rPr>
              <a:t>New SPL commands to </a:t>
            </a:r>
            <a:br>
              <a:rPr lang="en-US" sz="1600" b="0" i="0" u="none" strike="noStrike" cap="none">
                <a:solidFill>
                  <a:srgbClr val="000000"/>
                </a:solidFill>
                <a:latin typeface="Arial"/>
                <a:ea typeface="Arial"/>
                <a:cs typeface="Arial"/>
                <a:sym typeface="Arial"/>
              </a:rPr>
            </a:br>
            <a:r>
              <a:rPr lang="en-US" sz="1600" b="0" i="0" u="none" strike="noStrike" cap="none">
                <a:solidFill>
                  <a:srgbClr val="000000"/>
                </a:solidFill>
                <a:latin typeface="Arial"/>
                <a:ea typeface="Arial"/>
                <a:cs typeface="Arial"/>
                <a:sym typeface="Arial"/>
              </a:rPr>
              <a:t>fit, test and operationalize models</a:t>
            </a:r>
          </a:p>
          <a:p>
            <a:pPr marL="288925" marR="0" lvl="0" indent="-301625" algn="l" rtl="0">
              <a:lnSpc>
                <a:spcPct val="92000"/>
              </a:lnSpc>
              <a:spcBef>
                <a:spcPts val="1200"/>
              </a:spcBef>
              <a:spcAft>
                <a:spcPts val="0"/>
              </a:spcAft>
              <a:buClr>
                <a:srgbClr val="000000"/>
              </a:buClr>
              <a:buSzPct val="100000"/>
              <a:buFont typeface="Merriweather Sans"/>
              <a:buChar char="▶"/>
            </a:pPr>
            <a:r>
              <a:rPr lang="en-US" sz="1600" b="1">
                <a:solidFill>
                  <a:srgbClr val="000000"/>
                </a:solidFill>
              </a:rPr>
              <a:t>ML-SPL API: </a:t>
            </a:r>
            <a:r>
              <a:rPr lang="en-US" sz="1600">
                <a:solidFill>
                  <a:srgbClr val="000000"/>
                </a:solidFill>
              </a:rPr>
              <a:t>Extensibility to easily import any algorithm (proprietary / open source)</a:t>
            </a:r>
          </a:p>
          <a:p>
            <a:pPr marL="288925" marR="0" lvl="0" indent="-301625" algn="l" rtl="0">
              <a:lnSpc>
                <a:spcPct val="92000"/>
              </a:lnSpc>
              <a:spcBef>
                <a:spcPts val="1200"/>
              </a:spcBef>
              <a:spcAft>
                <a:spcPts val="0"/>
              </a:spcAft>
              <a:buClr>
                <a:schemeClr val="accent1"/>
              </a:buClr>
              <a:buSzPct val="100000"/>
              <a:buFont typeface="Merriweather Sans"/>
              <a:buChar char="▶"/>
            </a:pPr>
            <a:r>
              <a:rPr lang="en-US" sz="1600" b="1" i="0" u="none" strike="noStrike" cap="none">
                <a:solidFill>
                  <a:srgbClr val="000000"/>
                </a:solidFill>
                <a:latin typeface="Arial"/>
                <a:ea typeface="Arial"/>
                <a:cs typeface="Arial"/>
                <a:sym typeface="Arial"/>
              </a:rPr>
              <a:t>Python for Scientific Computing Library: </a:t>
            </a:r>
            <a:br>
              <a:rPr lang="en-US" sz="1600" b="0" i="0" u="none" strike="noStrike" cap="none">
                <a:solidFill>
                  <a:srgbClr val="000000"/>
                </a:solidFill>
                <a:latin typeface="Arial"/>
                <a:ea typeface="Arial"/>
                <a:cs typeface="Arial"/>
                <a:sym typeface="Arial"/>
              </a:rPr>
            </a:br>
            <a:r>
              <a:rPr lang="en-US" sz="1600" b="0" i="0" u="none" strike="noStrike" cap="none">
                <a:solidFill>
                  <a:srgbClr val="000000"/>
                </a:solidFill>
                <a:latin typeface="Arial"/>
                <a:ea typeface="Arial"/>
                <a:cs typeface="Arial"/>
                <a:sym typeface="Arial"/>
              </a:rPr>
              <a:t>Access to 300+ open source algorithms</a:t>
            </a:r>
          </a:p>
          <a:p>
            <a:pPr indent="-301625">
              <a:spcBef>
                <a:spcPts val="1200"/>
              </a:spcBef>
              <a:spcAft>
                <a:spcPts val="0"/>
              </a:spcAft>
              <a:buSzPct val="100000"/>
              <a:buFont typeface="Merriweather Sans"/>
              <a:buChar char="▶"/>
            </a:pPr>
            <a:r>
              <a:rPr lang="en-US" sz="1600" b="1">
                <a:solidFill>
                  <a:srgbClr val="000000"/>
                </a:solidFill>
              </a:rPr>
              <a:t>Spark </a:t>
            </a:r>
            <a:r>
              <a:rPr lang="en-US" sz="1600" b="1" err="1">
                <a:solidFill>
                  <a:srgbClr val="000000"/>
                </a:solidFill>
              </a:rPr>
              <a:t>MLLib</a:t>
            </a:r>
            <a:r>
              <a:rPr lang="en-US" sz="1600">
                <a:solidFill>
                  <a:srgbClr val="000000"/>
                </a:solidFill>
              </a:rPr>
              <a:t>: Support large scale model training via Spark Add-on for MLTK (Private-Beta)</a:t>
            </a:r>
          </a:p>
          <a:p>
            <a:pPr marL="288925" marR="0" lvl="0" indent="-301625" algn="l" rtl="0">
              <a:lnSpc>
                <a:spcPct val="92000"/>
              </a:lnSpc>
              <a:spcBef>
                <a:spcPts val="1200"/>
              </a:spcBef>
              <a:spcAft>
                <a:spcPts val="0"/>
              </a:spcAft>
              <a:buClr>
                <a:schemeClr val="accent1"/>
              </a:buClr>
              <a:buSzPct val="100000"/>
              <a:buFont typeface="Merriweather Sans"/>
              <a:buChar char="▶"/>
            </a:pPr>
            <a:endParaRPr lang="en-US" sz="1600" b="0" i="0" u="none" strike="noStrike" cap="none">
              <a:solidFill>
                <a:srgbClr val="000000"/>
              </a:solidFill>
              <a:latin typeface="Arial"/>
              <a:ea typeface="Arial"/>
              <a:cs typeface="Arial"/>
              <a:sym typeface="Arial"/>
            </a:endParaRPr>
          </a:p>
        </p:txBody>
      </p:sp>
      <p:sp>
        <p:nvSpPr>
          <p:cNvPr id="3173" name="Shape 3173"/>
          <p:cNvSpPr txBox="1">
            <a:spLocks noGrp="1"/>
          </p:cNvSpPr>
          <p:nvPr>
            <p:ph type="title"/>
          </p:nvPr>
        </p:nvSpPr>
        <p:spPr>
          <a:xfrm>
            <a:off x="456052" y="310394"/>
            <a:ext cx="11279700" cy="443700"/>
          </a:xfrm>
          <a:prstGeom prst="rect">
            <a:avLst/>
          </a:prstGeom>
          <a:noFill/>
          <a:ln>
            <a:noFill/>
          </a:ln>
        </p:spPr>
        <p:txBody>
          <a:bodyPr wrap="square" lIns="0" tIns="82275" rIns="0" bIns="0" anchor="t" anchorCtr="0">
            <a:noAutofit/>
          </a:bodyPr>
          <a:lstStyle/>
          <a:p>
            <a:pPr marL="0" marR="0" lvl="0" indent="-228600" algn="ctr" rtl="0">
              <a:lnSpc>
                <a:spcPct val="86000"/>
              </a:lnSpc>
              <a:spcBef>
                <a:spcPts val="0"/>
              </a:spcBef>
              <a:buClr>
                <a:schemeClr val="lt1"/>
              </a:buClr>
              <a:buSzPct val="100000"/>
              <a:buFont typeface="Arial"/>
              <a:buNone/>
            </a:pPr>
            <a:r>
              <a:rPr lang="en-US" sz="3600" b="1" i="0" u="none" strike="noStrike" cap="none">
                <a:solidFill>
                  <a:schemeClr val="lt1"/>
                </a:solidFill>
                <a:latin typeface="Arial"/>
                <a:ea typeface="Arial"/>
                <a:cs typeface="Arial"/>
                <a:sym typeface="Arial"/>
              </a:rPr>
              <a:t>Splunk Machine Learning Toolkit (MLTK)</a:t>
            </a:r>
          </a:p>
        </p:txBody>
      </p:sp>
      <p:sp>
        <p:nvSpPr>
          <p:cNvPr id="3174" name="Shape 3174"/>
          <p:cNvSpPr txBox="1">
            <a:spLocks noGrp="1"/>
          </p:cNvSpPr>
          <p:nvPr>
            <p:ph type="subTitle" idx="2"/>
          </p:nvPr>
        </p:nvSpPr>
        <p:spPr>
          <a:xfrm>
            <a:off x="2971727" y="880004"/>
            <a:ext cx="6248100" cy="873900"/>
          </a:xfrm>
          <a:prstGeom prst="rect">
            <a:avLst/>
          </a:prstGeom>
          <a:noFill/>
          <a:ln>
            <a:noFill/>
          </a:ln>
        </p:spPr>
        <p:txBody>
          <a:bodyPr wrap="square" lIns="0" tIns="0" rIns="0" bIns="45700" anchor="t" anchorCtr="0">
            <a:noAutofit/>
          </a:bodyPr>
          <a:lstStyle/>
          <a:p>
            <a:pPr marL="0" marR="0" lvl="0" indent="-106679" algn="ctr" rtl="0">
              <a:lnSpc>
                <a:spcPct val="92000"/>
              </a:lnSpc>
              <a:spcBef>
                <a:spcPts val="0"/>
              </a:spcBef>
              <a:spcAft>
                <a:spcPts val="0"/>
              </a:spcAft>
              <a:buClr>
                <a:schemeClr val="accent1"/>
              </a:buClr>
              <a:buSzPct val="70000"/>
              <a:buFont typeface="Merriweather Sans"/>
              <a:buNone/>
            </a:pPr>
            <a:r>
              <a:rPr lang="en-US" sz="2400" b="0" i="0" u="none" strike="noStrike" cap="none">
                <a:solidFill>
                  <a:schemeClr val="accent3"/>
                </a:solidFill>
                <a:latin typeface="Arial"/>
                <a:ea typeface="Arial"/>
                <a:cs typeface="Arial"/>
                <a:sym typeface="Arial"/>
              </a:rPr>
              <a:t>Extends Splunk platform functions and provides a guided modeling environment</a:t>
            </a:r>
          </a:p>
        </p:txBody>
      </p:sp>
      <p:sp>
        <p:nvSpPr>
          <p:cNvPr id="3175" name="Shape 3175"/>
          <p:cNvSpPr/>
          <p:nvPr/>
        </p:nvSpPr>
        <p:spPr>
          <a:xfrm>
            <a:off x="1843050" y="5816062"/>
            <a:ext cx="8331000" cy="584700"/>
          </a:xfrm>
          <a:prstGeom prst="rect">
            <a:avLst/>
          </a:prstGeom>
          <a:noFill/>
          <a:ln>
            <a:noFill/>
          </a:ln>
        </p:spPr>
        <p:txBody>
          <a:bodyPr wrap="square" lIns="91425" tIns="45700" rIns="91425" bIns="45700" anchor="t" anchorCtr="0">
            <a:noAutofit/>
          </a:bodyPr>
          <a:lstStyle/>
          <a:p>
            <a:pPr marL="340775" marR="0" lvl="0" indent="-340775" algn="ctr" rtl="0">
              <a:spcBef>
                <a:spcPts val="0"/>
              </a:spcBef>
              <a:buSzPct val="25000"/>
              <a:buNone/>
            </a:pPr>
            <a:r>
              <a:rPr lang="en-US" sz="3200" b="1">
                <a:solidFill>
                  <a:schemeClr val="accent1"/>
                </a:solidFill>
                <a:latin typeface="Arial"/>
                <a:ea typeface="Arial"/>
                <a:cs typeface="Arial"/>
                <a:sym typeface="Arial"/>
              </a:rPr>
              <a:t>Build custom analytics for any use case</a:t>
            </a:r>
          </a:p>
        </p:txBody>
      </p:sp>
      <p:pic>
        <p:nvPicPr>
          <p:cNvPr id="3176" name="Shape 3176"/>
          <p:cNvPicPr preferRelativeResize="0"/>
          <p:nvPr/>
        </p:nvPicPr>
        <p:blipFill rotWithShape="1">
          <a:blip r:embed="rId3">
            <a:alphaModFix/>
          </a:blip>
          <a:srcRect/>
          <a:stretch/>
        </p:blipFill>
        <p:spPr>
          <a:xfrm>
            <a:off x="6414189" y="1981200"/>
            <a:ext cx="4573227" cy="2353244"/>
          </a:xfrm>
          <a:prstGeom prst="rect">
            <a:avLst/>
          </a:prstGeom>
          <a:noFill/>
          <a:ln w="9525" cap="flat" cmpd="sng">
            <a:solidFill>
              <a:schemeClr val="accent2"/>
            </a:solidFill>
            <a:prstDash val="solid"/>
            <a:round/>
            <a:headEnd type="none" w="med" len="med"/>
            <a:tailEnd type="none" w="med" len="med"/>
          </a:ln>
        </p:spPr>
      </p:pic>
      <p:pic>
        <p:nvPicPr>
          <p:cNvPr id="3177" name="Shape 3177" descr="Screenshot 2015-09-17 15.49.20.PDF"/>
          <p:cNvPicPr preferRelativeResize="0"/>
          <p:nvPr/>
        </p:nvPicPr>
        <p:blipFill rotWithShape="1">
          <a:blip r:embed="rId4">
            <a:alphaModFix/>
          </a:blip>
          <a:srcRect/>
          <a:stretch/>
        </p:blipFill>
        <p:spPr>
          <a:xfrm>
            <a:off x="7147404" y="2672314"/>
            <a:ext cx="4438718" cy="2058615"/>
          </a:xfrm>
          <a:prstGeom prst="rect">
            <a:avLst/>
          </a:prstGeom>
          <a:noFill/>
          <a:ln w="9525" cap="flat" cmpd="sng">
            <a:solidFill>
              <a:schemeClr val="accent2"/>
            </a:solidFill>
            <a:prstDash val="solid"/>
            <a:round/>
            <a:headEnd type="none" w="med" len="med"/>
            <a:tailEnd type="none" w="med" len="med"/>
          </a:ln>
        </p:spPr>
      </p:pic>
      <p:pic>
        <p:nvPicPr>
          <p:cNvPr id="3178" name="Shape 3178" descr="Screenshot 2015-09-17 15.53.32.PDF"/>
          <p:cNvPicPr preferRelativeResize="0"/>
          <p:nvPr/>
        </p:nvPicPr>
        <p:blipFill rotWithShape="1">
          <a:blip r:embed="rId5">
            <a:alphaModFix/>
          </a:blip>
          <a:srcRect/>
          <a:stretch/>
        </p:blipFill>
        <p:spPr>
          <a:xfrm>
            <a:off x="6873546" y="4210599"/>
            <a:ext cx="3384792" cy="1390249"/>
          </a:xfrm>
          <a:prstGeom prst="rect">
            <a:avLst/>
          </a:prstGeom>
          <a:noFill/>
          <a:ln w="9525" cap="flat" cmpd="sng">
            <a:solidFill>
              <a:schemeClr val="accent2"/>
            </a:solidFill>
            <a:prstDash val="solid"/>
            <a:round/>
            <a:headEnd type="none" w="med" len="med"/>
            <a:tailEnd type="none" w="med" len="med"/>
          </a:ln>
        </p:spPr>
      </p:pic>
    </p:spTree>
    <p:extLst>
      <p:ext uri="{BB962C8B-B14F-4D97-AF65-F5344CB8AC3E}">
        <p14:creationId xmlns:p14="http://schemas.microsoft.com/office/powerpoint/2010/main" val="351670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48"/>
          <p:cNvSpPr/>
          <p:nvPr/>
        </p:nvSpPr>
        <p:spPr>
          <a:xfrm>
            <a:off x="4095044" y="1278479"/>
            <a:ext cx="2881496" cy="2881496"/>
          </a:xfrm>
          <a:custGeom>
            <a:avLst/>
            <a:gdLst>
              <a:gd name="connsiteX0" fmla="*/ 0 w 2161122"/>
              <a:gd name="connsiteY0" fmla="*/ 1080561 h 2161122"/>
              <a:gd name="connsiteX1" fmla="*/ 1080561 w 2161122"/>
              <a:gd name="connsiteY1" fmla="*/ 0 h 2161122"/>
              <a:gd name="connsiteX2" fmla="*/ 2161122 w 2161122"/>
              <a:gd name="connsiteY2" fmla="*/ 1080561 h 2161122"/>
              <a:gd name="connsiteX3" fmla="*/ 1080561 w 2161122"/>
              <a:gd name="connsiteY3" fmla="*/ 2161122 h 2161122"/>
              <a:gd name="connsiteX4" fmla="*/ 0 w 2161122"/>
              <a:gd name="connsiteY4" fmla="*/ 1080561 h 2161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122" h="2161122">
                <a:moveTo>
                  <a:pt x="0" y="1080561"/>
                </a:moveTo>
                <a:cubicBezTo>
                  <a:pt x="0" y="483784"/>
                  <a:pt x="483784" y="0"/>
                  <a:pt x="1080561" y="0"/>
                </a:cubicBezTo>
                <a:cubicBezTo>
                  <a:pt x="1677338" y="0"/>
                  <a:pt x="2161122" y="483784"/>
                  <a:pt x="2161122" y="1080561"/>
                </a:cubicBezTo>
                <a:cubicBezTo>
                  <a:pt x="2161122" y="1677338"/>
                  <a:pt x="1677338" y="2161122"/>
                  <a:pt x="1080561" y="2161122"/>
                </a:cubicBezTo>
                <a:cubicBezTo>
                  <a:pt x="483784" y="2161122"/>
                  <a:pt x="0" y="1677338"/>
                  <a:pt x="0" y="1080561"/>
                </a:cubicBezTo>
                <a:close/>
              </a:path>
            </a:pathLst>
          </a:custGeom>
          <a:solidFill>
            <a:schemeClr val="accent4">
              <a:lumMod val="20000"/>
              <a:lumOff val="80000"/>
            </a:schemeClr>
          </a:solidFill>
        </p:spPr>
        <p:style>
          <a:lnRef idx="0">
            <a:schemeClr val="lt1">
              <a:hueOff val="0"/>
              <a:satOff val="0"/>
              <a:lumOff val="0"/>
              <a:alphaOff val="0"/>
            </a:schemeClr>
          </a:lnRef>
          <a:fillRef idx="3">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384200" tIns="504261" rIns="384199" bIns="1080561" numCol="1" spcCol="1270" anchor="ctr" anchorCtr="0">
            <a:noAutofit/>
          </a:bodyPr>
          <a:lstStyle/>
          <a:p>
            <a:pPr algn="ctr" defTabSz="1600160">
              <a:lnSpc>
                <a:spcPct val="90000"/>
              </a:lnSpc>
              <a:spcBef>
                <a:spcPct val="0"/>
              </a:spcBef>
              <a:spcAft>
                <a:spcPct val="35000"/>
              </a:spcAft>
            </a:pPr>
            <a:r>
              <a:rPr lang="en-US" sz="2400"/>
              <a:t>Domain Expertise</a:t>
            </a:r>
          </a:p>
          <a:p>
            <a:pPr algn="ctr" defTabSz="1600160">
              <a:lnSpc>
                <a:spcPct val="90000"/>
              </a:lnSpc>
              <a:spcBef>
                <a:spcPct val="0"/>
              </a:spcBef>
              <a:spcAft>
                <a:spcPct val="35000"/>
              </a:spcAft>
            </a:pPr>
            <a:r>
              <a:rPr lang="en-US" sz="2400"/>
              <a:t>(IT, Security</a:t>
            </a:r>
            <a:r>
              <a:rPr lang="is-IS" sz="2400"/>
              <a:t>…)</a:t>
            </a:r>
            <a:endParaRPr lang="en-US" sz="2400"/>
          </a:p>
        </p:txBody>
      </p:sp>
      <p:sp>
        <p:nvSpPr>
          <p:cNvPr id="50" name="Freeform 49"/>
          <p:cNvSpPr/>
          <p:nvPr/>
        </p:nvSpPr>
        <p:spPr>
          <a:xfrm>
            <a:off x="5134784" y="3079415"/>
            <a:ext cx="2881496" cy="2881496"/>
          </a:xfrm>
          <a:custGeom>
            <a:avLst/>
            <a:gdLst>
              <a:gd name="connsiteX0" fmla="*/ 0 w 2161122"/>
              <a:gd name="connsiteY0" fmla="*/ 1080561 h 2161122"/>
              <a:gd name="connsiteX1" fmla="*/ 1080561 w 2161122"/>
              <a:gd name="connsiteY1" fmla="*/ 0 h 2161122"/>
              <a:gd name="connsiteX2" fmla="*/ 2161122 w 2161122"/>
              <a:gd name="connsiteY2" fmla="*/ 1080561 h 2161122"/>
              <a:gd name="connsiteX3" fmla="*/ 1080561 w 2161122"/>
              <a:gd name="connsiteY3" fmla="*/ 2161122 h 2161122"/>
              <a:gd name="connsiteX4" fmla="*/ 0 w 2161122"/>
              <a:gd name="connsiteY4" fmla="*/ 1080561 h 2161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122" h="2161122">
                <a:moveTo>
                  <a:pt x="0" y="1080561"/>
                </a:moveTo>
                <a:cubicBezTo>
                  <a:pt x="0" y="483784"/>
                  <a:pt x="483784" y="0"/>
                  <a:pt x="1080561" y="0"/>
                </a:cubicBezTo>
                <a:cubicBezTo>
                  <a:pt x="1677338" y="0"/>
                  <a:pt x="2161122" y="483784"/>
                  <a:pt x="2161122" y="1080561"/>
                </a:cubicBezTo>
                <a:cubicBezTo>
                  <a:pt x="2161122" y="1677338"/>
                  <a:pt x="1677338" y="2161122"/>
                  <a:pt x="1080561" y="2161122"/>
                </a:cubicBezTo>
                <a:cubicBezTo>
                  <a:pt x="483784" y="2161122"/>
                  <a:pt x="0" y="1677338"/>
                  <a:pt x="0" y="1080561"/>
                </a:cubicBezTo>
                <a:close/>
              </a:path>
            </a:pathLst>
          </a:custGeom>
          <a:solidFill>
            <a:schemeClr val="accent3">
              <a:lumMod val="40000"/>
              <a:lumOff val="60000"/>
              <a:alpha val="58000"/>
            </a:schemeClr>
          </a:solidFill>
        </p:spPr>
        <p:style>
          <a:lnRef idx="0">
            <a:schemeClr val="lt1">
              <a:hueOff val="0"/>
              <a:satOff val="0"/>
              <a:lumOff val="0"/>
              <a:alphaOff val="0"/>
            </a:schemeClr>
          </a:lnRef>
          <a:fillRef idx="3">
            <a:schemeClr val="accent2">
              <a:alpha val="50000"/>
              <a:hueOff val="-2993984"/>
              <a:satOff val="-24885"/>
              <a:lumOff val="-392"/>
              <a:alphaOff val="0"/>
            </a:schemeClr>
          </a:fillRef>
          <a:effectRef idx="0">
            <a:schemeClr val="accent2">
              <a:alpha val="50000"/>
              <a:hueOff val="-2993984"/>
              <a:satOff val="-24885"/>
              <a:lumOff val="-392"/>
              <a:alphaOff val="0"/>
            </a:schemeClr>
          </a:effectRef>
          <a:fontRef idx="minor">
            <a:schemeClr val="tx1"/>
          </a:fontRef>
        </p:style>
        <p:txBody>
          <a:bodyPr spcFirstLastPara="0" vert="horz" wrap="square" lIns="881259" tIns="744387" rIns="271340" bIns="552287" numCol="1" spcCol="1270" anchor="ctr" anchorCtr="0">
            <a:noAutofit/>
          </a:bodyPr>
          <a:lstStyle/>
          <a:p>
            <a:pPr algn="ctr" defTabSz="1600160">
              <a:lnSpc>
                <a:spcPct val="90000"/>
              </a:lnSpc>
              <a:spcBef>
                <a:spcPct val="0"/>
              </a:spcBef>
              <a:spcAft>
                <a:spcPct val="35000"/>
              </a:spcAft>
            </a:pPr>
            <a:r>
              <a:rPr lang="en-US" sz="2667"/>
              <a:t>Data Science Expertise</a:t>
            </a:r>
          </a:p>
        </p:txBody>
      </p:sp>
      <p:sp>
        <p:nvSpPr>
          <p:cNvPr id="51" name="Freeform 50"/>
          <p:cNvSpPr/>
          <p:nvPr/>
        </p:nvSpPr>
        <p:spPr>
          <a:xfrm>
            <a:off x="3055304" y="3079415"/>
            <a:ext cx="2881496" cy="2881496"/>
          </a:xfrm>
          <a:custGeom>
            <a:avLst/>
            <a:gdLst>
              <a:gd name="connsiteX0" fmla="*/ 0 w 2161122"/>
              <a:gd name="connsiteY0" fmla="*/ 1080561 h 2161122"/>
              <a:gd name="connsiteX1" fmla="*/ 1080561 w 2161122"/>
              <a:gd name="connsiteY1" fmla="*/ 0 h 2161122"/>
              <a:gd name="connsiteX2" fmla="*/ 2161122 w 2161122"/>
              <a:gd name="connsiteY2" fmla="*/ 1080561 h 2161122"/>
              <a:gd name="connsiteX3" fmla="*/ 1080561 w 2161122"/>
              <a:gd name="connsiteY3" fmla="*/ 2161122 h 2161122"/>
              <a:gd name="connsiteX4" fmla="*/ 0 w 2161122"/>
              <a:gd name="connsiteY4" fmla="*/ 1080561 h 2161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122" h="2161122">
                <a:moveTo>
                  <a:pt x="0" y="1080561"/>
                </a:moveTo>
                <a:cubicBezTo>
                  <a:pt x="0" y="483784"/>
                  <a:pt x="483784" y="0"/>
                  <a:pt x="1080561" y="0"/>
                </a:cubicBezTo>
                <a:cubicBezTo>
                  <a:pt x="1677338" y="0"/>
                  <a:pt x="2161122" y="483784"/>
                  <a:pt x="2161122" y="1080561"/>
                </a:cubicBezTo>
                <a:cubicBezTo>
                  <a:pt x="2161122" y="1677338"/>
                  <a:pt x="1677338" y="2161122"/>
                  <a:pt x="1080561" y="2161122"/>
                </a:cubicBezTo>
                <a:cubicBezTo>
                  <a:pt x="483784" y="2161122"/>
                  <a:pt x="0" y="1677338"/>
                  <a:pt x="0" y="1080561"/>
                </a:cubicBezTo>
                <a:close/>
              </a:path>
            </a:pathLst>
          </a:custGeom>
          <a:solidFill>
            <a:schemeClr val="accent1">
              <a:lumMod val="60000"/>
              <a:lumOff val="40000"/>
              <a:alpha val="53000"/>
            </a:schemeClr>
          </a:solidFill>
        </p:spPr>
        <p:style>
          <a:lnRef idx="0">
            <a:schemeClr val="lt1">
              <a:hueOff val="0"/>
              <a:satOff val="0"/>
              <a:lumOff val="0"/>
              <a:alphaOff val="0"/>
            </a:schemeClr>
          </a:lnRef>
          <a:fillRef idx="3">
            <a:schemeClr val="accent2">
              <a:alpha val="50000"/>
              <a:hueOff val="-5987968"/>
              <a:satOff val="-49771"/>
              <a:lumOff val="-785"/>
              <a:alphaOff val="0"/>
            </a:schemeClr>
          </a:fillRef>
          <a:effectRef idx="0">
            <a:schemeClr val="accent2">
              <a:alpha val="50000"/>
              <a:hueOff val="-5987968"/>
              <a:satOff val="-49771"/>
              <a:lumOff val="-785"/>
              <a:alphaOff val="0"/>
            </a:schemeClr>
          </a:effectRef>
          <a:fontRef idx="minor">
            <a:schemeClr val="tx1"/>
          </a:fontRef>
        </p:style>
        <p:txBody>
          <a:bodyPr spcFirstLastPara="0" vert="horz" wrap="square" lIns="271341" tIns="744387" rIns="881257" bIns="552287" numCol="1" spcCol="1270" anchor="ctr" anchorCtr="0">
            <a:noAutofit/>
          </a:bodyPr>
          <a:lstStyle/>
          <a:p>
            <a:pPr algn="ctr" defTabSz="1600160">
              <a:lnSpc>
                <a:spcPct val="90000"/>
              </a:lnSpc>
              <a:spcBef>
                <a:spcPct val="0"/>
              </a:spcBef>
              <a:spcAft>
                <a:spcPct val="35000"/>
              </a:spcAft>
            </a:pPr>
            <a:r>
              <a:rPr lang="en-US" sz="2667"/>
              <a:t>Splunk Expertise</a:t>
            </a:r>
          </a:p>
        </p:txBody>
      </p:sp>
      <p:sp>
        <p:nvSpPr>
          <p:cNvPr id="3" name="Title 2"/>
          <p:cNvSpPr>
            <a:spLocks noGrp="1"/>
          </p:cNvSpPr>
          <p:nvPr>
            <p:ph type="ctrTitle"/>
          </p:nvPr>
        </p:nvSpPr>
        <p:spPr/>
        <p:txBody>
          <a:bodyPr/>
          <a:lstStyle/>
          <a:p>
            <a:pPr algn="ctr"/>
            <a:r>
              <a:rPr lang="en-US"/>
              <a:t>Skill Areas for Machine Learning @ Splunk </a:t>
            </a:r>
          </a:p>
        </p:txBody>
      </p:sp>
      <p:sp>
        <p:nvSpPr>
          <p:cNvPr id="23" name="Oval 22"/>
          <p:cNvSpPr/>
          <p:nvPr/>
        </p:nvSpPr>
        <p:spPr>
          <a:xfrm>
            <a:off x="4948131" y="3339568"/>
            <a:ext cx="1188552" cy="975360"/>
          </a:xfrm>
          <a:prstGeom prst="ellipse">
            <a:avLst/>
          </a:prstGeom>
          <a:solidFill>
            <a:schemeClr val="accent1"/>
          </a:solidFill>
          <a:ln w="63500" cmpd="sng">
            <a:solidFill>
              <a:schemeClr val="tx2"/>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 tIns="18288" rIns="18288" bIns="18288" numCol="1" spcCol="0" rtlCol="0" fromWordArt="0" anchor="ctr" anchorCtr="0" forceAA="0" compatLnSpc="1">
            <a:prstTxWarp prst="textNoShape">
              <a:avLst/>
            </a:prstTxWarp>
            <a:noAutofit/>
          </a:bodyPr>
          <a:lstStyle/>
          <a:p>
            <a:pPr algn="ctr"/>
            <a:r>
              <a:rPr lang="en-US" sz="2000" b="1">
                <a:solidFill>
                  <a:schemeClr val="bg2"/>
                </a:solidFill>
              </a:rPr>
              <a:t>MLTK</a:t>
            </a:r>
            <a:endParaRPr lang="en-US" sz="2200" b="1">
              <a:solidFill>
                <a:schemeClr val="bg2"/>
              </a:solidFill>
            </a:endParaRPr>
          </a:p>
        </p:txBody>
      </p:sp>
      <p:sp>
        <p:nvSpPr>
          <p:cNvPr id="27" name="TextBox 26"/>
          <p:cNvSpPr txBox="1"/>
          <p:nvPr/>
        </p:nvSpPr>
        <p:spPr>
          <a:xfrm>
            <a:off x="8456223" y="3361644"/>
            <a:ext cx="2978996" cy="931205"/>
          </a:xfrm>
          <a:prstGeom prst="rect">
            <a:avLst/>
          </a:prstGeom>
        </p:spPr>
        <p:txBody>
          <a:bodyPr wrap="none" lIns="68568" tIns="34284" rIns="68568" bIns="34284" rtlCol="0">
            <a:spAutoFit/>
          </a:bodyPr>
          <a:lstStyle/>
          <a:p>
            <a:pPr defTabSz="1087939" fontAlgn="base">
              <a:spcBef>
                <a:spcPct val="0"/>
              </a:spcBef>
              <a:spcAft>
                <a:spcPct val="0"/>
              </a:spcAft>
            </a:pPr>
            <a:r>
              <a:rPr lang="en-US" sz="1867" b="1" i="1">
                <a:solidFill>
                  <a:schemeClr val="accent1"/>
                </a:solidFill>
                <a:latin typeface="+mj-lt"/>
                <a:ea typeface="ＭＳ Ｐゴシック" charset="0"/>
              </a:rPr>
              <a:t>Splunk ML Toolkit</a:t>
            </a:r>
            <a:br>
              <a:rPr lang="en-US" sz="1867" b="1" i="1">
                <a:solidFill>
                  <a:schemeClr val="accent1"/>
                </a:solidFill>
                <a:latin typeface="+mj-lt"/>
                <a:ea typeface="ＭＳ Ｐゴシック" charset="0"/>
              </a:rPr>
            </a:br>
            <a:r>
              <a:rPr lang="en-US" sz="1867" b="1" i="1">
                <a:solidFill>
                  <a:schemeClr val="accent1"/>
                </a:solidFill>
                <a:latin typeface="+mj-lt"/>
                <a:ea typeface="ＭＳ Ｐゴシック" charset="0"/>
              </a:rPr>
              <a:t>facilitates and simplifies</a:t>
            </a:r>
            <a:br>
              <a:rPr lang="en-US" sz="1867" b="1" i="1">
                <a:solidFill>
                  <a:schemeClr val="accent1"/>
                </a:solidFill>
                <a:latin typeface="+mj-lt"/>
                <a:ea typeface="ＭＳ Ｐゴシック" charset="0"/>
              </a:rPr>
            </a:br>
            <a:r>
              <a:rPr lang="en-US" sz="1867" b="1" i="1">
                <a:solidFill>
                  <a:schemeClr val="accent1"/>
                </a:solidFill>
                <a:latin typeface="+mj-lt"/>
                <a:ea typeface="ＭＳ Ｐゴシック" charset="0"/>
              </a:rPr>
              <a:t>via examples &amp; guidance</a:t>
            </a:r>
          </a:p>
        </p:txBody>
      </p:sp>
      <p:sp>
        <p:nvSpPr>
          <p:cNvPr id="38" name="TextBox 37"/>
          <p:cNvSpPr txBox="1"/>
          <p:nvPr/>
        </p:nvSpPr>
        <p:spPr>
          <a:xfrm>
            <a:off x="86123" y="2221710"/>
            <a:ext cx="3654219" cy="643882"/>
          </a:xfrm>
          <a:prstGeom prst="rect">
            <a:avLst/>
          </a:prstGeom>
        </p:spPr>
        <p:txBody>
          <a:bodyPr wrap="square" lIns="68568" tIns="34284" rIns="68568" bIns="34284" rtlCol="0">
            <a:spAutoFit/>
          </a:bodyPr>
          <a:lstStyle/>
          <a:p>
            <a:pPr defTabSz="1087939" fontAlgn="base">
              <a:spcBef>
                <a:spcPct val="0"/>
              </a:spcBef>
              <a:spcAft>
                <a:spcPct val="0"/>
              </a:spcAft>
            </a:pPr>
            <a:r>
              <a:rPr lang="en-US" sz="1867" b="1" i="1">
                <a:solidFill>
                  <a:schemeClr val="accent1"/>
                </a:solidFill>
                <a:latin typeface="+mj-lt"/>
                <a:ea typeface="ＭＳ Ｐゴシック" charset="0"/>
              </a:rPr>
              <a:t>Premium solutions provide out of the box ML capabilities.</a:t>
            </a:r>
          </a:p>
        </p:txBody>
      </p:sp>
      <p:sp>
        <p:nvSpPr>
          <p:cNvPr id="54" name="Oval 53"/>
          <p:cNvSpPr/>
          <p:nvPr/>
        </p:nvSpPr>
        <p:spPr>
          <a:xfrm>
            <a:off x="3374327" y="2562129"/>
            <a:ext cx="975360" cy="975360"/>
          </a:xfrm>
          <a:prstGeom prst="ellipse">
            <a:avLst/>
          </a:prstGeom>
          <a:solidFill>
            <a:schemeClr val="accent1"/>
          </a:solidFill>
          <a:ln w="63500" cmpd="sng">
            <a:solidFill>
              <a:schemeClr val="tx2"/>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 tIns="18288" rIns="18288" bIns="18288" numCol="1" spcCol="0" rtlCol="0" fromWordArt="0" anchor="ctr" anchorCtr="0" forceAA="0" compatLnSpc="1">
            <a:prstTxWarp prst="textNoShape">
              <a:avLst/>
            </a:prstTxWarp>
            <a:noAutofit/>
          </a:bodyPr>
          <a:lstStyle/>
          <a:p>
            <a:pPr algn="ctr"/>
            <a:r>
              <a:rPr lang="en-US" sz="2000" b="1">
                <a:solidFill>
                  <a:schemeClr val="bg2"/>
                </a:solidFill>
              </a:rPr>
              <a:t>ITSI, UBA</a:t>
            </a:r>
          </a:p>
        </p:txBody>
      </p:sp>
      <p:cxnSp>
        <p:nvCxnSpPr>
          <p:cNvPr id="4" name="Elbow Connector 3">
            <a:extLst>
              <a:ext uri="{FF2B5EF4-FFF2-40B4-BE49-F238E27FC236}">
                <a16:creationId xmlns:a16="http://schemas.microsoft.com/office/drawing/2014/main" id="{C02642AD-7F4B-1F4E-8BA0-001572F86E9E}"/>
              </a:ext>
            </a:extLst>
          </p:cNvPr>
          <p:cNvCxnSpPr>
            <a:cxnSpLocks/>
            <a:stCxn id="38" idx="2"/>
            <a:endCxn id="54" idx="2"/>
          </p:cNvCxnSpPr>
          <p:nvPr/>
        </p:nvCxnSpPr>
        <p:spPr>
          <a:xfrm rot="16200000" flipH="1">
            <a:off x="2551672" y="2227153"/>
            <a:ext cx="184217" cy="1461094"/>
          </a:xfrm>
          <a:prstGeom prst="bentConnector2">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 name="Line Callout 2 (Accent Bar) 5">
            <a:extLst>
              <a:ext uri="{FF2B5EF4-FFF2-40B4-BE49-F238E27FC236}">
                <a16:creationId xmlns:a16="http://schemas.microsoft.com/office/drawing/2014/main" id="{84AFB67D-88E9-634C-8E09-D89369238F60}"/>
              </a:ext>
            </a:extLst>
          </p:cNvPr>
          <p:cNvSpPr/>
          <p:nvPr/>
        </p:nvSpPr>
        <p:spPr>
          <a:xfrm>
            <a:off x="8330905" y="4974150"/>
            <a:ext cx="3229631" cy="986363"/>
          </a:xfrm>
          <a:prstGeom prst="accentCallout2">
            <a:avLst>
              <a:gd name="adj1" fmla="val 77300"/>
              <a:gd name="adj2" fmla="val -1379"/>
              <a:gd name="adj3" fmla="val 78926"/>
              <a:gd name="adj4" fmla="val -20641"/>
              <a:gd name="adj5" fmla="val 50697"/>
              <a:gd name="adj6" fmla="val -31268"/>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a:t>Statistics/math background</a:t>
            </a:r>
          </a:p>
          <a:p>
            <a:pPr marL="285750" indent="-285750">
              <a:buFont typeface="Arial" panose="020B0604020202020204" pitchFamily="34" charset="0"/>
              <a:buChar char="•"/>
            </a:pPr>
            <a:r>
              <a:rPr lang="en-US" err="1"/>
              <a:t>Algorith</a:t>
            </a:r>
            <a:r>
              <a:rPr lang="en-US"/>
              <a:t> selection</a:t>
            </a:r>
          </a:p>
          <a:p>
            <a:pPr marL="285750" indent="-285750">
              <a:buFont typeface="Arial" panose="020B0604020202020204" pitchFamily="34" charset="0"/>
              <a:buChar char="•"/>
            </a:pPr>
            <a:r>
              <a:rPr lang="en-US"/>
              <a:t>Model building</a:t>
            </a:r>
          </a:p>
        </p:txBody>
      </p:sp>
      <p:sp>
        <p:nvSpPr>
          <p:cNvPr id="39" name="Line Callout 2 (Accent Bar) 38">
            <a:extLst>
              <a:ext uri="{FF2B5EF4-FFF2-40B4-BE49-F238E27FC236}">
                <a16:creationId xmlns:a16="http://schemas.microsoft.com/office/drawing/2014/main" id="{39A32EC5-6D23-4F4C-9FFB-3EB04460EE1A}"/>
              </a:ext>
            </a:extLst>
          </p:cNvPr>
          <p:cNvSpPr/>
          <p:nvPr/>
        </p:nvSpPr>
        <p:spPr>
          <a:xfrm>
            <a:off x="7331242" y="1584135"/>
            <a:ext cx="4251158" cy="730554"/>
          </a:xfrm>
          <a:prstGeom prst="accentCallout2">
            <a:avLst>
              <a:gd name="adj1" fmla="val 20946"/>
              <a:gd name="adj2" fmla="val -1057"/>
              <a:gd name="adj3" fmla="val 20946"/>
              <a:gd name="adj4" fmla="val -8365"/>
              <a:gd name="adj5" fmla="val 52580"/>
              <a:gd name="adj6" fmla="val -21705"/>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a:t>Identify use cases</a:t>
            </a:r>
          </a:p>
          <a:p>
            <a:pPr marL="285750" indent="-285750">
              <a:buFont typeface="Arial" panose="020B0604020202020204" pitchFamily="34" charset="0"/>
              <a:buChar char="•"/>
            </a:pPr>
            <a:r>
              <a:rPr lang="en-US"/>
              <a:t>Drive decisions</a:t>
            </a:r>
          </a:p>
          <a:p>
            <a:pPr marL="285750" indent="-285750">
              <a:buFont typeface="Arial" panose="020B0604020202020204" pitchFamily="34" charset="0"/>
              <a:buChar char="•"/>
            </a:pPr>
            <a:r>
              <a:rPr lang="en-US"/>
              <a:t>Understanding of business impact</a:t>
            </a:r>
          </a:p>
        </p:txBody>
      </p:sp>
      <p:sp>
        <p:nvSpPr>
          <p:cNvPr id="40" name="Line Callout 2 (Accent Bar) 39">
            <a:extLst>
              <a:ext uri="{FF2B5EF4-FFF2-40B4-BE49-F238E27FC236}">
                <a16:creationId xmlns:a16="http://schemas.microsoft.com/office/drawing/2014/main" id="{FED70256-D4A7-4A49-98C4-51F462CA0732}"/>
              </a:ext>
            </a:extLst>
          </p:cNvPr>
          <p:cNvSpPr/>
          <p:nvPr/>
        </p:nvSpPr>
        <p:spPr>
          <a:xfrm flipH="1">
            <a:off x="975823" y="3509471"/>
            <a:ext cx="1828183" cy="1158781"/>
          </a:xfrm>
          <a:prstGeom prst="accentCallout2">
            <a:avLst>
              <a:gd name="adj1" fmla="val 20946"/>
              <a:gd name="adj2" fmla="val 1270"/>
              <a:gd name="adj3" fmla="val 18750"/>
              <a:gd name="adj4" fmla="val -16667"/>
              <a:gd name="adj5" fmla="val 50384"/>
              <a:gd name="adj6" fmla="val -37034"/>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US"/>
              <a:t>Searching</a:t>
            </a:r>
          </a:p>
          <a:p>
            <a:pPr marL="285750" indent="-285750">
              <a:buFont typeface="Arial" panose="020B0604020202020204" pitchFamily="34" charset="0"/>
              <a:buChar char="•"/>
            </a:pPr>
            <a:r>
              <a:rPr lang="en-US"/>
              <a:t>Reporting</a:t>
            </a:r>
          </a:p>
          <a:p>
            <a:pPr marL="285750" indent="-285750">
              <a:buFont typeface="Arial" panose="020B0604020202020204" pitchFamily="34" charset="0"/>
              <a:buChar char="•"/>
            </a:pPr>
            <a:r>
              <a:rPr lang="en-US"/>
              <a:t>Alerting</a:t>
            </a:r>
          </a:p>
          <a:p>
            <a:pPr marL="285750" indent="-285750">
              <a:buFont typeface="Arial" panose="020B0604020202020204" pitchFamily="34" charset="0"/>
              <a:buChar char="•"/>
            </a:pPr>
            <a:r>
              <a:rPr lang="en-US"/>
              <a:t>Workflow</a:t>
            </a:r>
          </a:p>
        </p:txBody>
      </p:sp>
      <p:cxnSp>
        <p:nvCxnSpPr>
          <p:cNvPr id="41" name="Elbow Connector 40">
            <a:extLst>
              <a:ext uri="{FF2B5EF4-FFF2-40B4-BE49-F238E27FC236}">
                <a16:creationId xmlns:a16="http://schemas.microsoft.com/office/drawing/2014/main" id="{C3596F1C-EEF5-E447-A514-C3CDFAC62FCB}"/>
              </a:ext>
            </a:extLst>
          </p:cNvPr>
          <p:cNvCxnSpPr>
            <a:cxnSpLocks/>
            <a:stCxn id="27" idx="1"/>
            <a:endCxn id="23" idx="6"/>
          </p:cNvCxnSpPr>
          <p:nvPr/>
        </p:nvCxnSpPr>
        <p:spPr>
          <a:xfrm rot="10800000" flipV="1">
            <a:off x="6136683" y="3827246"/>
            <a:ext cx="2319540" cy="1"/>
          </a:xfrm>
          <a:prstGeom prst="bentConnector3">
            <a:avLst>
              <a:gd name="adj1" fmla="val 50000"/>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54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5839884" y="6360586"/>
            <a:ext cx="514349" cy="342900"/>
          </a:xfrm>
          <a:prstGeom prst="rect">
            <a:avLst/>
          </a:prstGeom>
        </p:spPr>
        <p:txBody>
          <a:bodyPr lIns="121917" tIns="60958" rIns="121917" bIns="60958"/>
          <a:lstStyle/>
          <a:p>
            <a:pPr>
              <a:defRPr/>
            </a:pPr>
            <a:fld id="{EC3E9CF1-D74C-C84C-BFDE-2F04DF0BE563}" type="slidenum">
              <a:rPr lang="en-US" smtClean="0"/>
              <a:pPr>
                <a:defRPr/>
              </a:pPr>
              <a:t>13</a:t>
            </a:fld>
            <a:endParaRPr lang="en-US" dirty="0"/>
          </a:p>
        </p:txBody>
      </p:sp>
      <p:sp>
        <p:nvSpPr>
          <p:cNvPr id="5" name="Title 4"/>
          <p:cNvSpPr>
            <a:spLocks noGrp="1"/>
          </p:cNvSpPr>
          <p:nvPr>
            <p:ph type="title"/>
          </p:nvPr>
        </p:nvSpPr>
        <p:spPr/>
        <p:txBody>
          <a:bodyPr/>
          <a:lstStyle/>
          <a:p>
            <a:pPr algn="ctr"/>
            <a:r>
              <a:rPr lang="en-US" dirty="0"/>
              <a:t>Custom Machine Learning with the Splunk Platform</a:t>
            </a:r>
          </a:p>
        </p:txBody>
      </p:sp>
      <p:sp>
        <p:nvSpPr>
          <p:cNvPr id="22" name="TextBox 87"/>
          <p:cNvSpPr txBox="1">
            <a:spLocks noChangeArrowheads="1"/>
          </p:cNvSpPr>
          <p:nvPr/>
        </p:nvSpPr>
        <p:spPr bwMode="gray">
          <a:xfrm>
            <a:off x="9874911" y="4045532"/>
            <a:ext cx="1608377" cy="478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5152" tIns="72576" rIns="145152" bIns="72576">
            <a:spAutoFit/>
          </a:bodyPr>
          <a:lstStyle>
            <a:lvl1pPr defTabSz="1450975" eaLnBrk="0" hangingPunct="0">
              <a:defRPr sz="1600" b="1">
                <a:solidFill>
                  <a:srgbClr val="FFFFFF"/>
                </a:solidFill>
                <a:latin typeface="Calibri" charset="0"/>
                <a:ea typeface="MS PGothic" charset="0"/>
                <a:cs typeface="MS PGothic" charset="0"/>
              </a:defRPr>
            </a:lvl1pPr>
            <a:lvl2pPr marL="742950" indent="-285750" defTabSz="1450975" eaLnBrk="0" hangingPunct="0">
              <a:defRPr sz="1600" b="1">
                <a:solidFill>
                  <a:srgbClr val="FFFFFF"/>
                </a:solidFill>
                <a:latin typeface="Calibri" charset="0"/>
                <a:ea typeface="MS PGothic" charset="0"/>
                <a:cs typeface="MS PGothic" charset="0"/>
              </a:defRPr>
            </a:lvl2pPr>
            <a:lvl3pPr marL="1143000" indent="-228600" defTabSz="1450975" eaLnBrk="0" hangingPunct="0">
              <a:defRPr sz="1600" b="1">
                <a:solidFill>
                  <a:srgbClr val="FFFFFF"/>
                </a:solidFill>
                <a:latin typeface="Calibri" charset="0"/>
                <a:ea typeface="MS PGothic" charset="0"/>
                <a:cs typeface="MS PGothic" charset="0"/>
              </a:defRPr>
            </a:lvl3pPr>
            <a:lvl4pPr marL="1600200" indent="-228600" defTabSz="1450975" eaLnBrk="0" hangingPunct="0">
              <a:defRPr sz="1600" b="1">
                <a:solidFill>
                  <a:srgbClr val="FFFFFF"/>
                </a:solidFill>
                <a:latin typeface="Calibri" charset="0"/>
                <a:ea typeface="MS PGothic" charset="0"/>
                <a:cs typeface="MS PGothic" charset="0"/>
              </a:defRPr>
            </a:lvl4pPr>
            <a:lvl5pPr marL="2057400" indent="-228600" defTabSz="1450975" eaLnBrk="0" hangingPunct="0">
              <a:defRPr sz="1600" b="1">
                <a:solidFill>
                  <a:srgbClr val="FFFFFF"/>
                </a:solidFill>
                <a:latin typeface="Calibri" charset="0"/>
                <a:ea typeface="MS PGothic" charset="0"/>
                <a:cs typeface="MS PGothic" charset="0"/>
              </a:defRPr>
            </a:lvl5pPr>
            <a:lvl6pPr marL="25146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6pPr>
            <a:lvl7pPr marL="29718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7pPr>
            <a:lvl8pPr marL="34290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8pPr>
            <a:lvl9pPr marL="38862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9pPr>
          </a:lstStyle>
          <a:p>
            <a:pPr algn="ctr" eaLnBrk="1" fontAlgn="base" hangingPunct="1">
              <a:lnSpc>
                <a:spcPct val="90000"/>
              </a:lnSpc>
              <a:spcBef>
                <a:spcPct val="0"/>
              </a:spcBef>
              <a:spcAft>
                <a:spcPct val="0"/>
              </a:spcAft>
            </a:pPr>
            <a:r>
              <a:rPr lang="en-US" sz="1200" dirty="0">
                <a:solidFill>
                  <a:srgbClr val="000000"/>
                </a:solidFill>
                <a:latin typeface="+mn-lt"/>
              </a:rPr>
              <a:t>Visualize &amp;  </a:t>
            </a:r>
          </a:p>
          <a:p>
            <a:pPr algn="ctr" eaLnBrk="1" fontAlgn="base" hangingPunct="1">
              <a:lnSpc>
                <a:spcPct val="90000"/>
              </a:lnSpc>
              <a:spcBef>
                <a:spcPct val="0"/>
              </a:spcBef>
              <a:spcAft>
                <a:spcPct val="0"/>
              </a:spcAft>
            </a:pPr>
            <a:r>
              <a:rPr lang="en-US" sz="1200" dirty="0">
                <a:solidFill>
                  <a:srgbClr val="000000"/>
                </a:solidFill>
                <a:latin typeface="+mn-lt"/>
              </a:rPr>
              <a:t>Share</a:t>
            </a:r>
          </a:p>
        </p:txBody>
      </p:sp>
      <p:sp>
        <p:nvSpPr>
          <p:cNvPr id="25" name="TextBox 78"/>
          <p:cNvSpPr txBox="1">
            <a:spLocks noChangeArrowheads="1"/>
          </p:cNvSpPr>
          <p:nvPr/>
        </p:nvSpPr>
        <p:spPr bwMode="gray">
          <a:xfrm>
            <a:off x="2416010" y="4028521"/>
            <a:ext cx="1340711" cy="478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45152" tIns="72576" rIns="145152" bIns="72576">
            <a:spAutoFit/>
          </a:bodyPr>
          <a:lstStyle>
            <a:lvl1pPr defTabSz="1450975" eaLnBrk="0" hangingPunct="0">
              <a:defRPr sz="1600" b="1">
                <a:solidFill>
                  <a:srgbClr val="FFFFFF"/>
                </a:solidFill>
                <a:latin typeface="Calibri" charset="0"/>
                <a:ea typeface="MS PGothic" charset="0"/>
                <a:cs typeface="MS PGothic" charset="0"/>
              </a:defRPr>
            </a:lvl1pPr>
            <a:lvl2pPr marL="742950" indent="-285750" defTabSz="1450975" eaLnBrk="0" hangingPunct="0">
              <a:defRPr sz="1600" b="1">
                <a:solidFill>
                  <a:srgbClr val="FFFFFF"/>
                </a:solidFill>
                <a:latin typeface="Calibri" charset="0"/>
                <a:ea typeface="MS PGothic" charset="0"/>
                <a:cs typeface="MS PGothic" charset="0"/>
              </a:defRPr>
            </a:lvl2pPr>
            <a:lvl3pPr marL="1143000" indent="-228600" defTabSz="1450975" eaLnBrk="0" hangingPunct="0">
              <a:defRPr sz="1600" b="1">
                <a:solidFill>
                  <a:srgbClr val="FFFFFF"/>
                </a:solidFill>
                <a:latin typeface="Calibri" charset="0"/>
                <a:ea typeface="MS PGothic" charset="0"/>
                <a:cs typeface="MS PGothic" charset="0"/>
              </a:defRPr>
            </a:lvl3pPr>
            <a:lvl4pPr marL="1600200" indent="-228600" defTabSz="1450975" eaLnBrk="0" hangingPunct="0">
              <a:defRPr sz="1600" b="1">
                <a:solidFill>
                  <a:srgbClr val="FFFFFF"/>
                </a:solidFill>
                <a:latin typeface="Calibri" charset="0"/>
                <a:ea typeface="MS PGothic" charset="0"/>
                <a:cs typeface="MS PGothic" charset="0"/>
              </a:defRPr>
            </a:lvl4pPr>
            <a:lvl5pPr marL="2057400" indent="-228600" defTabSz="1450975" eaLnBrk="0" hangingPunct="0">
              <a:defRPr sz="1600" b="1">
                <a:solidFill>
                  <a:srgbClr val="FFFFFF"/>
                </a:solidFill>
                <a:latin typeface="Calibri" charset="0"/>
                <a:ea typeface="MS PGothic" charset="0"/>
                <a:cs typeface="MS PGothic" charset="0"/>
              </a:defRPr>
            </a:lvl5pPr>
            <a:lvl6pPr marL="25146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6pPr>
            <a:lvl7pPr marL="29718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7pPr>
            <a:lvl8pPr marL="34290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8pPr>
            <a:lvl9pPr marL="38862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9pPr>
          </a:lstStyle>
          <a:p>
            <a:pPr algn="ctr" eaLnBrk="1" fontAlgn="base" hangingPunct="1">
              <a:lnSpc>
                <a:spcPct val="90000"/>
              </a:lnSpc>
              <a:spcBef>
                <a:spcPct val="0"/>
              </a:spcBef>
              <a:spcAft>
                <a:spcPct val="0"/>
              </a:spcAft>
            </a:pPr>
            <a:r>
              <a:rPr lang="en-US" sz="1200" dirty="0">
                <a:solidFill>
                  <a:srgbClr val="000000"/>
                </a:solidFill>
                <a:latin typeface="+mn-lt"/>
              </a:rPr>
              <a:t>Clean &amp; </a:t>
            </a:r>
          </a:p>
          <a:p>
            <a:pPr algn="ctr" eaLnBrk="1" fontAlgn="base" hangingPunct="1">
              <a:lnSpc>
                <a:spcPct val="90000"/>
              </a:lnSpc>
              <a:spcBef>
                <a:spcPct val="0"/>
              </a:spcBef>
              <a:spcAft>
                <a:spcPct val="0"/>
              </a:spcAft>
            </a:pPr>
            <a:r>
              <a:rPr lang="en-US" sz="1200" dirty="0">
                <a:solidFill>
                  <a:srgbClr val="000000"/>
                </a:solidFill>
                <a:latin typeface="+mn-lt"/>
              </a:rPr>
              <a:t>Munge</a:t>
            </a:r>
          </a:p>
        </p:txBody>
      </p:sp>
      <p:sp>
        <p:nvSpPr>
          <p:cNvPr id="28" name="TextBox 90"/>
          <p:cNvSpPr txBox="1">
            <a:spLocks noChangeArrowheads="1"/>
          </p:cNvSpPr>
          <p:nvPr/>
        </p:nvSpPr>
        <p:spPr bwMode="gray">
          <a:xfrm>
            <a:off x="8606730" y="4041283"/>
            <a:ext cx="1668672" cy="478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45152" tIns="72576" rIns="145152" bIns="72576">
            <a:spAutoFit/>
          </a:bodyPr>
          <a:lstStyle>
            <a:lvl1pPr defTabSz="1450975" eaLnBrk="0" hangingPunct="0">
              <a:defRPr sz="1600" b="1">
                <a:solidFill>
                  <a:srgbClr val="FFFFFF"/>
                </a:solidFill>
                <a:latin typeface="Calibri" charset="0"/>
                <a:ea typeface="MS PGothic" charset="0"/>
                <a:cs typeface="MS PGothic" charset="0"/>
              </a:defRPr>
            </a:lvl1pPr>
            <a:lvl2pPr marL="742950" indent="-285750" defTabSz="1450975" eaLnBrk="0" hangingPunct="0">
              <a:defRPr sz="1600" b="1">
                <a:solidFill>
                  <a:srgbClr val="FFFFFF"/>
                </a:solidFill>
                <a:latin typeface="Calibri" charset="0"/>
                <a:ea typeface="MS PGothic" charset="0"/>
                <a:cs typeface="MS PGothic" charset="0"/>
              </a:defRPr>
            </a:lvl2pPr>
            <a:lvl3pPr marL="1143000" indent="-228600" defTabSz="1450975" eaLnBrk="0" hangingPunct="0">
              <a:defRPr sz="1600" b="1">
                <a:solidFill>
                  <a:srgbClr val="FFFFFF"/>
                </a:solidFill>
                <a:latin typeface="Calibri" charset="0"/>
                <a:ea typeface="MS PGothic" charset="0"/>
                <a:cs typeface="MS PGothic" charset="0"/>
              </a:defRPr>
            </a:lvl3pPr>
            <a:lvl4pPr marL="1600200" indent="-228600" defTabSz="1450975" eaLnBrk="0" hangingPunct="0">
              <a:defRPr sz="1600" b="1">
                <a:solidFill>
                  <a:srgbClr val="FFFFFF"/>
                </a:solidFill>
                <a:latin typeface="Calibri" charset="0"/>
                <a:ea typeface="MS PGothic" charset="0"/>
                <a:cs typeface="MS PGothic" charset="0"/>
              </a:defRPr>
            </a:lvl4pPr>
            <a:lvl5pPr marL="2057400" indent="-228600" defTabSz="1450975" eaLnBrk="0" hangingPunct="0">
              <a:defRPr sz="1600" b="1">
                <a:solidFill>
                  <a:srgbClr val="FFFFFF"/>
                </a:solidFill>
                <a:latin typeface="Calibri" charset="0"/>
                <a:ea typeface="MS PGothic" charset="0"/>
                <a:cs typeface="MS PGothic" charset="0"/>
              </a:defRPr>
            </a:lvl5pPr>
            <a:lvl6pPr marL="25146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6pPr>
            <a:lvl7pPr marL="29718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7pPr>
            <a:lvl8pPr marL="34290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8pPr>
            <a:lvl9pPr marL="38862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9pPr>
          </a:lstStyle>
          <a:p>
            <a:pPr algn="ctr" eaLnBrk="1" fontAlgn="base" hangingPunct="1">
              <a:lnSpc>
                <a:spcPct val="90000"/>
              </a:lnSpc>
              <a:spcBef>
                <a:spcPct val="0"/>
              </a:spcBef>
              <a:spcAft>
                <a:spcPct val="0"/>
              </a:spcAft>
            </a:pPr>
            <a:r>
              <a:rPr lang="en-US" sz="1200" dirty="0">
                <a:solidFill>
                  <a:srgbClr val="000000"/>
                </a:solidFill>
                <a:latin typeface="+mn-lt"/>
              </a:rPr>
              <a:t>Operationalize Monitor Alert</a:t>
            </a:r>
          </a:p>
        </p:txBody>
      </p:sp>
      <p:sp>
        <p:nvSpPr>
          <p:cNvPr id="34" name="TextBox 96"/>
          <p:cNvSpPr txBox="1">
            <a:spLocks noChangeArrowheads="1"/>
          </p:cNvSpPr>
          <p:nvPr/>
        </p:nvSpPr>
        <p:spPr bwMode="gray">
          <a:xfrm>
            <a:off x="3722025" y="4028219"/>
            <a:ext cx="1271463" cy="478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5152" tIns="72576" rIns="145152" bIns="72576">
            <a:spAutoFit/>
          </a:bodyPr>
          <a:lstStyle>
            <a:lvl1pPr defTabSz="1450975" eaLnBrk="0" hangingPunct="0">
              <a:defRPr sz="1600" b="1">
                <a:solidFill>
                  <a:srgbClr val="FFFFFF"/>
                </a:solidFill>
                <a:latin typeface="Calibri" charset="0"/>
                <a:ea typeface="MS PGothic" charset="0"/>
                <a:cs typeface="MS PGothic" charset="0"/>
              </a:defRPr>
            </a:lvl1pPr>
            <a:lvl2pPr marL="742950" indent="-285750" defTabSz="1450975" eaLnBrk="0" hangingPunct="0">
              <a:defRPr sz="1600" b="1">
                <a:solidFill>
                  <a:srgbClr val="FFFFFF"/>
                </a:solidFill>
                <a:latin typeface="Calibri" charset="0"/>
                <a:ea typeface="MS PGothic" charset="0"/>
                <a:cs typeface="MS PGothic" charset="0"/>
              </a:defRPr>
            </a:lvl2pPr>
            <a:lvl3pPr marL="1143000" indent="-228600" defTabSz="1450975" eaLnBrk="0" hangingPunct="0">
              <a:defRPr sz="1600" b="1">
                <a:solidFill>
                  <a:srgbClr val="FFFFFF"/>
                </a:solidFill>
                <a:latin typeface="Calibri" charset="0"/>
                <a:ea typeface="MS PGothic" charset="0"/>
                <a:cs typeface="MS PGothic" charset="0"/>
              </a:defRPr>
            </a:lvl3pPr>
            <a:lvl4pPr marL="1600200" indent="-228600" defTabSz="1450975" eaLnBrk="0" hangingPunct="0">
              <a:defRPr sz="1600" b="1">
                <a:solidFill>
                  <a:srgbClr val="FFFFFF"/>
                </a:solidFill>
                <a:latin typeface="Calibri" charset="0"/>
                <a:ea typeface="MS PGothic" charset="0"/>
                <a:cs typeface="MS PGothic" charset="0"/>
              </a:defRPr>
            </a:lvl4pPr>
            <a:lvl5pPr marL="2057400" indent="-228600" defTabSz="1450975" eaLnBrk="0" hangingPunct="0">
              <a:defRPr sz="1600" b="1">
                <a:solidFill>
                  <a:srgbClr val="FFFFFF"/>
                </a:solidFill>
                <a:latin typeface="Calibri" charset="0"/>
                <a:ea typeface="MS PGothic" charset="0"/>
                <a:cs typeface="MS PGothic" charset="0"/>
              </a:defRPr>
            </a:lvl5pPr>
            <a:lvl6pPr marL="25146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6pPr>
            <a:lvl7pPr marL="29718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7pPr>
            <a:lvl8pPr marL="34290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8pPr>
            <a:lvl9pPr marL="38862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9pPr>
          </a:lstStyle>
          <a:p>
            <a:pPr algn="ctr" eaLnBrk="1" fontAlgn="base" hangingPunct="1">
              <a:lnSpc>
                <a:spcPct val="90000"/>
              </a:lnSpc>
              <a:spcBef>
                <a:spcPct val="0"/>
              </a:spcBef>
              <a:spcAft>
                <a:spcPct val="0"/>
              </a:spcAft>
            </a:pPr>
            <a:r>
              <a:rPr lang="en-US" sz="1200" dirty="0">
                <a:solidFill>
                  <a:srgbClr val="000000"/>
                </a:solidFill>
                <a:latin typeface="+mn-lt"/>
              </a:rPr>
              <a:t>Search &amp; Explore</a:t>
            </a:r>
          </a:p>
        </p:txBody>
      </p:sp>
      <p:sp>
        <p:nvSpPr>
          <p:cNvPr id="39" name="TextBox 96"/>
          <p:cNvSpPr txBox="1">
            <a:spLocks noChangeArrowheads="1"/>
          </p:cNvSpPr>
          <p:nvPr/>
        </p:nvSpPr>
        <p:spPr bwMode="gray">
          <a:xfrm>
            <a:off x="1216663" y="4043322"/>
            <a:ext cx="1271463" cy="478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5152" tIns="72576" rIns="145152" bIns="72576">
            <a:spAutoFit/>
          </a:bodyPr>
          <a:lstStyle>
            <a:lvl1pPr defTabSz="1450975" eaLnBrk="0" hangingPunct="0">
              <a:defRPr sz="1600" b="1">
                <a:solidFill>
                  <a:srgbClr val="FFFFFF"/>
                </a:solidFill>
                <a:latin typeface="Calibri" charset="0"/>
                <a:ea typeface="MS PGothic" charset="0"/>
                <a:cs typeface="MS PGothic" charset="0"/>
              </a:defRPr>
            </a:lvl1pPr>
            <a:lvl2pPr marL="742950" indent="-285750" defTabSz="1450975" eaLnBrk="0" hangingPunct="0">
              <a:defRPr sz="1600" b="1">
                <a:solidFill>
                  <a:srgbClr val="FFFFFF"/>
                </a:solidFill>
                <a:latin typeface="Calibri" charset="0"/>
                <a:ea typeface="MS PGothic" charset="0"/>
                <a:cs typeface="MS PGothic" charset="0"/>
              </a:defRPr>
            </a:lvl2pPr>
            <a:lvl3pPr marL="1143000" indent="-228600" defTabSz="1450975" eaLnBrk="0" hangingPunct="0">
              <a:defRPr sz="1600" b="1">
                <a:solidFill>
                  <a:srgbClr val="FFFFFF"/>
                </a:solidFill>
                <a:latin typeface="Calibri" charset="0"/>
                <a:ea typeface="MS PGothic" charset="0"/>
                <a:cs typeface="MS PGothic" charset="0"/>
              </a:defRPr>
            </a:lvl3pPr>
            <a:lvl4pPr marL="1600200" indent="-228600" defTabSz="1450975" eaLnBrk="0" hangingPunct="0">
              <a:defRPr sz="1600" b="1">
                <a:solidFill>
                  <a:srgbClr val="FFFFFF"/>
                </a:solidFill>
                <a:latin typeface="Calibri" charset="0"/>
                <a:ea typeface="MS PGothic" charset="0"/>
                <a:cs typeface="MS PGothic" charset="0"/>
              </a:defRPr>
            </a:lvl4pPr>
            <a:lvl5pPr marL="2057400" indent="-228600" defTabSz="1450975" eaLnBrk="0" hangingPunct="0">
              <a:defRPr sz="1600" b="1">
                <a:solidFill>
                  <a:srgbClr val="FFFFFF"/>
                </a:solidFill>
                <a:latin typeface="Calibri" charset="0"/>
                <a:ea typeface="MS PGothic" charset="0"/>
                <a:cs typeface="MS PGothic" charset="0"/>
              </a:defRPr>
            </a:lvl5pPr>
            <a:lvl6pPr marL="25146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6pPr>
            <a:lvl7pPr marL="29718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7pPr>
            <a:lvl8pPr marL="34290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8pPr>
            <a:lvl9pPr marL="38862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9pPr>
          </a:lstStyle>
          <a:p>
            <a:pPr algn="ctr" eaLnBrk="1" fontAlgn="base" hangingPunct="1">
              <a:lnSpc>
                <a:spcPct val="90000"/>
              </a:lnSpc>
              <a:spcBef>
                <a:spcPct val="0"/>
              </a:spcBef>
              <a:spcAft>
                <a:spcPct val="0"/>
              </a:spcAft>
            </a:pPr>
            <a:r>
              <a:rPr lang="en-US" sz="1200" dirty="0">
                <a:solidFill>
                  <a:srgbClr val="000000"/>
                </a:solidFill>
                <a:latin typeface="+mn-lt"/>
              </a:rPr>
              <a:t>Collect </a:t>
            </a:r>
          </a:p>
          <a:p>
            <a:pPr algn="ctr" eaLnBrk="1" fontAlgn="base" hangingPunct="1">
              <a:lnSpc>
                <a:spcPct val="90000"/>
              </a:lnSpc>
              <a:spcBef>
                <a:spcPct val="0"/>
              </a:spcBef>
              <a:spcAft>
                <a:spcPct val="0"/>
              </a:spcAft>
            </a:pPr>
            <a:r>
              <a:rPr lang="en-US" sz="1200" dirty="0">
                <a:solidFill>
                  <a:srgbClr val="000000"/>
                </a:solidFill>
                <a:latin typeface="+mn-lt"/>
              </a:rPr>
              <a:t>Data</a:t>
            </a:r>
          </a:p>
        </p:txBody>
      </p:sp>
      <p:sp>
        <p:nvSpPr>
          <p:cNvPr id="40" name="TextBox 78"/>
          <p:cNvSpPr txBox="1">
            <a:spLocks noChangeArrowheads="1"/>
          </p:cNvSpPr>
          <p:nvPr/>
        </p:nvSpPr>
        <p:spPr bwMode="gray">
          <a:xfrm>
            <a:off x="7312213" y="4041128"/>
            <a:ext cx="1718479" cy="478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45152" tIns="72576" rIns="145152" bIns="72576">
            <a:spAutoFit/>
          </a:bodyPr>
          <a:lstStyle>
            <a:lvl1pPr defTabSz="1450975" eaLnBrk="0" hangingPunct="0">
              <a:defRPr sz="1600" b="1">
                <a:solidFill>
                  <a:srgbClr val="FFFFFF"/>
                </a:solidFill>
                <a:latin typeface="Calibri" charset="0"/>
                <a:ea typeface="MS PGothic" charset="0"/>
                <a:cs typeface="MS PGothic" charset="0"/>
              </a:defRPr>
            </a:lvl1pPr>
            <a:lvl2pPr marL="742950" indent="-285750" defTabSz="1450975" eaLnBrk="0" hangingPunct="0">
              <a:defRPr sz="1600" b="1">
                <a:solidFill>
                  <a:srgbClr val="FFFFFF"/>
                </a:solidFill>
                <a:latin typeface="Calibri" charset="0"/>
                <a:ea typeface="MS PGothic" charset="0"/>
                <a:cs typeface="MS PGothic" charset="0"/>
              </a:defRPr>
            </a:lvl2pPr>
            <a:lvl3pPr marL="1143000" indent="-228600" defTabSz="1450975" eaLnBrk="0" hangingPunct="0">
              <a:defRPr sz="1600" b="1">
                <a:solidFill>
                  <a:srgbClr val="FFFFFF"/>
                </a:solidFill>
                <a:latin typeface="Calibri" charset="0"/>
                <a:ea typeface="MS PGothic" charset="0"/>
                <a:cs typeface="MS PGothic" charset="0"/>
              </a:defRPr>
            </a:lvl3pPr>
            <a:lvl4pPr marL="1600200" indent="-228600" defTabSz="1450975" eaLnBrk="0" hangingPunct="0">
              <a:defRPr sz="1600" b="1">
                <a:solidFill>
                  <a:srgbClr val="FFFFFF"/>
                </a:solidFill>
                <a:latin typeface="Calibri" charset="0"/>
                <a:ea typeface="MS PGothic" charset="0"/>
                <a:cs typeface="MS PGothic" charset="0"/>
              </a:defRPr>
            </a:lvl4pPr>
            <a:lvl5pPr marL="2057400" indent="-228600" defTabSz="1450975" eaLnBrk="0" hangingPunct="0">
              <a:defRPr sz="1600" b="1">
                <a:solidFill>
                  <a:srgbClr val="FFFFFF"/>
                </a:solidFill>
                <a:latin typeface="Calibri" charset="0"/>
                <a:ea typeface="MS PGothic" charset="0"/>
                <a:cs typeface="MS PGothic" charset="0"/>
              </a:defRPr>
            </a:lvl5pPr>
            <a:lvl6pPr marL="25146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6pPr>
            <a:lvl7pPr marL="29718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7pPr>
            <a:lvl8pPr marL="34290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8pPr>
            <a:lvl9pPr marL="38862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9pPr>
          </a:lstStyle>
          <a:p>
            <a:pPr algn="ctr" eaLnBrk="1" fontAlgn="base" hangingPunct="1">
              <a:lnSpc>
                <a:spcPct val="90000"/>
              </a:lnSpc>
              <a:spcBef>
                <a:spcPct val="0"/>
              </a:spcBef>
              <a:spcAft>
                <a:spcPct val="0"/>
              </a:spcAft>
            </a:pPr>
            <a:r>
              <a:rPr lang="en-US" sz="1200" dirty="0">
                <a:solidFill>
                  <a:srgbClr val="000000"/>
                </a:solidFill>
                <a:latin typeface="+mn-lt"/>
              </a:rPr>
              <a:t>Build, Test, Improve Models</a:t>
            </a:r>
          </a:p>
        </p:txBody>
      </p:sp>
      <p:sp>
        <p:nvSpPr>
          <p:cNvPr id="42" name="Rounded Rectangle 41"/>
          <p:cNvSpPr/>
          <p:nvPr/>
        </p:nvSpPr>
        <p:spPr bwMode="gray">
          <a:xfrm>
            <a:off x="2468476" y="4486289"/>
            <a:ext cx="1234440" cy="320040"/>
          </a:xfrm>
          <a:prstGeom prst="roundRect">
            <a:avLst>
              <a:gd name="adj" fmla="val 0"/>
            </a:avLst>
          </a:prstGeom>
          <a:solidFill>
            <a:schemeClr val="accent5">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995"/>
            <a:r>
              <a:rPr lang="en-US" sz="1500" b="1" dirty="0">
                <a:solidFill>
                  <a:prstClr val="white"/>
                </a:solidFill>
                <a:cs typeface="Calibri"/>
              </a:rPr>
              <a:t>Ecosystem</a:t>
            </a:r>
          </a:p>
        </p:txBody>
      </p:sp>
      <p:sp>
        <p:nvSpPr>
          <p:cNvPr id="43" name="Rounded Rectangle 42"/>
          <p:cNvSpPr/>
          <p:nvPr/>
        </p:nvSpPr>
        <p:spPr bwMode="gray">
          <a:xfrm>
            <a:off x="5002479" y="4481974"/>
            <a:ext cx="1234440" cy="320040"/>
          </a:xfrm>
          <a:prstGeom prst="roundRect">
            <a:avLst>
              <a:gd name="adj" fmla="val 0"/>
            </a:avLst>
          </a:prstGeom>
          <a:solidFill>
            <a:srgbClr val="D15300"/>
          </a:solidFill>
          <a:ln>
            <a:no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995"/>
            <a:r>
              <a:rPr lang="en-US" sz="1500" b="1" dirty="0">
                <a:solidFill>
                  <a:prstClr val="white"/>
                </a:solidFill>
                <a:cs typeface="Calibri"/>
              </a:rPr>
              <a:t>MLTK</a:t>
            </a:r>
          </a:p>
        </p:txBody>
      </p:sp>
      <p:sp>
        <p:nvSpPr>
          <p:cNvPr id="45" name="TextBox 96"/>
          <p:cNvSpPr txBox="1">
            <a:spLocks noChangeArrowheads="1"/>
          </p:cNvSpPr>
          <p:nvPr/>
        </p:nvSpPr>
        <p:spPr bwMode="gray">
          <a:xfrm>
            <a:off x="6251695" y="4038423"/>
            <a:ext cx="1271463" cy="478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45152" tIns="72576" rIns="145152" bIns="72576">
            <a:spAutoFit/>
          </a:bodyPr>
          <a:lstStyle>
            <a:lvl1pPr defTabSz="1450975" eaLnBrk="0" hangingPunct="0">
              <a:defRPr sz="1600" b="1">
                <a:solidFill>
                  <a:srgbClr val="FFFFFF"/>
                </a:solidFill>
                <a:latin typeface="Calibri" charset="0"/>
                <a:ea typeface="MS PGothic" charset="0"/>
                <a:cs typeface="MS PGothic" charset="0"/>
              </a:defRPr>
            </a:lvl1pPr>
            <a:lvl2pPr marL="742950" indent="-285750" defTabSz="1450975" eaLnBrk="0" hangingPunct="0">
              <a:defRPr sz="1600" b="1">
                <a:solidFill>
                  <a:srgbClr val="FFFFFF"/>
                </a:solidFill>
                <a:latin typeface="Calibri" charset="0"/>
                <a:ea typeface="MS PGothic" charset="0"/>
                <a:cs typeface="MS PGothic" charset="0"/>
              </a:defRPr>
            </a:lvl2pPr>
            <a:lvl3pPr marL="1143000" indent="-228600" defTabSz="1450975" eaLnBrk="0" hangingPunct="0">
              <a:defRPr sz="1600" b="1">
                <a:solidFill>
                  <a:srgbClr val="FFFFFF"/>
                </a:solidFill>
                <a:latin typeface="Calibri" charset="0"/>
                <a:ea typeface="MS PGothic" charset="0"/>
                <a:cs typeface="MS PGothic" charset="0"/>
              </a:defRPr>
            </a:lvl3pPr>
            <a:lvl4pPr marL="1600200" indent="-228600" defTabSz="1450975" eaLnBrk="0" hangingPunct="0">
              <a:defRPr sz="1600" b="1">
                <a:solidFill>
                  <a:srgbClr val="FFFFFF"/>
                </a:solidFill>
                <a:latin typeface="Calibri" charset="0"/>
                <a:ea typeface="MS PGothic" charset="0"/>
                <a:cs typeface="MS PGothic" charset="0"/>
              </a:defRPr>
            </a:lvl4pPr>
            <a:lvl5pPr marL="2057400" indent="-228600" defTabSz="1450975" eaLnBrk="0" hangingPunct="0">
              <a:defRPr sz="1600" b="1">
                <a:solidFill>
                  <a:srgbClr val="FFFFFF"/>
                </a:solidFill>
                <a:latin typeface="Calibri" charset="0"/>
                <a:ea typeface="MS PGothic" charset="0"/>
                <a:cs typeface="MS PGothic" charset="0"/>
              </a:defRPr>
            </a:lvl5pPr>
            <a:lvl6pPr marL="25146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6pPr>
            <a:lvl7pPr marL="29718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7pPr>
            <a:lvl8pPr marL="34290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8pPr>
            <a:lvl9pPr marL="38862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9pPr>
          </a:lstStyle>
          <a:p>
            <a:pPr algn="ctr" eaLnBrk="1" fontAlgn="base" hangingPunct="1">
              <a:lnSpc>
                <a:spcPct val="90000"/>
              </a:lnSpc>
              <a:spcBef>
                <a:spcPct val="0"/>
              </a:spcBef>
              <a:spcAft>
                <a:spcPct val="0"/>
              </a:spcAft>
            </a:pPr>
            <a:r>
              <a:rPr lang="en-US" sz="1200" dirty="0">
                <a:solidFill>
                  <a:srgbClr val="000000"/>
                </a:solidFill>
                <a:latin typeface="+mn-lt"/>
              </a:rPr>
              <a:t>Choose Algorithm</a:t>
            </a: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866" y="5126969"/>
            <a:ext cx="10131552" cy="957477"/>
          </a:xfrm>
          <a:prstGeom prst="rect">
            <a:avLst/>
          </a:prstGeom>
        </p:spPr>
      </p:pic>
      <p:sp>
        <p:nvSpPr>
          <p:cNvPr id="47" name="Rounded Rectangle 46"/>
          <p:cNvSpPr>
            <a:spLocks/>
          </p:cNvSpPr>
          <p:nvPr/>
        </p:nvSpPr>
        <p:spPr bwMode="gray">
          <a:xfrm>
            <a:off x="1198867" y="4492375"/>
            <a:ext cx="1234440" cy="320040"/>
          </a:xfrm>
          <a:prstGeom prst="roundRect">
            <a:avLst>
              <a:gd name="adj" fmla="val 0"/>
            </a:avLst>
          </a:prstGeom>
          <a:solidFill>
            <a:schemeClr val="accent5">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995"/>
            <a:r>
              <a:rPr lang="en-US" sz="1500" b="1" dirty="0">
                <a:solidFill>
                  <a:prstClr val="white"/>
                </a:solidFill>
                <a:cs typeface="Calibri"/>
              </a:rPr>
              <a:t>Ecosystem</a:t>
            </a:r>
          </a:p>
        </p:txBody>
      </p:sp>
      <p:sp>
        <p:nvSpPr>
          <p:cNvPr id="48" name="Rounded Rectangle 47"/>
          <p:cNvSpPr/>
          <p:nvPr/>
        </p:nvSpPr>
        <p:spPr bwMode="gray">
          <a:xfrm>
            <a:off x="1198867" y="4805595"/>
            <a:ext cx="1234440" cy="320040"/>
          </a:xfrm>
          <a:prstGeom prst="roundRect">
            <a:avLst>
              <a:gd name="adj" fmla="val 0"/>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995"/>
            <a:r>
              <a:rPr lang="en-US" sz="1500" b="1" dirty="0">
                <a:solidFill>
                  <a:prstClr val="white"/>
                </a:solidFill>
                <a:cs typeface="Calibri"/>
              </a:rPr>
              <a:t>Splunk</a:t>
            </a:r>
          </a:p>
        </p:txBody>
      </p:sp>
      <p:sp>
        <p:nvSpPr>
          <p:cNvPr id="49" name="Rounded Rectangle 48"/>
          <p:cNvSpPr/>
          <p:nvPr/>
        </p:nvSpPr>
        <p:spPr bwMode="gray">
          <a:xfrm>
            <a:off x="2469428" y="4806514"/>
            <a:ext cx="1234440" cy="320040"/>
          </a:xfrm>
          <a:prstGeom prst="roundRect">
            <a:avLst>
              <a:gd name="adj" fmla="val 0"/>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995"/>
            <a:r>
              <a:rPr lang="en-US" sz="1500" b="1" dirty="0">
                <a:solidFill>
                  <a:prstClr val="white"/>
                </a:solidFill>
                <a:cs typeface="Calibri"/>
              </a:rPr>
              <a:t>Splunk</a:t>
            </a:r>
          </a:p>
        </p:txBody>
      </p:sp>
      <p:sp>
        <p:nvSpPr>
          <p:cNvPr id="50" name="Rounded Rectangle 49"/>
          <p:cNvSpPr/>
          <p:nvPr/>
        </p:nvSpPr>
        <p:spPr bwMode="gray">
          <a:xfrm>
            <a:off x="3739989" y="4485215"/>
            <a:ext cx="1234440" cy="640080"/>
          </a:xfrm>
          <a:prstGeom prst="roundRect">
            <a:avLst>
              <a:gd name="adj" fmla="val 0"/>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995"/>
            <a:r>
              <a:rPr lang="en-US" sz="1500" b="1" dirty="0">
                <a:solidFill>
                  <a:prstClr val="white"/>
                </a:solidFill>
                <a:cs typeface="Calibri"/>
              </a:rPr>
              <a:t>Splunk</a:t>
            </a:r>
          </a:p>
        </p:txBody>
      </p:sp>
      <p:sp>
        <p:nvSpPr>
          <p:cNvPr id="51" name="Rounded Rectangle 50"/>
          <p:cNvSpPr/>
          <p:nvPr/>
        </p:nvSpPr>
        <p:spPr bwMode="gray">
          <a:xfrm>
            <a:off x="5001004" y="4805862"/>
            <a:ext cx="1234440" cy="320040"/>
          </a:xfrm>
          <a:prstGeom prst="roundRect">
            <a:avLst>
              <a:gd name="adj" fmla="val 0"/>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995"/>
            <a:r>
              <a:rPr lang="en-US" sz="1500" b="1" dirty="0">
                <a:solidFill>
                  <a:prstClr val="white"/>
                </a:solidFill>
                <a:cs typeface="Calibri"/>
              </a:rPr>
              <a:t>Splunk</a:t>
            </a:r>
          </a:p>
        </p:txBody>
      </p:sp>
      <p:sp>
        <p:nvSpPr>
          <p:cNvPr id="52" name="Rounded Rectangle 51"/>
          <p:cNvSpPr/>
          <p:nvPr/>
        </p:nvSpPr>
        <p:spPr bwMode="gray">
          <a:xfrm>
            <a:off x="6273039" y="4481691"/>
            <a:ext cx="1234440" cy="320040"/>
          </a:xfrm>
          <a:prstGeom prst="roundRect">
            <a:avLst>
              <a:gd name="adj" fmla="val 0"/>
            </a:avLst>
          </a:prstGeom>
          <a:solidFill>
            <a:srgbClr val="D15300"/>
          </a:solidFill>
          <a:ln>
            <a:no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995"/>
            <a:r>
              <a:rPr lang="en-US" sz="1500" b="1" dirty="0">
                <a:solidFill>
                  <a:prstClr val="white"/>
                </a:solidFill>
                <a:cs typeface="Calibri"/>
              </a:rPr>
              <a:t>MLTK</a:t>
            </a:r>
          </a:p>
        </p:txBody>
      </p:sp>
      <p:sp>
        <p:nvSpPr>
          <p:cNvPr id="53" name="Rounded Rectangle 52"/>
          <p:cNvSpPr/>
          <p:nvPr/>
        </p:nvSpPr>
        <p:spPr bwMode="gray">
          <a:xfrm>
            <a:off x="6273040" y="4805579"/>
            <a:ext cx="1234440" cy="320040"/>
          </a:xfrm>
          <a:prstGeom prst="roundRect">
            <a:avLst>
              <a:gd name="adj" fmla="val 0"/>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995"/>
            <a:r>
              <a:rPr lang="en-US" sz="1500" b="1" dirty="0">
                <a:solidFill>
                  <a:prstClr val="white"/>
                </a:solidFill>
                <a:cs typeface="Calibri"/>
              </a:rPr>
              <a:t>Splunk</a:t>
            </a:r>
          </a:p>
        </p:txBody>
      </p:sp>
      <p:sp>
        <p:nvSpPr>
          <p:cNvPr id="54" name="Rounded Rectangle 53"/>
          <p:cNvSpPr/>
          <p:nvPr/>
        </p:nvSpPr>
        <p:spPr bwMode="gray">
          <a:xfrm>
            <a:off x="7558166" y="4483177"/>
            <a:ext cx="1234440" cy="320040"/>
          </a:xfrm>
          <a:prstGeom prst="roundRect">
            <a:avLst>
              <a:gd name="adj" fmla="val 0"/>
            </a:avLst>
          </a:prstGeom>
          <a:solidFill>
            <a:srgbClr val="D15300"/>
          </a:solidFill>
          <a:ln>
            <a:no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995"/>
            <a:r>
              <a:rPr lang="en-US" sz="1500" b="1" dirty="0">
                <a:solidFill>
                  <a:prstClr val="white"/>
                </a:solidFill>
                <a:cs typeface="Calibri"/>
              </a:rPr>
              <a:t>MLTK</a:t>
            </a:r>
          </a:p>
        </p:txBody>
      </p:sp>
      <p:sp>
        <p:nvSpPr>
          <p:cNvPr id="55" name="Rounded Rectangle 54"/>
          <p:cNvSpPr/>
          <p:nvPr/>
        </p:nvSpPr>
        <p:spPr bwMode="gray">
          <a:xfrm>
            <a:off x="7558167" y="4807065"/>
            <a:ext cx="1234440" cy="320040"/>
          </a:xfrm>
          <a:prstGeom prst="roundRect">
            <a:avLst>
              <a:gd name="adj" fmla="val 0"/>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995"/>
            <a:r>
              <a:rPr lang="en-US" sz="1500" b="1" dirty="0">
                <a:solidFill>
                  <a:prstClr val="white"/>
                </a:solidFill>
                <a:cs typeface="Calibri"/>
              </a:rPr>
              <a:t>Splunk</a:t>
            </a:r>
          </a:p>
        </p:txBody>
      </p:sp>
      <p:sp>
        <p:nvSpPr>
          <p:cNvPr id="56" name="Rounded Rectangle 55"/>
          <p:cNvSpPr/>
          <p:nvPr/>
        </p:nvSpPr>
        <p:spPr bwMode="gray">
          <a:xfrm>
            <a:off x="8831517" y="4483668"/>
            <a:ext cx="1234440" cy="320040"/>
          </a:xfrm>
          <a:prstGeom prst="roundRect">
            <a:avLst>
              <a:gd name="adj" fmla="val 0"/>
            </a:avLst>
          </a:prstGeom>
          <a:solidFill>
            <a:srgbClr val="D15300"/>
          </a:solidFill>
          <a:ln>
            <a:no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995"/>
            <a:r>
              <a:rPr lang="en-US" sz="1500" b="1" dirty="0">
                <a:solidFill>
                  <a:prstClr val="white"/>
                </a:solidFill>
                <a:cs typeface="Calibri"/>
              </a:rPr>
              <a:t>MLTK</a:t>
            </a:r>
          </a:p>
        </p:txBody>
      </p:sp>
      <p:sp>
        <p:nvSpPr>
          <p:cNvPr id="57" name="Rounded Rectangle 56"/>
          <p:cNvSpPr/>
          <p:nvPr/>
        </p:nvSpPr>
        <p:spPr bwMode="gray">
          <a:xfrm>
            <a:off x="8827250" y="4807067"/>
            <a:ext cx="1234440" cy="320040"/>
          </a:xfrm>
          <a:prstGeom prst="roundRect">
            <a:avLst>
              <a:gd name="adj" fmla="val 0"/>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995"/>
            <a:r>
              <a:rPr lang="en-US" sz="1500" b="1" dirty="0">
                <a:solidFill>
                  <a:prstClr val="white"/>
                </a:solidFill>
                <a:cs typeface="Calibri"/>
              </a:rPr>
              <a:t>Splunk</a:t>
            </a:r>
          </a:p>
        </p:txBody>
      </p:sp>
      <p:sp>
        <p:nvSpPr>
          <p:cNvPr id="59" name="Rounded Rectangle 58"/>
          <p:cNvSpPr/>
          <p:nvPr/>
        </p:nvSpPr>
        <p:spPr bwMode="gray">
          <a:xfrm>
            <a:off x="10089526" y="4501128"/>
            <a:ext cx="1234440" cy="320040"/>
          </a:xfrm>
          <a:prstGeom prst="roundRect">
            <a:avLst>
              <a:gd name="adj" fmla="val 0"/>
            </a:avLst>
          </a:prstGeom>
          <a:solidFill>
            <a:schemeClr val="accent5">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995"/>
            <a:r>
              <a:rPr lang="en-US" sz="1500" b="1" dirty="0">
                <a:solidFill>
                  <a:prstClr val="white"/>
                </a:solidFill>
                <a:cs typeface="Calibri"/>
              </a:rPr>
              <a:t>Ecosystem</a:t>
            </a:r>
          </a:p>
        </p:txBody>
      </p:sp>
      <p:sp>
        <p:nvSpPr>
          <p:cNvPr id="60" name="Rounded Rectangle 59"/>
          <p:cNvSpPr/>
          <p:nvPr/>
        </p:nvSpPr>
        <p:spPr bwMode="gray">
          <a:xfrm>
            <a:off x="10089526" y="4807065"/>
            <a:ext cx="1234440" cy="320040"/>
          </a:xfrm>
          <a:prstGeom prst="roundRect">
            <a:avLst>
              <a:gd name="adj" fmla="val 0"/>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995"/>
            <a:r>
              <a:rPr lang="en-US" sz="1500" b="1" dirty="0">
                <a:solidFill>
                  <a:prstClr val="white"/>
                </a:solidFill>
                <a:cs typeface="Calibri"/>
              </a:rPr>
              <a:t>Splunk</a:t>
            </a:r>
          </a:p>
        </p:txBody>
      </p:sp>
      <p:sp>
        <p:nvSpPr>
          <p:cNvPr id="61" name="TextBox 60"/>
          <p:cNvSpPr txBox="1"/>
          <p:nvPr/>
        </p:nvSpPr>
        <p:spPr>
          <a:xfrm>
            <a:off x="3712320" y="2625571"/>
            <a:ext cx="4897495" cy="400110"/>
          </a:xfrm>
          <a:prstGeom prst="rect">
            <a:avLst/>
          </a:prstGeom>
          <a:noFill/>
        </p:spPr>
        <p:txBody>
          <a:bodyPr wrap="none" rtlCol="0">
            <a:spAutoFit/>
          </a:bodyPr>
          <a:lstStyle/>
          <a:p>
            <a:r>
              <a:rPr lang="en-US" sz="2000" b="1" dirty="0"/>
              <a:t> Operationalized Data Science Pipeline</a:t>
            </a:r>
          </a:p>
        </p:txBody>
      </p:sp>
      <p:sp>
        <p:nvSpPr>
          <p:cNvPr id="62" name="Right Arrow 61"/>
          <p:cNvSpPr/>
          <p:nvPr/>
        </p:nvSpPr>
        <p:spPr>
          <a:xfrm>
            <a:off x="1325238" y="2964043"/>
            <a:ext cx="9853302" cy="276898"/>
          </a:xfrm>
          <a:prstGeom prst="rightArrow">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ounded Rectangle 62"/>
          <p:cNvSpPr/>
          <p:nvPr/>
        </p:nvSpPr>
        <p:spPr bwMode="gray">
          <a:xfrm>
            <a:off x="2365089" y="1124102"/>
            <a:ext cx="1234440" cy="320040"/>
          </a:xfrm>
          <a:prstGeom prst="roundRect">
            <a:avLst>
              <a:gd name="adj" fmla="val 0"/>
            </a:avLst>
          </a:prstGeom>
          <a:solidFill>
            <a:schemeClr val="accent5">
              <a:lumMod val="60000"/>
              <a:lumOff val="40000"/>
            </a:schemeClr>
          </a:solidFill>
          <a:ln>
            <a:no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995"/>
            <a:r>
              <a:rPr lang="en-US" sz="1500" b="1" dirty="0">
                <a:solidFill>
                  <a:prstClr val="white"/>
                </a:solidFill>
                <a:cs typeface="Calibri"/>
              </a:rPr>
              <a:t>Ecosystem</a:t>
            </a:r>
          </a:p>
        </p:txBody>
      </p:sp>
      <p:sp>
        <p:nvSpPr>
          <p:cNvPr id="64" name="Rounded Rectangle 63"/>
          <p:cNvSpPr/>
          <p:nvPr/>
        </p:nvSpPr>
        <p:spPr bwMode="gray">
          <a:xfrm>
            <a:off x="2387349" y="1607037"/>
            <a:ext cx="1234440" cy="320040"/>
          </a:xfrm>
          <a:prstGeom prst="roundRect">
            <a:avLst>
              <a:gd name="adj" fmla="val 0"/>
            </a:avLst>
          </a:prstGeom>
          <a:solidFill>
            <a:srgbClr val="D15300"/>
          </a:solidFill>
          <a:ln>
            <a:no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995"/>
            <a:r>
              <a:rPr lang="en-US" sz="1500" b="1" dirty="0">
                <a:solidFill>
                  <a:prstClr val="white"/>
                </a:solidFill>
                <a:cs typeface="Calibri"/>
              </a:rPr>
              <a:t>MLTK</a:t>
            </a:r>
          </a:p>
        </p:txBody>
      </p:sp>
      <p:sp>
        <p:nvSpPr>
          <p:cNvPr id="65" name="Rounded Rectangle 64"/>
          <p:cNvSpPr/>
          <p:nvPr/>
        </p:nvSpPr>
        <p:spPr bwMode="gray">
          <a:xfrm>
            <a:off x="2382669" y="2072083"/>
            <a:ext cx="1234440" cy="320040"/>
          </a:xfrm>
          <a:prstGeom prst="roundRect">
            <a:avLst>
              <a:gd name="adj" fmla="val 0"/>
            </a:avLst>
          </a:prstGeom>
          <a:solidFill>
            <a:schemeClr val="accent1"/>
          </a:solidFill>
          <a:ln>
            <a:no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86995"/>
            <a:r>
              <a:rPr lang="en-US" sz="1500" b="1" dirty="0">
                <a:solidFill>
                  <a:prstClr val="white"/>
                </a:solidFill>
                <a:cs typeface="Calibri"/>
              </a:rPr>
              <a:t>Splunk</a:t>
            </a:r>
          </a:p>
        </p:txBody>
      </p:sp>
      <p:sp>
        <p:nvSpPr>
          <p:cNvPr id="66" name="TextBox 65"/>
          <p:cNvSpPr txBox="1"/>
          <p:nvPr/>
        </p:nvSpPr>
        <p:spPr>
          <a:xfrm>
            <a:off x="3736698" y="1066422"/>
            <a:ext cx="5689557" cy="466269"/>
          </a:xfrm>
          <a:prstGeom prst="rect">
            <a:avLst/>
          </a:prstGeom>
          <a:noFill/>
        </p:spPr>
        <p:txBody>
          <a:bodyPr wrap="square" rtlCol="0">
            <a:spAutoFit/>
          </a:bodyPr>
          <a:lstStyle/>
          <a:p>
            <a:r>
              <a:rPr lang="en-US" sz="1200" dirty="0"/>
              <a:t>Splunk’s App Ecosystem contains 1000’s of free add-ons for getting data in, applying structure and visualizing your data giving you faster time to value.</a:t>
            </a:r>
          </a:p>
        </p:txBody>
      </p:sp>
      <p:sp>
        <p:nvSpPr>
          <p:cNvPr id="67" name="TextBox 66"/>
          <p:cNvSpPr txBox="1"/>
          <p:nvPr/>
        </p:nvSpPr>
        <p:spPr>
          <a:xfrm>
            <a:off x="3736697" y="1519897"/>
            <a:ext cx="5689557" cy="461665"/>
          </a:xfrm>
          <a:prstGeom prst="rect">
            <a:avLst/>
          </a:prstGeom>
          <a:noFill/>
        </p:spPr>
        <p:txBody>
          <a:bodyPr wrap="square" rtlCol="0">
            <a:spAutoFit/>
          </a:bodyPr>
          <a:lstStyle/>
          <a:p>
            <a:r>
              <a:rPr lang="en-US" sz="1200" dirty="0"/>
              <a:t>The Machine Learning Toolkit delivers new SPL commands, custom visualizations, assistants, and examples to explore a variety of ml concepts. </a:t>
            </a:r>
          </a:p>
        </p:txBody>
      </p:sp>
      <p:sp>
        <p:nvSpPr>
          <p:cNvPr id="68" name="TextBox 67"/>
          <p:cNvSpPr txBox="1"/>
          <p:nvPr/>
        </p:nvSpPr>
        <p:spPr>
          <a:xfrm>
            <a:off x="3749774" y="1973326"/>
            <a:ext cx="5689557" cy="461665"/>
          </a:xfrm>
          <a:prstGeom prst="rect">
            <a:avLst/>
          </a:prstGeom>
          <a:noFill/>
        </p:spPr>
        <p:txBody>
          <a:bodyPr wrap="square" rtlCol="0">
            <a:spAutoFit/>
          </a:bodyPr>
          <a:lstStyle/>
          <a:p>
            <a:r>
              <a:rPr lang="en-US" sz="1200" dirty="0"/>
              <a:t>Splunk Enterprise is the mission-critical platform for indexing, searching, analyzing, alerting and visualizing machine data.</a:t>
            </a:r>
          </a:p>
        </p:txBody>
      </p:sp>
      <p:grpSp>
        <p:nvGrpSpPr>
          <p:cNvPr id="71" name="Group 329"/>
          <p:cNvGrpSpPr>
            <a:grpSpLocks noChangeAspect="1"/>
          </p:cNvGrpSpPr>
          <p:nvPr/>
        </p:nvGrpSpPr>
        <p:grpSpPr bwMode="auto">
          <a:xfrm>
            <a:off x="1490276" y="3329496"/>
            <a:ext cx="724238" cy="594360"/>
            <a:chOff x="1210" y="2"/>
            <a:chExt cx="5264" cy="4320"/>
          </a:xfrm>
          <a:solidFill>
            <a:srgbClr val="000000"/>
          </a:solidFill>
        </p:grpSpPr>
        <p:sp>
          <p:nvSpPr>
            <p:cNvPr id="72"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3"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4"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75" name="Group 291"/>
          <p:cNvGrpSpPr>
            <a:grpSpLocks noChangeAspect="1"/>
          </p:cNvGrpSpPr>
          <p:nvPr/>
        </p:nvGrpSpPr>
        <p:grpSpPr bwMode="auto">
          <a:xfrm>
            <a:off x="4098060" y="3370567"/>
            <a:ext cx="571526" cy="594360"/>
            <a:chOff x="1777" y="0"/>
            <a:chExt cx="4155" cy="4321"/>
          </a:xfrm>
          <a:solidFill>
            <a:srgbClr val="000000"/>
          </a:solidFill>
        </p:grpSpPr>
        <p:sp>
          <p:nvSpPr>
            <p:cNvPr id="76" name="Freeform 292"/>
            <p:cNvSpPr>
              <a:spLocks/>
            </p:cNvSpPr>
            <p:nvPr/>
          </p:nvSpPr>
          <p:spPr bwMode="auto">
            <a:xfrm>
              <a:off x="2263" y="580"/>
              <a:ext cx="2142" cy="2143"/>
            </a:xfrm>
            <a:custGeom>
              <a:avLst/>
              <a:gdLst>
                <a:gd name="T0" fmla="*/ 970 w 1537"/>
                <a:gd name="T1" fmla="*/ 77 h 1537"/>
                <a:gd name="T2" fmla="*/ 931 w 1537"/>
                <a:gd name="T3" fmla="*/ 18 h 1537"/>
                <a:gd name="T4" fmla="*/ 768 w 1537"/>
                <a:gd name="T5" fmla="*/ 0 h 1537"/>
                <a:gd name="T6" fmla="*/ 0 w 1537"/>
                <a:gd name="T7" fmla="*/ 769 h 1537"/>
                <a:gd name="T8" fmla="*/ 768 w 1537"/>
                <a:gd name="T9" fmla="*/ 1537 h 1537"/>
                <a:gd name="T10" fmla="*/ 1537 w 1537"/>
                <a:gd name="T11" fmla="*/ 769 h 1537"/>
                <a:gd name="T12" fmla="*/ 1519 w 1537"/>
                <a:gd name="T13" fmla="*/ 606 h 1537"/>
                <a:gd name="T14" fmla="*/ 1460 w 1537"/>
                <a:gd name="T15" fmla="*/ 567 h 1537"/>
                <a:gd name="T16" fmla="*/ 1421 w 1537"/>
                <a:gd name="T17" fmla="*/ 627 h 1537"/>
                <a:gd name="T18" fmla="*/ 1437 w 1537"/>
                <a:gd name="T19" fmla="*/ 769 h 1537"/>
                <a:gd name="T20" fmla="*/ 768 w 1537"/>
                <a:gd name="T21" fmla="*/ 1437 h 1537"/>
                <a:gd name="T22" fmla="*/ 100 w 1537"/>
                <a:gd name="T23" fmla="*/ 769 h 1537"/>
                <a:gd name="T24" fmla="*/ 768 w 1537"/>
                <a:gd name="T25" fmla="*/ 100 h 1537"/>
                <a:gd name="T26" fmla="*/ 910 w 1537"/>
                <a:gd name="T27" fmla="*/ 116 h 1537"/>
                <a:gd name="T28" fmla="*/ 970 w 1537"/>
                <a:gd name="T29" fmla="*/ 77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7" h="1537">
                  <a:moveTo>
                    <a:pt x="970" y="77"/>
                  </a:moveTo>
                  <a:cubicBezTo>
                    <a:pt x="976" y="50"/>
                    <a:pt x="958" y="24"/>
                    <a:pt x="931" y="18"/>
                  </a:cubicBezTo>
                  <a:cubicBezTo>
                    <a:pt x="878" y="6"/>
                    <a:pt x="823" y="0"/>
                    <a:pt x="768" y="0"/>
                  </a:cubicBezTo>
                  <a:cubicBezTo>
                    <a:pt x="344" y="0"/>
                    <a:pt x="0" y="345"/>
                    <a:pt x="0" y="769"/>
                  </a:cubicBezTo>
                  <a:cubicBezTo>
                    <a:pt x="0" y="1193"/>
                    <a:pt x="344" y="1537"/>
                    <a:pt x="768" y="1537"/>
                  </a:cubicBezTo>
                  <a:cubicBezTo>
                    <a:pt x="1192" y="1537"/>
                    <a:pt x="1537" y="1193"/>
                    <a:pt x="1537" y="769"/>
                  </a:cubicBezTo>
                  <a:cubicBezTo>
                    <a:pt x="1537" y="714"/>
                    <a:pt x="1531" y="659"/>
                    <a:pt x="1519" y="606"/>
                  </a:cubicBezTo>
                  <a:cubicBezTo>
                    <a:pt x="1513" y="579"/>
                    <a:pt x="1487" y="561"/>
                    <a:pt x="1460" y="567"/>
                  </a:cubicBezTo>
                  <a:cubicBezTo>
                    <a:pt x="1433" y="573"/>
                    <a:pt x="1415" y="600"/>
                    <a:pt x="1421" y="627"/>
                  </a:cubicBezTo>
                  <a:cubicBezTo>
                    <a:pt x="1431" y="673"/>
                    <a:pt x="1437" y="721"/>
                    <a:pt x="1437" y="769"/>
                  </a:cubicBezTo>
                  <a:cubicBezTo>
                    <a:pt x="1437" y="1137"/>
                    <a:pt x="1137" y="1437"/>
                    <a:pt x="768" y="1437"/>
                  </a:cubicBezTo>
                  <a:cubicBezTo>
                    <a:pt x="400" y="1437"/>
                    <a:pt x="100" y="1137"/>
                    <a:pt x="100" y="769"/>
                  </a:cubicBezTo>
                  <a:cubicBezTo>
                    <a:pt x="100" y="400"/>
                    <a:pt x="400" y="100"/>
                    <a:pt x="768" y="100"/>
                  </a:cubicBezTo>
                  <a:cubicBezTo>
                    <a:pt x="816" y="100"/>
                    <a:pt x="864" y="106"/>
                    <a:pt x="910" y="116"/>
                  </a:cubicBezTo>
                  <a:cubicBezTo>
                    <a:pt x="937" y="122"/>
                    <a:pt x="964" y="104"/>
                    <a:pt x="970" y="7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7" name="Freeform 293"/>
            <p:cNvSpPr>
              <a:spLocks/>
            </p:cNvSpPr>
            <p:nvPr/>
          </p:nvSpPr>
          <p:spPr bwMode="auto">
            <a:xfrm>
              <a:off x="2702" y="1020"/>
              <a:ext cx="701" cy="702"/>
            </a:xfrm>
            <a:custGeom>
              <a:avLst/>
              <a:gdLst>
                <a:gd name="T0" fmla="*/ 0 w 503"/>
                <a:gd name="T1" fmla="*/ 453 h 503"/>
                <a:gd name="T2" fmla="*/ 50 w 503"/>
                <a:gd name="T3" fmla="*/ 503 h 503"/>
                <a:gd name="T4" fmla="*/ 100 w 503"/>
                <a:gd name="T5" fmla="*/ 453 h 503"/>
                <a:gd name="T6" fmla="*/ 453 w 503"/>
                <a:gd name="T7" fmla="*/ 100 h 503"/>
                <a:gd name="T8" fmla="*/ 503 w 503"/>
                <a:gd name="T9" fmla="*/ 50 h 503"/>
                <a:gd name="T10" fmla="*/ 453 w 503"/>
                <a:gd name="T11" fmla="*/ 0 h 503"/>
                <a:gd name="T12" fmla="*/ 0 w 503"/>
                <a:gd name="T13" fmla="*/ 453 h 503"/>
              </a:gdLst>
              <a:ahLst/>
              <a:cxnLst>
                <a:cxn ang="0">
                  <a:pos x="T0" y="T1"/>
                </a:cxn>
                <a:cxn ang="0">
                  <a:pos x="T2" y="T3"/>
                </a:cxn>
                <a:cxn ang="0">
                  <a:pos x="T4" y="T5"/>
                </a:cxn>
                <a:cxn ang="0">
                  <a:pos x="T6" y="T7"/>
                </a:cxn>
                <a:cxn ang="0">
                  <a:pos x="T8" y="T9"/>
                </a:cxn>
                <a:cxn ang="0">
                  <a:pos x="T10" y="T11"/>
                </a:cxn>
                <a:cxn ang="0">
                  <a:pos x="T12" y="T13"/>
                </a:cxn>
              </a:cxnLst>
              <a:rect l="0" t="0" r="r" b="b"/>
              <a:pathLst>
                <a:path w="503" h="503">
                  <a:moveTo>
                    <a:pt x="0" y="453"/>
                  </a:moveTo>
                  <a:cubicBezTo>
                    <a:pt x="0" y="480"/>
                    <a:pt x="22" y="503"/>
                    <a:pt x="50" y="503"/>
                  </a:cubicBezTo>
                  <a:cubicBezTo>
                    <a:pt x="78" y="503"/>
                    <a:pt x="100" y="480"/>
                    <a:pt x="100" y="453"/>
                  </a:cubicBezTo>
                  <a:cubicBezTo>
                    <a:pt x="100" y="258"/>
                    <a:pt x="258" y="100"/>
                    <a:pt x="453" y="100"/>
                  </a:cubicBezTo>
                  <a:cubicBezTo>
                    <a:pt x="481" y="100"/>
                    <a:pt x="503" y="77"/>
                    <a:pt x="503" y="50"/>
                  </a:cubicBezTo>
                  <a:cubicBezTo>
                    <a:pt x="503" y="22"/>
                    <a:pt x="481" y="0"/>
                    <a:pt x="453" y="0"/>
                  </a:cubicBezTo>
                  <a:cubicBezTo>
                    <a:pt x="203" y="0"/>
                    <a:pt x="0" y="203"/>
                    <a:pt x="0" y="4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8" name="Freeform 294"/>
            <p:cNvSpPr>
              <a:spLocks noEditPoints="1"/>
            </p:cNvSpPr>
            <p:nvPr/>
          </p:nvSpPr>
          <p:spPr bwMode="auto">
            <a:xfrm>
              <a:off x="1777" y="95"/>
              <a:ext cx="4155" cy="4226"/>
            </a:xfrm>
            <a:custGeom>
              <a:avLst/>
              <a:gdLst>
                <a:gd name="T0" fmla="*/ 2900 w 2982"/>
                <a:gd name="T1" fmla="*/ 2504 h 3032"/>
                <a:gd name="T2" fmla="*/ 2080 w 2982"/>
                <a:gd name="T3" fmla="*/ 1683 h 3032"/>
                <a:gd name="T4" fmla="*/ 2234 w 2982"/>
                <a:gd name="T5" fmla="*/ 1117 h 3032"/>
                <a:gd name="T6" fmla="*/ 2209 w 2982"/>
                <a:gd name="T7" fmla="*/ 883 h 3032"/>
                <a:gd name="T8" fmla="*/ 2150 w 2982"/>
                <a:gd name="T9" fmla="*/ 844 h 3032"/>
                <a:gd name="T10" fmla="*/ 2112 w 2982"/>
                <a:gd name="T11" fmla="*/ 904 h 3032"/>
                <a:gd name="T12" fmla="*/ 2134 w 2982"/>
                <a:gd name="T13" fmla="*/ 1117 h 3032"/>
                <a:gd name="T14" fmla="*/ 1975 w 2982"/>
                <a:gd name="T15" fmla="*/ 1664 h 3032"/>
                <a:gd name="T16" fmla="*/ 1117 w 2982"/>
                <a:gd name="T17" fmla="*/ 2134 h 3032"/>
                <a:gd name="T18" fmla="*/ 100 w 2982"/>
                <a:gd name="T19" fmla="*/ 1117 h 3032"/>
                <a:gd name="T20" fmla="*/ 1117 w 2982"/>
                <a:gd name="T21" fmla="*/ 100 h 3032"/>
                <a:gd name="T22" fmla="*/ 1330 w 2982"/>
                <a:gd name="T23" fmla="*/ 122 h 3032"/>
                <a:gd name="T24" fmla="*/ 1390 w 2982"/>
                <a:gd name="T25" fmla="*/ 84 h 3032"/>
                <a:gd name="T26" fmla="*/ 1351 w 2982"/>
                <a:gd name="T27" fmla="*/ 25 h 3032"/>
                <a:gd name="T28" fmla="*/ 1117 w 2982"/>
                <a:gd name="T29" fmla="*/ 0 h 3032"/>
                <a:gd name="T30" fmla="*/ 327 w 2982"/>
                <a:gd name="T31" fmla="*/ 327 h 3032"/>
                <a:gd name="T32" fmla="*/ 0 w 2982"/>
                <a:gd name="T33" fmla="*/ 1117 h 3032"/>
                <a:gd name="T34" fmla="*/ 327 w 2982"/>
                <a:gd name="T35" fmla="*/ 1907 h 3032"/>
                <a:gd name="T36" fmla="*/ 1117 w 2982"/>
                <a:gd name="T37" fmla="*/ 2234 h 3032"/>
                <a:gd name="T38" fmla="*/ 1591 w 2982"/>
                <a:gd name="T39" fmla="*/ 2128 h 3032"/>
                <a:gd name="T40" fmla="*/ 2434 w 2982"/>
                <a:gd name="T41" fmla="*/ 2971 h 3032"/>
                <a:gd name="T42" fmla="*/ 2582 w 2982"/>
                <a:gd name="T43" fmla="*/ 3032 h 3032"/>
                <a:gd name="T44" fmla="*/ 2731 w 2982"/>
                <a:gd name="T45" fmla="*/ 2971 h 3032"/>
                <a:gd name="T46" fmla="*/ 2900 w 2982"/>
                <a:gd name="T47" fmla="*/ 2801 h 3032"/>
                <a:gd name="T48" fmla="*/ 2900 w 2982"/>
                <a:gd name="T49" fmla="*/ 2504 h 3032"/>
                <a:gd name="T50" fmla="*/ 2830 w 2982"/>
                <a:gd name="T51" fmla="*/ 2730 h 3032"/>
                <a:gd name="T52" fmla="*/ 2660 w 2982"/>
                <a:gd name="T53" fmla="*/ 2900 h 3032"/>
                <a:gd name="T54" fmla="*/ 2582 w 2982"/>
                <a:gd name="T55" fmla="*/ 2932 h 3032"/>
                <a:gd name="T56" fmla="*/ 2504 w 2982"/>
                <a:gd name="T57" fmla="*/ 2900 h 3032"/>
                <a:gd name="T58" fmla="*/ 1684 w 2982"/>
                <a:gd name="T59" fmla="*/ 2079 h 3032"/>
                <a:gd name="T60" fmla="*/ 2024 w 2982"/>
                <a:gd name="T61" fmla="*/ 1769 h 3032"/>
                <a:gd name="T62" fmla="*/ 2830 w 2982"/>
                <a:gd name="T63" fmla="*/ 2574 h 3032"/>
                <a:gd name="T64" fmla="*/ 2830 w 2982"/>
                <a:gd name="T65" fmla="*/ 2730 h 3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82" h="3032">
                  <a:moveTo>
                    <a:pt x="2900" y="2504"/>
                  </a:moveTo>
                  <a:cubicBezTo>
                    <a:pt x="2080" y="1683"/>
                    <a:pt x="2080" y="1683"/>
                    <a:pt x="2080" y="1683"/>
                  </a:cubicBezTo>
                  <a:cubicBezTo>
                    <a:pt x="2181" y="1512"/>
                    <a:pt x="2234" y="1317"/>
                    <a:pt x="2234" y="1117"/>
                  </a:cubicBezTo>
                  <a:cubicBezTo>
                    <a:pt x="2234" y="1038"/>
                    <a:pt x="2226" y="959"/>
                    <a:pt x="2209" y="883"/>
                  </a:cubicBezTo>
                  <a:cubicBezTo>
                    <a:pt x="2204" y="856"/>
                    <a:pt x="2177" y="839"/>
                    <a:pt x="2150" y="844"/>
                  </a:cubicBezTo>
                  <a:cubicBezTo>
                    <a:pt x="2123" y="850"/>
                    <a:pt x="2106" y="877"/>
                    <a:pt x="2112" y="904"/>
                  </a:cubicBezTo>
                  <a:cubicBezTo>
                    <a:pt x="2127" y="973"/>
                    <a:pt x="2134" y="1045"/>
                    <a:pt x="2134" y="1117"/>
                  </a:cubicBezTo>
                  <a:cubicBezTo>
                    <a:pt x="2134" y="1312"/>
                    <a:pt x="2079" y="1501"/>
                    <a:pt x="1975" y="1664"/>
                  </a:cubicBezTo>
                  <a:cubicBezTo>
                    <a:pt x="1786" y="1958"/>
                    <a:pt x="1466" y="2134"/>
                    <a:pt x="1117" y="2134"/>
                  </a:cubicBezTo>
                  <a:cubicBezTo>
                    <a:pt x="556" y="2134"/>
                    <a:pt x="100" y="1678"/>
                    <a:pt x="100" y="1117"/>
                  </a:cubicBezTo>
                  <a:cubicBezTo>
                    <a:pt x="100" y="556"/>
                    <a:pt x="556" y="100"/>
                    <a:pt x="1117" y="100"/>
                  </a:cubicBezTo>
                  <a:cubicBezTo>
                    <a:pt x="1189" y="100"/>
                    <a:pt x="1261" y="107"/>
                    <a:pt x="1330" y="122"/>
                  </a:cubicBezTo>
                  <a:cubicBezTo>
                    <a:pt x="1357" y="128"/>
                    <a:pt x="1384" y="111"/>
                    <a:pt x="1390" y="84"/>
                  </a:cubicBezTo>
                  <a:cubicBezTo>
                    <a:pt x="1395" y="57"/>
                    <a:pt x="1378" y="30"/>
                    <a:pt x="1351" y="25"/>
                  </a:cubicBezTo>
                  <a:cubicBezTo>
                    <a:pt x="1275" y="8"/>
                    <a:pt x="1196" y="0"/>
                    <a:pt x="1117" y="0"/>
                  </a:cubicBezTo>
                  <a:cubicBezTo>
                    <a:pt x="819" y="0"/>
                    <a:pt x="538" y="116"/>
                    <a:pt x="327" y="327"/>
                  </a:cubicBezTo>
                  <a:cubicBezTo>
                    <a:pt x="116" y="538"/>
                    <a:pt x="0" y="819"/>
                    <a:pt x="0" y="1117"/>
                  </a:cubicBezTo>
                  <a:cubicBezTo>
                    <a:pt x="0" y="1415"/>
                    <a:pt x="116" y="1696"/>
                    <a:pt x="327" y="1907"/>
                  </a:cubicBezTo>
                  <a:cubicBezTo>
                    <a:pt x="538" y="2118"/>
                    <a:pt x="819" y="2234"/>
                    <a:pt x="1117" y="2234"/>
                  </a:cubicBezTo>
                  <a:cubicBezTo>
                    <a:pt x="1281" y="2234"/>
                    <a:pt x="1444" y="2197"/>
                    <a:pt x="1591" y="2128"/>
                  </a:cubicBezTo>
                  <a:cubicBezTo>
                    <a:pt x="2434" y="2971"/>
                    <a:pt x="2434" y="2971"/>
                    <a:pt x="2434" y="2971"/>
                  </a:cubicBezTo>
                  <a:cubicBezTo>
                    <a:pt x="2473" y="3010"/>
                    <a:pt x="2526" y="3032"/>
                    <a:pt x="2582" y="3032"/>
                  </a:cubicBezTo>
                  <a:cubicBezTo>
                    <a:pt x="2638" y="3032"/>
                    <a:pt x="2691" y="3010"/>
                    <a:pt x="2731" y="2971"/>
                  </a:cubicBezTo>
                  <a:cubicBezTo>
                    <a:pt x="2900" y="2801"/>
                    <a:pt x="2900" y="2801"/>
                    <a:pt x="2900" y="2801"/>
                  </a:cubicBezTo>
                  <a:cubicBezTo>
                    <a:pt x="2982" y="2719"/>
                    <a:pt x="2982" y="2586"/>
                    <a:pt x="2900" y="2504"/>
                  </a:cubicBezTo>
                  <a:close/>
                  <a:moveTo>
                    <a:pt x="2830" y="2730"/>
                  </a:moveTo>
                  <a:cubicBezTo>
                    <a:pt x="2660" y="2900"/>
                    <a:pt x="2660" y="2900"/>
                    <a:pt x="2660" y="2900"/>
                  </a:cubicBezTo>
                  <a:cubicBezTo>
                    <a:pt x="2639" y="2921"/>
                    <a:pt x="2611" y="2932"/>
                    <a:pt x="2582" y="2932"/>
                  </a:cubicBezTo>
                  <a:cubicBezTo>
                    <a:pt x="2553" y="2932"/>
                    <a:pt x="2525" y="2921"/>
                    <a:pt x="2504" y="2900"/>
                  </a:cubicBezTo>
                  <a:cubicBezTo>
                    <a:pt x="1684" y="2079"/>
                    <a:pt x="1684" y="2079"/>
                    <a:pt x="1684" y="2079"/>
                  </a:cubicBezTo>
                  <a:cubicBezTo>
                    <a:pt x="1817" y="2001"/>
                    <a:pt x="1934" y="1894"/>
                    <a:pt x="2024" y="1769"/>
                  </a:cubicBezTo>
                  <a:cubicBezTo>
                    <a:pt x="2830" y="2574"/>
                    <a:pt x="2830" y="2574"/>
                    <a:pt x="2830" y="2574"/>
                  </a:cubicBezTo>
                  <a:cubicBezTo>
                    <a:pt x="2872" y="2617"/>
                    <a:pt x="2872" y="2687"/>
                    <a:pt x="2830" y="27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9" name="Freeform 295"/>
            <p:cNvSpPr>
              <a:spLocks noEditPoints="1"/>
            </p:cNvSpPr>
            <p:nvPr/>
          </p:nvSpPr>
          <p:spPr bwMode="auto">
            <a:xfrm>
              <a:off x="3786" y="0"/>
              <a:ext cx="1199" cy="1199"/>
            </a:xfrm>
            <a:custGeom>
              <a:avLst/>
              <a:gdLst>
                <a:gd name="T0" fmla="*/ 430 w 860"/>
                <a:gd name="T1" fmla="*/ 860 h 860"/>
                <a:gd name="T2" fmla="*/ 860 w 860"/>
                <a:gd name="T3" fmla="*/ 430 h 860"/>
                <a:gd name="T4" fmla="*/ 430 w 860"/>
                <a:gd name="T5" fmla="*/ 0 h 860"/>
                <a:gd name="T6" fmla="*/ 0 w 860"/>
                <a:gd name="T7" fmla="*/ 430 h 860"/>
                <a:gd name="T8" fmla="*/ 430 w 860"/>
                <a:gd name="T9" fmla="*/ 860 h 860"/>
                <a:gd name="T10" fmla="*/ 430 w 860"/>
                <a:gd name="T11" fmla="*/ 100 h 860"/>
                <a:gd name="T12" fmla="*/ 760 w 860"/>
                <a:gd name="T13" fmla="*/ 430 h 860"/>
                <a:gd name="T14" fmla="*/ 430 w 860"/>
                <a:gd name="T15" fmla="*/ 760 h 860"/>
                <a:gd name="T16" fmla="*/ 100 w 860"/>
                <a:gd name="T17" fmla="*/ 430 h 860"/>
                <a:gd name="T18" fmla="*/ 430 w 860"/>
                <a:gd name="T19" fmla="*/ 10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0" h="860">
                  <a:moveTo>
                    <a:pt x="430" y="860"/>
                  </a:moveTo>
                  <a:cubicBezTo>
                    <a:pt x="667" y="860"/>
                    <a:pt x="860" y="667"/>
                    <a:pt x="860" y="430"/>
                  </a:cubicBezTo>
                  <a:cubicBezTo>
                    <a:pt x="860" y="193"/>
                    <a:pt x="667" y="0"/>
                    <a:pt x="430" y="0"/>
                  </a:cubicBezTo>
                  <a:cubicBezTo>
                    <a:pt x="193" y="0"/>
                    <a:pt x="0" y="193"/>
                    <a:pt x="0" y="430"/>
                  </a:cubicBezTo>
                  <a:cubicBezTo>
                    <a:pt x="0" y="667"/>
                    <a:pt x="193" y="860"/>
                    <a:pt x="430" y="860"/>
                  </a:cubicBezTo>
                  <a:close/>
                  <a:moveTo>
                    <a:pt x="430" y="100"/>
                  </a:moveTo>
                  <a:cubicBezTo>
                    <a:pt x="612" y="100"/>
                    <a:pt x="760" y="248"/>
                    <a:pt x="760" y="430"/>
                  </a:cubicBezTo>
                  <a:cubicBezTo>
                    <a:pt x="760" y="612"/>
                    <a:pt x="612" y="760"/>
                    <a:pt x="430" y="760"/>
                  </a:cubicBezTo>
                  <a:cubicBezTo>
                    <a:pt x="248" y="760"/>
                    <a:pt x="100" y="612"/>
                    <a:pt x="100" y="430"/>
                  </a:cubicBezTo>
                  <a:cubicBezTo>
                    <a:pt x="100" y="248"/>
                    <a:pt x="248" y="100"/>
                    <a:pt x="430"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0" name="Freeform 296"/>
            <p:cNvSpPr>
              <a:spLocks/>
            </p:cNvSpPr>
            <p:nvPr/>
          </p:nvSpPr>
          <p:spPr bwMode="auto">
            <a:xfrm>
              <a:off x="4097" y="311"/>
              <a:ext cx="577" cy="577"/>
            </a:xfrm>
            <a:custGeom>
              <a:avLst/>
              <a:gdLst>
                <a:gd name="T0" fmla="*/ 50 w 414"/>
                <a:gd name="T1" fmla="*/ 257 h 414"/>
                <a:gd name="T2" fmla="*/ 157 w 414"/>
                <a:gd name="T3" fmla="*/ 257 h 414"/>
                <a:gd name="T4" fmla="*/ 157 w 414"/>
                <a:gd name="T5" fmla="*/ 364 h 414"/>
                <a:gd name="T6" fmla="*/ 207 w 414"/>
                <a:gd name="T7" fmla="*/ 414 h 414"/>
                <a:gd name="T8" fmla="*/ 257 w 414"/>
                <a:gd name="T9" fmla="*/ 364 h 414"/>
                <a:gd name="T10" fmla="*/ 257 w 414"/>
                <a:gd name="T11" fmla="*/ 257 h 414"/>
                <a:gd name="T12" fmla="*/ 364 w 414"/>
                <a:gd name="T13" fmla="*/ 257 h 414"/>
                <a:gd name="T14" fmla="*/ 414 w 414"/>
                <a:gd name="T15" fmla="*/ 207 h 414"/>
                <a:gd name="T16" fmla="*/ 364 w 414"/>
                <a:gd name="T17" fmla="*/ 157 h 414"/>
                <a:gd name="T18" fmla="*/ 257 w 414"/>
                <a:gd name="T19" fmla="*/ 157 h 414"/>
                <a:gd name="T20" fmla="*/ 257 w 414"/>
                <a:gd name="T21" fmla="*/ 50 h 414"/>
                <a:gd name="T22" fmla="*/ 207 w 414"/>
                <a:gd name="T23" fmla="*/ 0 h 414"/>
                <a:gd name="T24" fmla="*/ 157 w 414"/>
                <a:gd name="T25" fmla="*/ 50 h 414"/>
                <a:gd name="T26" fmla="*/ 157 w 414"/>
                <a:gd name="T27" fmla="*/ 157 h 414"/>
                <a:gd name="T28" fmla="*/ 50 w 414"/>
                <a:gd name="T29" fmla="*/ 157 h 414"/>
                <a:gd name="T30" fmla="*/ 0 w 414"/>
                <a:gd name="T31" fmla="*/ 207 h 414"/>
                <a:gd name="T32" fmla="*/ 50 w 414"/>
                <a:gd name="T33" fmla="*/ 25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4" h="414">
                  <a:moveTo>
                    <a:pt x="50" y="257"/>
                  </a:moveTo>
                  <a:cubicBezTo>
                    <a:pt x="157" y="257"/>
                    <a:pt x="157" y="257"/>
                    <a:pt x="157" y="257"/>
                  </a:cubicBezTo>
                  <a:cubicBezTo>
                    <a:pt x="157" y="364"/>
                    <a:pt x="157" y="364"/>
                    <a:pt x="157" y="364"/>
                  </a:cubicBezTo>
                  <a:cubicBezTo>
                    <a:pt x="157" y="392"/>
                    <a:pt x="179" y="414"/>
                    <a:pt x="207" y="414"/>
                  </a:cubicBezTo>
                  <a:cubicBezTo>
                    <a:pt x="235" y="414"/>
                    <a:pt x="257" y="392"/>
                    <a:pt x="257" y="364"/>
                  </a:cubicBezTo>
                  <a:cubicBezTo>
                    <a:pt x="257" y="257"/>
                    <a:pt x="257" y="257"/>
                    <a:pt x="257" y="257"/>
                  </a:cubicBezTo>
                  <a:cubicBezTo>
                    <a:pt x="364" y="257"/>
                    <a:pt x="364" y="257"/>
                    <a:pt x="364" y="257"/>
                  </a:cubicBezTo>
                  <a:cubicBezTo>
                    <a:pt x="391" y="257"/>
                    <a:pt x="414" y="235"/>
                    <a:pt x="414" y="207"/>
                  </a:cubicBezTo>
                  <a:cubicBezTo>
                    <a:pt x="414" y="179"/>
                    <a:pt x="391" y="157"/>
                    <a:pt x="364" y="157"/>
                  </a:cubicBezTo>
                  <a:cubicBezTo>
                    <a:pt x="257" y="157"/>
                    <a:pt x="257" y="157"/>
                    <a:pt x="257" y="157"/>
                  </a:cubicBezTo>
                  <a:cubicBezTo>
                    <a:pt x="257" y="50"/>
                    <a:pt x="257" y="50"/>
                    <a:pt x="257" y="50"/>
                  </a:cubicBezTo>
                  <a:cubicBezTo>
                    <a:pt x="257" y="23"/>
                    <a:pt x="235" y="0"/>
                    <a:pt x="207" y="0"/>
                  </a:cubicBezTo>
                  <a:cubicBezTo>
                    <a:pt x="179" y="0"/>
                    <a:pt x="157" y="23"/>
                    <a:pt x="157" y="50"/>
                  </a:cubicBezTo>
                  <a:cubicBezTo>
                    <a:pt x="157" y="157"/>
                    <a:pt x="157" y="157"/>
                    <a:pt x="157" y="157"/>
                  </a:cubicBezTo>
                  <a:cubicBezTo>
                    <a:pt x="50" y="157"/>
                    <a:pt x="50" y="157"/>
                    <a:pt x="50" y="157"/>
                  </a:cubicBezTo>
                  <a:cubicBezTo>
                    <a:pt x="22" y="157"/>
                    <a:pt x="0" y="179"/>
                    <a:pt x="0" y="207"/>
                  </a:cubicBezTo>
                  <a:cubicBezTo>
                    <a:pt x="0" y="235"/>
                    <a:pt x="22" y="257"/>
                    <a:pt x="50" y="25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81" name="Group 299"/>
          <p:cNvGrpSpPr>
            <a:grpSpLocks noChangeAspect="1"/>
          </p:cNvGrpSpPr>
          <p:nvPr/>
        </p:nvGrpSpPr>
        <p:grpSpPr bwMode="auto">
          <a:xfrm>
            <a:off x="2804638" y="3343733"/>
            <a:ext cx="598076" cy="594360"/>
            <a:chOff x="1671" y="1"/>
            <a:chExt cx="4346" cy="4319"/>
          </a:xfrm>
          <a:solidFill>
            <a:srgbClr val="000000"/>
          </a:solidFill>
        </p:grpSpPr>
        <p:sp>
          <p:nvSpPr>
            <p:cNvPr id="82" name="Freeform 300"/>
            <p:cNvSpPr>
              <a:spLocks noEditPoints="1"/>
            </p:cNvSpPr>
            <p:nvPr/>
          </p:nvSpPr>
          <p:spPr bwMode="auto">
            <a:xfrm>
              <a:off x="1671" y="1"/>
              <a:ext cx="3493" cy="4319"/>
            </a:xfrm>
            <a:custGeom>
              <a:avLst/>
              <a:gdLst>
                <a:gd name="T0" fmla="*/ 2314 w 2414"/>
                <a:gd name="T1" fmla="*/ 2774 h 2984"/>
                <a:gd name="T2" fmla="*/ 2204 w 2414"/>
                <a:gd name="T3" fmla="*/ 2884 h 2984"/>
                <a:gd name="T4" fmla="*/ 210 w 2414"/>
                <a:gd name="T5" fmla="*/ 2884 h 2984"/>
                <a:gd name="T6" fmla="*/ 100 w 2414"/>
                <a:gd name="T7" fmla="*/ 2774 h 2984"/>
                <a:gd name="T8" fmla="*/ 100 w 2414"/>
                <a:gd name="T9" fmla="*/ 758 h 2984"/>
                <a:gd name="T10" fmla="*/ 548 w 2414"/>
                <a:gd name="T11" fmla="*/ 758 h 2984"/>
                <a:gd name="T12" fmla="*/ 758 w 2414"/>
                <a:gd name="T13" fmla="*/ 548 h 2984"/>
                <a:gd name="T14" fmla="*/ 758 w 2414"/>
                <a:gd name="T15" fmla="*/ 100 h 2984"/>
                <a:gd name="T16" fmla="*/ 2204 w 2414"/>
                <a:gd name="T17" fmla="*/ 100 h 2984"/>
                <a:gd name="T18" fmla="*/ 2314 w 2414"/>
                <a:gd name="T19" fmla="*/ 210 h 2984"/>
                <a:gd name="T20" fmla="*/ 2314 w 2414"/>
                <a:gd name="T21" fmla="*/ 767 h 2984"/>
                <a:gd name="T22" fmla="*/ 2414 w 2414"/>
                <a:gd name="T23" fmla="*/ 767 h 2984"/>
                <a:gd name="T24" fmla="*/ 2414 w 2414"/>
                <a:gd name="T25" fmla="*/ 210 h 2984"/>
                <a:gd name="T26" fmla="*/ 2204 w 2414"/>
                <a:gd name="T27" fmla="*/ 0 h 2984"/>
                <a:gd name="T28" fmla="*/ 708 w 2414"/>
                <a:gd name="T29" fmla="*/ 0 h 2984"/>
                <a:gd name="T30" fmla="*/ 673 w 2414"/>
                <a:gd name="T31" fmla="*/ 14 h 2984"/>
                <a:gd name="T32" fmla="*/ 15 w 2414"/>
                <a:gd name="T33" fmla="*/ 672 h 2984"/>
                <a:gd name="T34" fmla="*/ 0 w 2414"/>
                <a:gd name="T35" fmla="*/ 708 h 2984"/>
                <a:gd name="T36" fmla="*/ 0 w 2414"/>
                <a:gd name="T37" fmla="*/ 2774 h 2984"/>
                <a:gd name="T38" fmla="*/ 210 w 2414"/>
                <a:gd name="T39" fmla="*/ 2984 h 2984"/>
                <a:gd name="T40" fmla="*/ 2204 w 2414"/>
                <a:gd name="T41" fmla="*/ 2984 h 2984"/>
                <a:gd name="T42" fmla="*/ 2414 w 2414"/>
                <a:gd name="T43" fmla="*/ 2774 h 2984"/>
                <a:gd name="T44" fmla="*/ 2414 w 2414"/>
                <a:gd name="T45" fmla="*/ 2231 h 2984"/>
                <a:gd name="T46" fmla="*/ 2314 w 2414"/>
                <a:gd name="T47" fmla="*/ 2231 h 2984"/>
                <a:gd name="T48" fmla="*/ 2314 w 2414"/>
                <a:gd name="T49" fmla="*/ 2774 h 2984"/>
                <a:gd name="T50" fmla="*/ 548 w 2414"/>
                <a:gd name="T51" fmla="*/ 658 h 2984"/>
                <a:gd name="T52" fmla="*/ 171 w 2414"/>
                <a:gd name="T53" fmla="*/ 658 h 2984"/>
                <a:gd name="T54" fmla="*/ 658 w 2414"/>
                <a:gd name="T55" fmla="*/ 170 h 2984"/>
                <a:gd name="T56" fmla="*/ 658 w 2414"/>
                <a:gd name="T57" fmla="*/ 548 h 2984"/>
                <a:gd name="T58" fmla="*/ 548 w 2414"/>
                <a:gd name="T59" fmla="*/ 658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4" h="2984">
                  <a:moveTo>
                    <a:pt x="2314" y="2774"/>
                  </a:moveTo>
                  <a:cubicBezTo>
                    <a:pt x="2314" y="2835"/>
                    <a:pt x="2264" y="2884"/>
                    <a:pt x="2204" y="2884"/>
                  </a:cubicBezTo>
                  <a:cubicBezTo>
                    <a:pt x="210" y="2884"/>
                    <a:pt x="210" y="2884"/>
                    <a:pt x="210" y="2884"/>
                  </a:cubicBezTo>
                  <a:cubicBezTo>
                    <a:pt x="149" y="2884"/>
                    <a:pt x="100" y="2835"/>
                    <a:pt x="100" y="2774"/>
                  </a:cubicBezTo>
                  <a:cubicBezTo>
                    <a:pt x="100" y="758"/>
                    <a:pt x="100" y="758"/>
                    <a:pt x="100" y="758"/>
                  </a:cubicBezTo>
                  <a:cubicBezTo>
                    <a:pt x="548" y="758"/>
                    <a:pt x="548" y="758"/>
                    <a:pt x="548" y="758"/>
                  </a:cubicBezTo>
                  <a:cubicBezTo>
                    <a:pt x="664" y="758"/>
                    <a:pt x="758" y="663"/>
                    <a:pt x="758" y="548"/>
                  </a:cubicBezTo>
                  <a:cubicBezTo>
                    <a:pt x="758" y="100"/>
                    <a:pt x="758" y="100"/>
                    <a:pt x="758" y="100"/>
                  </a:cubicBezTo>
                  <a:cubicBezTo>
                    <a:pt x="2204" y="100"/>
                    <a:pt x="2204" y="100"/>
                    <a:pt x="2204" y="100"/>
                  </a:cubicBezTo>
                  <a:cubicBezTo>
                    <a:pt x="2264" y="100"/>
                    <a:pt x="2314" y="149"/>
                    <a:pt x="2314" y="210"/>
                  </a:cubicBezTo>
                  <a:cubicBezTo>
                    <a:pt x="2314" y="767"/>
                    <a:pt x="2314" y="767"/>
                    <a:pt x="2314" y="767"/>
                  </a:cubicBezTo>
                  <a:cubicBezTo>
                    <a:pt x="2414" y="767"/>
                    <a:pt x="2414" y="767"/>
                    <a:pt x="2414" y="767"/>
                  </a:cubicBezTo>
                  <a:cubicBezTo>
                    <a:pt x="2414" y="210"/>
                    <a:pt x="2414" y="210"/>
                    <a:pt x="2414" y="210"/>
                  </a:cubicBezTo>
                  <a:cubicBezTo>
                    <a:pt x="2414" y="94"/>
                    <a:pt x="2320" y="0"/>
                    <a:pt x="2204" y="0"/>
                  </a:cubicBezTo>
                  <a:cubicBezTo>
                    <a:pt x="708" y="0"/>
                    <a:pt x="708" y="0"/>
                    <a:pt x="708" y="0"/>
                  </a:cubicBezTo>
                  <a:cubicBezTo>
                    <a:pt x="695" y="0"/>
                    <a:pt x="682" y="5"/>
                    <a:pt x="673" y="14"/>
                  </a:cubicBezTo>
                  <a:cubicBezTo>
                    <a:pt x="15" y="672"/>
                    <a:pt x="15" y="672"/>
                    <a:pt x="15" y="672"/>
                  </a:cubicBezTo>
                  <a:cubicBezTo>
                    <a:pt x="5" y="682"/>
                    <a:pt x="0" y="694"/>
                    <a:pt x="0" y="708"/>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2231"/>
                    <a:pt x="2414" y="2231"/>
                    <a:pt x="2414" y="2231"/>
                  </a:cubicBezTo>
                  <a:cubicBezTo>
                    <a:pt x="2314" y="2231"/>
                    <a:pt x="2314" y="2231"/>
                    <a:pt x="2314" y="2231"/>
                  </a:cubicBezTo>
                  <a:lnTo>
                    <a:pt x="2314" y="2774"/>
                  </a:lnTo>
                  <a:close/>
                  <a:moveTo>
                    <a:pt x="548" y="658"/>
                  </a:moveTo>
                  <a:cubicBezTo>
                    <a:pt x="171" y="658"/>
                    <a:pt x="171" y="658"/>
                    <a:pt x="171" y="658"/>
                  </a:cubicBezTo>
                  <a:cubicBezTo>
                    <a:pt x="658" y="170"/>
                    <a:pt x="658" y="170"/>
                    <a:pt x="658" y="170"/>
                  </a:cubicBezTo>
                  <a:cubicBezTo>
                    <a:pt x="658" y="548"/>
                    <a:pt x="658" y="548"/>
                    <a:pt x="658" y="548"/>
                  </a:cubicBezTo>
                  <a:cubicBezTo>
                    <a:pt x="658" y="608"/>
                    <a:pt x="609" y="658"/>
                    <a:pt x="548" y="6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3" name="Freeform 301"/>
            <p:cNvSpPr>
              <a:spLocks noEditPoints="1"/>
            </p:cNvSpPr>
            <p:nvPr/>
          </p:nvSpPr>
          <p:spPr bwMode="auto">
            <a:xfrm>
              <a:off x="3211" y="1194"/>
              <a:ext cx="2806" cy="2204"/>
            </a:xfrm>
            <a:custGeom>
              <a:avLst/>
              <a:gdLst>
                <a:gd name="T0" fmla="*/ 1920 w 1940"/>
                <a:gd name="T1" fmla="*/ 1438 h 1523"/>
                <a:gd name="T2" fmla="*/ 1555 w 1940"/>
                <a:gd name="T3" fmla="*/ 1073 h 1523"/>
                <a:gd name="T4" fmla="*/ 1571 w 1940"/>
                <a:gd name="T5" fmla="*/ 1053 h 1523"/>
                <a:gd name="T6" fmla="*/ 1711 w 1940"/>
                <a:gd name="T7" fmla="*/ 650 h 1523"/>
                <a:gd name="T8" fmla="*/ 1061 w 1940"/>
                <a:gd name="T9" fmla="*/ 0 h 1523"/>
                <a:gd name="T10" fmla="*/ 473 w 1940"/>
                <a:gd name="T11" fmla="*/ 374 h 1523"/>
                <a:gd name="T12" fmla="*/ 50 w 1940"/>
                <a:gd name="T13" fmla="*/ 374 h 1523"/>
                <a:gd name="T14" fmla="*/ 0 w 1940"/>
                <a:gd name="T15" fmla="*/ 424 h 1523"/>
                <a:gd name="T16" fmla="*/ 50 w 1940"/>
                <a:gd name="T17" fmla="*/ 474 h 1523"/>
                <a:gd name="T18" fmla="*/ 435 w 1940"/>
                <a:gd name="T19" fmla="*/ 474 h 1523"/>
                <a:gd name="T20" fmla="*/ 411 w 1940"/>
                <a:gd name="T21" fmla="*/ 650 h 1523"/>
                <a:gd name="T22" fmla="*/ 414 w 1940"/>
                <a:gd name="T23" fmla="*/ 712 h 1523"/>
                <a:gd name="T24" fmla="*/ 290 w 1940"/>
                <a:gd name="T25" fmla="*/ 712 h 1523"/>
                <a:gd name="T26" fmla="*/ 240 w 1940"/>
                <a:gd name="T27" fmla="*/ 762 h 1523"/>
                <a:gd name="T28" fmla="*/ 290 w 1940"/>
                <a:gd name="T29" fmla="*/ 812 h 1523"/>
                <a:gd name="T30" fmla="*/ 431 w 1940"/>
                <a:gd name="T31" fmla="*/ 812 h 1523"/>
                <a:gd name="T32" fmla="*/ 550 w 1940"/>
                <a:gd name="T33" fmla="*/ 1051 h 1523"/>
                <a:gd name="T34" fmla="*/ 50 w 1940"/>
                <a:gd name="T35" fmla="*/ 1051 h 1523"/>
                <a:gd name="T36" fmla="*/ 0 w 1940"/>
                <a:gd name="T37" fmla="*/ 1101 h 1523"/>
                <a:gd name="T38" fmla="*/ 50 w 1940"/>
                <a:gd name="T39" fmla="*/ 1151 h 1523"/>
                <a:gd name="T40" fmla="*/ 572 w 1940"/>
                <a:gd name="T41" fmla="*/ 1151 h 1523"/>
                <a:gd name="T42" fmla="*/ 616 w 1940"/>
                <a:gd name="T43" fmla="*/ 1124 h 1523"/>
                <a:gd name="T44" fmla="*/ 1061 w 1940"/>
                <a:gd name="T45" fmla="*/ 1300 h 1523"/>
                <a:gd name="T46" fmla="*/ 1485 w 1940"/>
                <a:gd name="T47" fmla="*/ 1144 h 1523"/>
                <a:gd name="T48" fmla="*/ 1850 w 1940"/>
                <a:gd name="T49" fmla="*/ 1509 h 1523"/>
                <a:gd name="T50" fmla="*/ 1885 w 1940"/>
                <a:gd name="T51" fmla="*/ 1523 h 1523"/>
                <a:gd name="T52" fmla="*/ 1920 w 1940"/>
                <a:gd name="T53" fmla="*/ 1509 h 1523"/>
                <a:gd name="T54" fmla="*/ 1920 w 1940"/>
                <a:gd name="T55" fmla="*/ 1438 h 1523"/>
                <a:gd name="T56" fmla="*/ 589 w 1940"/>
                <a:gd name="T57" fmla="*/ 932 h 1523"/>
                <a:gd name="T58" fmla="*/ 1034 w 1940"/>
                <a:gd name="T59" fmla="*/ 932 h 1523"/>
                <a:gd name="T60" fmla="*/ 1084 w 1940"/>
                <a:gd name="T61" fmla="*/ 882 h 1523"/>
                <a:gd name="T62" fmla="*/ 1034 w 1940"/>
                <a:gd name="T63" fmla="*/ 832 h 1523"/>
                <a:gd name="T64" fmla="*/ 542 w 1940"/>
                <a:gd name="T65" fmla="*/ 832 h 1523"/>
                <a:gd name="T66" fmla="*/ 511 w 1940"/>
                <a:gd name="T67" fmla="*/ 650 h 1523"/>
                <a:gd name="T68" fmla="*/ 511 w 1940"/>
                <a:gd name="T69" fmla="*/ 633 h 1523"/>
                <a:gd name="T70" fmla="*/ 1034 w 1940"/>
                <a:gd name="T71" fmla="*/ 633 h 1523"/>
                <a:gd name="T72" fmla="*/ 1084 w 1940"/>
                <a:gd name="T73" fmla="*/ 583 h 1523"/>
                <a:gd name="T74" fmla="*/ 1034 w 1940"/>
                <a:gd name="T75" fmla="*/ 533 h 1523"/>
                <a:gd name="T76" fmla="*/ 524 w 1940"/>
                <a:gd name="T77" fmla="*/ 533 h 1523"/>
                <a:gd name="T78" fmla="*/ 1061 w 1940"/>
                <a:gd name="T79" fmla="*/ 100 h 1523"/>
                <a:gd name="T80" fmla="*/ 1611 w 1940"/>
                <a:gd name="T81" fmla="*/ 650 h 1523"/>
                <a:gd name="T82" fmla="*/ 1493 w 1940"/>
                <a:gd name="T83" fmla="*/ 991 h 1523"/>
                <a:gd name="T84" fmla="*/ 1451 w 1940"/>
                <a:gd name="T85" fmla="*/ 1038 h 1523"/>
                <a:gd name="T86" fmla="*/ 1450 w 1940"/>
                <a:gd name="T87" fmla="*/ 1039 h 1523"/>
                <a:gd name="T88" fmla="*/ 1450 w 1940"/>
                <a:gd name="T89" fmla="*/ 1040 h 1523"/>
                <a:gd name="T90" fmla="*/ 1061 w 1940"/>
                <a:gd name="T91" fmla="*/ 1200 h 1523"/>
                <a:gd name="T92" fmla="*/ 589 w 1940"/>
                <a:gd name="T93" fmla="*/ 932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40" h="1523">
                  <a:moveTo>
                    <a:pt x="1920" y="1438"/>
                  </a:moveTo>
                  <a:cubicBezTo>
                    <a:pt x="1555" y="1073"/>
                    <a:pt x="1555" y="1073"/>
                    <a:pt x="1555" y="1073"/>
                  </a:cubicBezTo>
                  <a:cubicBezTo>
                    <a:pt x="1561" y="1066"/>
                    <a:pt x="1566" y="1060"/>
                    <a:pt x="1571" y="1053"/>
                  </a:cubicBezTo>
                  <a:cubicBezTo>
                    <a:pt x="1663" y="938"/>
                    <a:pt x="1711" y="798"/>
                    <a:pt x="1711" y="650"/>
                  </a:cubicBezTo>
                  <a:cubicBezTo>
                    <a:pt x="1711" y="292"/>
                    <a:pt x="1419" y="0"/>
                    <a:pt x="1061" y="0"/>
                  </a:cubicBezTo>
                  <a:cubicBezTo>
                    <a:pt x="801" y="0"/>
                    <a:pt x="577" y="153"/>
                    <a:pt x="473" y="374"/>
                  </a:cubicBezTo>
                  <a:cubicBezTo>
                    <a:pt x="50" y="374"/>
                    <a:pt x="50" y="374"/>
                    <a:pt x="50" y="374"/>
                  </a:cubicBezTo>
                  <a:cubicBezTo>
                    <a:pt x="23" y="374"/>
                    <a:pt x="0" y="396"/>
                    <a:pt x="0" y="424"/>
                  </a:cubicBezTo>
                  <a:cubicBezTo>
                    <a:pt x="0" y="451"/>
                    <a:pt x="23" y="474"/>
                    <a:pt x="50" y="474"/>
                  </a:cubicBezTo>
                  <a:cubicBezTo>
                    <a:pt x="435" y="474"/>
                    <a:pt x="435" y="474"/>
                    <a:pt x="435" y="474"/>
                  </a:cubicBezTo>
                  <a:cubicBezTo>
                    <a:pt x="420" y="530"/>
                    <a:pt x="411" y="589"/>
                    <a:pt x="411" y="650"/>
                  </a:cubicBezTo>
                  <a:cubicBezTo>
                    <a:pt x="411" y="671"/>
                    <a:pt x="412" y="692"/>
                    <a:pt x="414" y="712"/>
                  </a:cubicBezTo>
                  <a:cubicBezTo>
                    <a:pt x="290" y="712"/>
                    <a:pt x="290" y="712"/>
                    <a:pt x="290" y="712"/>
                  </a:cubicBezTo>
                  <a:cubicBezTo>
                    <a:pt x="263" y="712"/>
                    <a:pt x="240" y="735"/>
                    <a:pt x="240" y="762"/>
                  </a:cubicBezTo>
                  <a:cubicBezTo>
                    <a:pt x="240" y="790"/>
                    <a:pt x="263" y="812"/>
                    <a:pt x="290" y="812"/>
                  </a:cubicBezTo>
                  <a:cubicBezTo>
                    <a:pt x="431" y="812"/>
                    <a:pt x="431" y="812"/>
                    <a:pt x="431" y="812"/>
                  </a:cubicBezTo>
                  <a:cubicBezTo>
                    <a:pt x="454" y="900"/>
                    <a:pt x="495" y="981"/>
                    <a:pt x="550" y="1051"/>
                  </a:cubicBezTo>
                  <a:cubicBezTo>
                    <a:pt x="50" y="1051"/>
                    <a:pt x="50" y="1051"/>
                    <a:pt x="50" y="1051"/>
                  </a:cubicBezTo>
                  <a:cubicBezTo>
                    <a:pt x="23" y="1051"/>
                    <a:pt x="0" y="1073"/>
                    <a:pt x="0" y="1101"/>
                  </a:cubicBezTo>
                  <a:cubicBezTo>
                    <a:pt x="0" y="1129"/>
                    <a:pt x="23" y="1151"/>
                    <a:pt x="50" y="1151"/>
                  </a:cubicBezTo>
                  <a:cubicBezTo>
                    <a:pt x="572" y="1151"/>
                    <a:pt x="572" y="1151"/>
                    <a:pt x="572" y="1151"/>
                  </a:cubicBezTo>
                  <a:cubicBezTo>
                    <a:pt x="591" y="1151"/>
                    <a:pt x="608" y="1140"/>
                    <a:pt x="616" y="1124"/>
                  </a:cubicBezTo>
                  <a:cubicBezTo>
                    <a:pt x="733" y="1233"/>
                    <a:pt x="889" y="1300"/>
                    <a:pt x="1061" y="1300"/>
                  </a:cubicBezTo>
                  <a:cubicBezTo>
                    <a:pt x="1219" y="1300"/>
                    <a:pt x="1368" y="1244"/>
                    <a:pt x="1485" y="1144"/>
                  </a:cubicBezTo>
                  <a:cubicBezTo>
                    <a:pt x="1850" y="1509"/>
                    <a:pt x="1850" y="1509"/>
                    <a:pt x="1850" y="1509"/>
                  </a:cubicBezTo>
                  <a:cubicBezTo>
                    <a:pt x="1859" y="1518"/>
                    <a:pt x="1872" y="1523"/>
                    <a:pt x="1885" y="1523"/>
                  </a:cubicBezTo>
                  <a:cubicBezTo>
                    <a:pt x="1898" y="1523"/>
                    <a:pt x="1911" y="1518"/>
                    <a:pt x="1920" y="1509"/>
                  </a:cubicBezTo>
                  <a:cubicBezTo>
                    <a:pt x="1940" y="1489"/>
                    <a:pt x="1940" y="1457"/>
                    <a:pt x="1920" y="1438"/>
                  </a:cubicBezTo>
                  <a:close/>
                  <a:moveTo>
                    <a:pt x="589" y="932"/>
                  </a:moveTo>
                  <a:cubicBezTo>
                    <a:pt x="1034" y="932"/>
                    <a:pt x="1034" y="932"/>
                    <a:pt x="1034" y="932"/>
                  </a:cubicBezTo>
                  <a:cubicBezTo>
                    <a:pt x="1062" y="932"/>
                    <a:pt x="1084" y="910"/>
                    <a:pt x="1084" y="882"/>
                  </a:cubicBezTo>
                  <a:cubicBezTo>
                    <a:pt x="1084" y="855"/>
                    <a:pt x="1062" y="832"/>
                    <a:pt x="1034" y="832"/>
                  </a:cubicBezTo>
                  <a:cubicBezTo>
                    <a:pt x="542" y="832"/>
                    <a:pt x="542" y="832"/>
                    <a:pt x="542" y="832"/>
                  </a:cubicBezTo>
                  <a:cubicBezTo>
                    <a:pt x="522" y="775"/>
                    <a:pt x="511" y="714"/>
                    <a:pt x="511" y="650"/>
                  </a:cubicBezTo>
                  <a:cubicBezTo>
                    <a:pt x="511" y="644"/>
                    <a:pt x="511" y="638"/>
                    <a:pt x="511" y="633"/>
                  </a:cubicBezTo>
                  <a:cubicBezTo>
                    <a:pt x="1034" y="633"/>
                    <a:pt x="1034" y="633"/>
                    <a:pt x="1034" y="633"/>
                  </a:cubicBezTo>
                  <a:cubicBezTo>
                    <a:pt x="1062" y="633"/>
                    <a:pt x="1084" y="610"/>
                    <a:pt x="1084" y="583"/>
                  </a:cubicBezTo>
                  <a:cubicBezTo>
                    <a:pt x="1084" y="555"/>
                    <a:pt x="1062" y="533"/>
                    <a:pt x="1034" y="533"/>
                  </a:cubicBezTo>
                  <a:cubicBezTo>
                    <a:pt x="524" y="533"/>
                    <a:pt x="524" y="533"/>
                    <a:pt x="524" y="533"/>
                  </a:cubicBezTo>
                  <a:cubicBezTo>
                    <a:pt x="578" y="286"/>
                    <a:pt x="798" y="100"/>
                    <a:pt x="1061" y="100"/>
                  </a:cubicBezTo>
                  <a:cubicBezTo>
                    <a:pt x="1364" y="100"/>
                    <a:pt x="1611" y="347"/>
                    <a:pt x="1611" y="650"/>
                  </a:cubicBezTo>
                  <a:cubicBezTo>
                    <a:pt x="1611" y="775"/>
                    <a:pt x="1570" y="893"/>
                    <a:pt x="1493" y="991"/>
                  </a:cubicBezTo>
                  <a:cubicBezTo>
                    <a:pt x="1480" y="1008"/>
                    <a:pt x="1466" y="1023"/>
                    <a:pt x="1451" y="1038"/>
                  </a:cubicBezTo>
                  <a:cubicBezTo>
                    <a:pt x="1451" y="1038"/>
                    <a:pt x="1451" y="1038"/>
                    <a:pt x="1450" y="1039"/>
                  </a:cubicBezTo>
                  <a:cubicBezTo>
                    <a:pt x="1450" y="1039"/>
                    <a:pt x="1450" y="1039"/>
                    <a:pt x="1450" y="1040"/>
                  </a:cubicBezTo>
                  <a:cubicBezTo>
                    <a:pt x="1347" y="1142"/>
                    <a:pt x="1208" y="1200"/>
                    <a:pt x="1061" y="1200"/>
                  </a:cubicBezTo>
                  <a:cubicBezTo>
                    <a:pt x="861" y="1200"/>
                    <a:pt x="685" y="1093"/>
                    <a:pt x="589" y="9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4" name="Freeform 302"/>
            <p:cNvSpPr>
              <a:spLocks/>
            </p:cNvSpPr>
            <p:nvPr/>
          </p:nvSpPr>
          <p:spPr bwMode="auto">
            <a:xfrm>
              <a:off x="2227" y="1735"/>
              <a:ext cx="758" cy="145"/>
            </a:xfrm>
            <a:custGeom>
              <a:avLst/>
              <a:gdLst>
                <a:gd name="T0" fmla="*/ 474 w 524"/>
                <a:gd name="T1" fmla="*/ 0 h 100"/>
                <a:gd name="T2" fmla="*/ 50 w 524"/>
                <a:gd name="T3" fmla="*/ 0 h 100"/>
                <a:gd name="T4" fmla="*/ 0 w 524"/>
                <a:gd name="T5" fmla="*/ 50 h 100"/>
                <a:gd name="T6" fmla="*/ 50 w 524"/>
                <a:gd name="T7" fmla="*/ 100 h 100"/>
                <a:gd name="T8" fmla="*/ 474 w 524"/>
                <a:gd name="T9" fmla="*/ 100 h 100"/>
                <a:gd name="T10" fmla="*/ 524 w 524"/>
                <a:gd name="T11" fmla="*/ 50 h 100"/>
                <a:gd name="T12" fmla="*/ 474 w 524"/>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524" h="100">
                  <a:moveTo>
                    <a:pt x="474" y="0"/>
                  </a:moveTo>
                  <a:cubicBezTo>
                    <a:pt x="50" y="0"/>
                    <a:pt x="50" y="0"/>
                    <a:pt x="50" y="0"/>
                  </a:cubicBezTo>
                  <a:cubicBezTo>
                    <a:pt x="23" y="0"/>
                    <a:pt x="0" y="22"/>
                    <a:pt x="0" y="50"/>
                  </a:cubicBezTo>
                  <a:cubicBezTo>
                    <a:pt x="0" y="77"/>
                    <a:pt x="23" y="100"/>
                    <a:pt x="50" y="100"/>
                  </a:cubicBezTo>
                  <a:cubicBezTo>
                    <a:pt x="474" y="100"/>
                    <a:pt x="474" y="100"/>
                    <a:pt x="474" y="100"/>
                  </a:cubicBezTo>
                  <a:cubicBezTo>
                    <a:pt x="502" y="100"/>
                    <a:pt x="524" y="77"/>
                    <a:pt x="524" y="50"/>
                  </a:cubicBezTo>
                  <a:cubicBezTo>
                    <a:pt x="524" y="22"/>
                    <a:pt x="502" y="0"/>
                    <a:pt x="47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5" name="Freeform 303"/>
            <p:cNvSpPr>
              <a:spLocks/>
            </p:cNvSpPr>
            <p:nvPr/>
          </p:nvSpPr>
          <p:spPr bwMode="auto">
            <a:xfrm>
              <a:off x="2227" y="2224"/>
              <a:ext cx="1105" cy="145"/>
            </a:xfrm>
            <a:custGeom>
              <a:avLst/>
              <a:gdLst>
                <a:gd name="T0" fmla="*/ 764 w 764"/>
                <a:gd name="T1" fmla="*/ 50 h 100"/>
                <a:gd name="T2" fmla="*/ 714 w 764"/>
                <a:gd name="T3" fmla="*/ 0 h 100"/>
                <a:gd name="T4" fmla="*/ 50 w 764"/>
                <a:gd name="T5" fmla="*/ 0 h 100"/>
                <a:gd name="T6" fmla="*/ 0 w 764"/>
                <a:gd name="T7" fmla="*/ 50 h 100"/>
                <a:gd name="T8" fmla="*/ 50 w 764"/>
                <a:gd name="T9" fmla="*/ 100 h 100"/>
                <a:gd name="T10" fmla="*/ 714 w 764"/>
                <a:gd name="T11" fmla="*/ 100 h 100"/>
                <a:gd name="T12" fmla="*/ 764 w 764"/>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764" h="100">
                  <a:moveTo>
                    <a:pt x="764" y="50"/>
                  </a:moveTo>
                  <a:cubicBezTo>
                    <a:pt x="764" y="23"/>
                    <a:pt x="742" y="0"/>
                    <a:pt x="714" y="0"/>
                  </a:cubicBezTo>
                  <a:cubicBezTo>
                    <a:pt x="50" y="0"/>
                    <a:pt x="50" y="0"/>
                    <a:pt x="50" y="0"/>
                  </a:cubicBezTo>
                  <a:cubicBezTo>
                    <a:pt x="23" y="0"/>
                    <a:pt x="0" y="23"/>
                    <a:pt x="0" y="50"/>
                  </a:cubicBezTo>
                  <a:cubicBezTo>
                    <a:pt x="0" y="78"/>
                    <a:pt x="23" y="100"/>
                    <a:pt x="50" y="100"/>
                  </a:cubicBezTo>
                  <a:cubicBezTo>
                    <a:pt x="714" y="100"/>
                    <a:pt x="714" y="100"/>
                    <a:pt x="714" y="100"/>
                  </a:cubicBezTo>
                  <a:cubicBezTo>
                    <a:pt x="742" y="100"/>
                    <a:pt x="764" y="78"/>
                    <a:pt x="764"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6" name="Freeform 304"/>
            <p:cNvSpPr>
              <a:spLocks/>
            </p:cNvSpPr>
            <p:nvPr/>
          </p:nvSpPr>
          <p:spPr bwMode="auto">
            <a:xfrm>
              <a:off x="2227" y="2715"/>
              <a:ext cx="758" cy="145"/>
            </a:xfrm>
            <a:custGeom>
              <a:avLst/>
              <a:gdLst>
                <a:gd name="T0" fmla="*/ 50 w 524"/>
                <a:gd name="T1" fmla="*/ 0 h 100"/>
                <a:gd name="T2" fmla="*/ 0 w 524"/>
                <a:gd name="T3" fmla="*/ 50 h 100"/>
                <a:gd name="T4" fmla="*/ 50 w 524"/>
                <a:gd name="T5" fmla="*/ 100 h 100"/>
                <a:gd name="T6" fmla="*/ 474 w 524"/>
                <a:gd name="T7" fmla="*/ 100 h 100"/>
                <a:gd name="T8" fmla="*/ 524 w 524"/>
                <a:gd name="T9" fmla="*/ 50 h 100"/>
                <a:gd name="T10" fmla="*/ 474 w 524"/>
                <a:gd name="T11" fmla="*/ 0 h 100"/>
                <a:gd name="T12" fmla="*/ 50 w 524"/>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524" h="100">
                  <a:moveTo>
                    <a:pt x="50" y="0"/>
                  </a:moveTo>
                  <a:cubicBezTo>
                    <a:pt x="23" y="0"/>
                    <a:pt x="0" y="22"/>
                    <a:pt x="0" y="50"/>
                  </a:cubicBezTo>
                  <a:cubicBezTo>
                    <a:pt x="0" y="78"/>
                    <a:pt x="23" y="100"/>
                    <a:pt x="50" y="100"/>
                  </a:cubicBezTo>
                  <a:cubicBezTo>
                    <a:pt x="474" y="100"/>
                    <a:pt x="474" y="100"/>
                    <a:pt x="474" y="100"/>
                  </a:cubicBezTo>
                  <a:cubicBezTo>
                    <a:pt x="502" y="100"/>
                    <a:pt x="524" y="78"/>
                    <a:pt x="524" y="50"/>
                  </a:cubicBezTo>
                  <a:cubicBezTo>
                    <a:pt x="524" y="22"/>
                    <a:pt x="502" y="0"/>
                    <a:pt x="474" y="0"/>
                  </a:cubicBezTo>
                  <a:lnTo>
                    <a:pt x="5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87" name="Group 86"/>
          <p:cNvGrpSpPr>
            <a:grpSpLocks noChangeAspect="1"/>
          </p:cNvGrpSpPr>
          <p:nvPr/>
        </p:nvGrpSpPr>
        <p:grpSpPr>
          <a:xfrm>
            <a:off x="6547114" y="3381028"/>
            <a:ext cx="569526" cy="594360"/>
            <a:chOff x="742849" y="3227566"/>
            <a:chExt cx="547690" cy="571571"/>
          </a:xfrm>
          <a:solidFill>
            <a:srgbClr val="000000"/>
          </a:solidFill>
        </p:grpSpPr>
        <p:sp>
          <p:nvSpPr>
            <p:cNvPr id="88" name="Freeform 279"/>
            <p:cNvSpPr>
              <a:spLocks noEditPoints="1"/>
            </p:cNvSpPr>
            <p:nvPr/>
          </p:nvSpPr>
          <p:spPr bwMode="auto">
            <a:xfrm>
              <a:off x="742849" y="3227566"/>
              <a:ext cx="364175" cy="364175"/>
            </a:xfrm>
            <a:custGeom>
              <a:avLst/>
              <a:gdLst>
                <a:gd name="T0" fmla="*/ 506 w 594"/>
                <a:gd name="T1" fmla="*/ 415 h 594"/>
                <a:gd name="T2" fmla="*/ 594 w 594"/>
                <a:gd name="T3" fmla="*/ 337 h 594"/>
                <a:gd name="T4" fmla="*/ 526 w 594"/>
                <a:gd name="T5" fmla="*/ 232 h 594"/>
                <a:gd name="T6" fmla="*/ 533 w 594"/>
                <a:gd name="T7" fmla="*/ 113 h 594"/>
                <a:gd name="T8" fmla="*/ 411 w 594"/>
                <a:gd name="T9" fmla="*/ 90 h 594"/>
                <a:gd name="T10" fmla="*/ 336 w 594"/>
                <a:gd name="T11" fmla="*/ 0 h 594"/>
                <a:gd name="T12" fmla="*/ 229 w 594"/>
                <a:gd name="T13" fmla="*/ 72 h 594"/>
                <a:gd name="T14" fmla="*/ 114 w 594"/>
                <a:gd name="T15" fmla="*/ 60 h 594"/>
                <a:gd name="T16" fmla="*/ 90 w 594"/>
                <a:gd name="T17" fmla="*/ 186 h 594"/>
                <a:gd name="T18" fmla="*/ 0 w 594"/>
                <a:gd name="T19" fmla="*/ 258 h 594"/>
                <a:gd name="T20" fmla="*/ 70 w 594"/>
                <a:gd name="T21" fmla="*/ 364 h 594"/>
                <a:gd name="T22" fmla="*/ 59 w 594"/>
                <a:gd name="T23" fmla="*/ 480 h 594"/>
                <a:gd name="T24" fmla="*/ 181 w 594"/>
                <a:gd name="T25" fmla="*/ 506 h 594"/>
                <a:gd name="T26" fmla="*/ 257 w 594"/>
                <a:gd name="T27" fmla="*/ 594 h 594"/>
                <a:gd name="T28" fmla="*/ 361 w 594"/>
                <a:gd name="T29" fmla="*/ 529 h 594"/>
                <a:gd name="T30" fmla="*/ 479 w 594"/>
                <a:gd name="T31" fmla="*/ 535 h 594"/>
                <a:gd name="T32" fmla="*/ 409 w 594"/>
                <a:gd name="T33" fmla="*/ 480 h 594"/>
                <a:gd name="T34" fmla="*/ 354 w 594"/>
                <a:gd name="T35" fmla="*/ 503 h 594"/>
                <a:gd name="T36" fmla="*/ 315 w 594"/>
                <a:gd name="T37" fmla="*/ 568 h 594"/>
                <a:gd name="T38" fmla="*/ 246 w 594"/>
                <a:gd name="T39" fmla="*/ 505 h 594"/>
                <a:gd name="T40" fmla="*/ 194 w 594"/>
                <a:gd name="T41" fmla="*/ 483 h 594"/>
                <a:gd name="T42" fmla="*/ 118 w 594"/>
                <a:gd name="T43" fmla="*/ 502 h 594"/>
                <a:gd name="T44" fmla="*/ 115 w 594"/>
                <a:gd name="T45" fmla="*/ 406 h 594"/>
                <a:gd name="T46" fmla="*/ 95 w 594"/>
                <a:gd name="T47" fmla="*/ 357 h 594"/>
                <a:gd name="T48" fmla="*/ 26 w 594"/>
                <a:gd name="T49" fmla="*/ 316 h 594"/>
                <a:gd name="T50" fmla="*/ 94 w 594"/>
                <a:gd name="T51" fmla="*/ 245 h 594"/>
                <a:gd name="T52" fmla="*/ 113 w 594"/>
                <a:gd name="T53" fmla="*/ 199 h 594"/>
                <a:gd name="T54" fmla="*/ 92 w 594"/>
                <a:gd name="T55" fmla="*/ 119 h 594"/>
                <a:gd name="T56" fmla="*/ 191 w 594"/>
                <a:gd name="T57" fmla="*/ 117 h 594"/>
                <a:gd name="T58" fmla="*/ 237 w 594"/>
                <a:gd name="T59" fmla="*/ 97 h 594"/>
                <a:gd name="T60" fmla="*/ 278 w 594"/>
                <a:gd name="T61" fmla="*/ 27 h 594"/>
                <a:gd name="T62" fmla="*/ 349 w 594"/>
                <a:gd name="T63" fmla="*/ 94 h 594"/>
                <a:gd name="T64" fmla="*/ 398 w 594"/>
                <a:gd name="T65" fmla="*/ 113 h 594"/>
                <a:gd name="T66" fmla="*/ 474 w 594"/>
                <a:gd name="T67" fmla="*/ 92 h 594"/>
                <a:gd name="T68" fmla="*/ 479 w 594"/>
                <a:gd name="T69" fmla="*/ 189 h 594"/>
                <a:gd name="T70" fmla="*/ 501 w 594"/>
                <a:gd name="T71" fmla="*/ 240 h 594"/>
                <a:gd name="T72" fmla="*/ 567 w 594"/>
                <a:gd name="T73" fmla="*/ 279 h 594"/>
                <a:gd name="T74" fmla="*/ 505 w 594"/>
                <a:gd name="T75" fmla="*/ 347 h 594"/>
                <a:gd name="T76" fmla="*/ 483 w 594"/>
                <a:gd name="T77" fmla="*/ 403 h 594"/>
                <a:gd name="T78" fmla="*/ 501 w 594"/>
                <a:gd name="T79" fmla="*/ 476 h 594"/>
                <a:gd name="T80" fmla="*/ 409 w 594"/>
                <a:gd name="T81" fmla="*/ 48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4" h="594">
                  <a:moveTo>
                    <a:pt x="532" y="482"/>
                  </a:moveTo>
                  <a:cubicBezTo>
                    <a:pt x="506" y="415"/>
                    <a:pt x="506" y="415"/>
                    <a:pt x="506" y="415"/>
                  </a:cubicBezTo>
                  <a:cubicBezTo>
                    <a:pt x="514" y="400"/>
                    <a:pt x="521" y="383"/>
                    <a:pt x="526" y="366"/>
                  </a:cubicBezTo>
                  <a:cubicBezTo>
                    <a:pt x="594" y="337"/>
                    <a:pt x="594" y="337"/>
                    <a:pt x="594" y="337"/>
                  </a:cubicBezTo>
                  <a:cubicBezTo>
                    <a:pt x="594" y="262"/>
                    <a:pt x="594" y="262"/>
                    <a:pt x="594" y="262"/>
                  </a:cubicBezTo>
                  <a:cubicBezTo>
                    <a:pt x="526" y="232"/>
                    <a:pt x="526" y="232"/>
                    <a:pt x="526" y="232"/>
                  </a:cubicBezTo>
                  <a:cubicBezTo>
                    <a:pt x="522" y="217"/>
                    <a:pt x="515" y="201"/>
                    <a:pt x="507" y="187"/>
                  </a:cubicBezTo>
                  <a:cubicBezTo>
                    <a:pt x="533" y="113"/>
                    <a:pt x="533" y="113"/>
                    <a:pt x="533" y="113"/>
                  </a:cubicBezTo>
                  <a:cubicBezTo>
                    <a:pt x="479" y="62"/>
                    <a:pt x="479" y="62"/>
                    <a:pt x="479" y="62"/>
                  </a:cubicBezTo>
                  <a:cubicBezTo>
                    <a:pt x="411" y="90"/>
                    <a:pt x="411" y="90"/>
                    <a:pt x="411" y="90"/>
                  </a:cubicBezTo>
                  <a:cubicBezTo>
                    <a:pt x="397" y="83"/>
                    <a:pt x="383" y="77"/>
                    <a:pt x="368" y="72"/>
                  </a:cubicBezTo>
                  <a:cubicBezTo>
                    <a:pt x="336" y="0"/>
                    <a:pt x="336" y="0"/>
                    <a:pt x="336" y="0"/>
                  </a:cubicBezTo>
                  <a:cubicBezTo>
                    <a:pt x="261" y="0"/>
                    <a:pt x="261" y="0"/>
                    <a:pt x="261" y="0"/>
                  </a:cubicBezTo>
                  <a:cubicBezTo>
                    <a:pt x="229" y="72"/>
                    <a:pt x="229" y="72"/>
                    <a:pt x="229" y="72"/>
                  </a:cubicBezTo>
                  <a:cubicBezTo>
                    <a:pt x="216" y="77"/>
                    <a:pt x="202" y="82"/>
                    <a:pt x="189" y="89"/>
                  </a:cubicBezTo>
                  <a:cubicBezTo>
                    <a:pt x="114" y="60"/>
                    <a:pt x="114" y="60"/>
                    <a:pt x="114" y="60"/>
                  </a:cubicBezTo>
                  <a:cubicBezTo>
                    <a:pt x="62" y="112"/>
                    <a:pt x="62" y="112"/>
                    <a:pt x="62" y="112"/>
                  </a:cubicBezTo>
                  <a:cubicBezTo>
                    <a:pt x="90" y="186"/>
                    <a:pt x="90" y="186"/>
                    <a:pt x="90" y="186"/>
                  </a:cubicBezTo>
                  <a:cubicBezTo>
                    <a:pt x="83" y="199"/>
                    <a:pt x="77" y="212"/>
                    <a:pt x="73" y="226"/>
                  </a:cubicBezTo>
                  <a:cubicBezTo>
                    <a:pt x="0" y="258"/>
                    <a:pt x="0" y="258"/>
                    <a:pt x="0" y="258"/>
                  </a:cubicBezTo>
                  <a:cubicBezTo>
                    <a:pt x="0" y="333"/>
                    <a:pt x="0" y="333"/>
                    <a:pt x="0" y="333"/>
                  </a:cubicBezTo>
                  <a:cubicBezTo>
                    <a:pt x="70" y="364"/>
                    <a:pt x="70" y="364"/>
                    <a:pt x="70" y="364"/>
                  </a:cubicBezTo>
                  <a:cubicBezTo>
                    <a:pt x="74" y="379"/>
                    <a:pt x="80" y="393"/>
                    <a:pt x="87" y="407"/>
                  </a:cubicBezTo>
                  <a:cubicBezTo>
                    <a:pt x="59" y="480"/>
                    <a:pt x="59" y="480"/>
                    <a:pt x="59" y="480"/>
                  </a:cubicBezTo>
                  <a:cubicBezTo>
                    <a:pt x="112" y="532"/>
                    <a:pt x="112" y="532"/>
                    <a:pt x="112" y="532"/>
                  </a:cubicBezTo>
                  <a:cubicBezTo>
                    <a:pt x="181" y="506"/>
                    <a:pt x="181" y="506"/>
                    <a:pt x="181" y="506"/>
                  </a:cubicBezTo>
                  <a:cubicBezTo>
                    <a:pt x="195" y="514"/>
                    <a:pt x="211" y="521"/>
                    <a:pt x="227" y="526"/>
                  </a:cubicBezTo>
                  <a:cubicBezTo>
                    <a:pt x="257" y="594"/>
                    <a:pt x="257" y="594"/>
                    <a:pt x="257" y="594"/>
                  </a:cubicBezTo>
                  <a:cubicBezTo>
                    <a:pt x="332" y="594"/>
                    <a:pt x="332" y="594"/>
                    <a:pt x="332" y="594"/>
                  </a:cubicBezTo>
                  <a:cubicBezTo>
                    <a:pt x="361" y="529"/>
                    <a:pt x="361" y="529"/>
                    <a:pt x="361" y="529"/>
                  </a:cubicBezTo>
                  <a:cubicBezTo>
                    <a:pt x="378" y="524"/>
                    <a:pt x="395" y="517"/>
                    <a:pt x="411" y="509"/>
                  </a:cubicBezTo>
                  <a:cubicBezTo>
                    <a:pt x="479" y="535"/>
                    <a:pt x="479" y="535"/>
                    <a:pt x="479" y="535"/>
                  </a:cubicBezTo>
                  <a:lnTo>
                    <a:pt x="532" y="482"/>
                  </a:lnTo>
                  <a:close/>
                  <a:moveTo>
                    <a:pt x="409" y="480"/>
                  </a:moveTo>
                  <a:cubicBezTo>
                    <a:pt x="398" y="486"/>
                    <a:pt x="398" y="486"/>
                    <a:pt x="398" y="486"/>
                  </a:cubicBezTo>
                  <a:cubicBezTo>
                    <a:pt x="384" y="493"/>
                    <a:pt x="369" y="499"/>
                    <a:pt x="354" y="503"/>
                  </a:cubicBezTo>
                  <a:cubicBezTo>
                    <a:pt x="342" y="507"/>
                    <a:pt x="342" y="507"/>
                    <a:pt x="342" y="507"/>
                  </a:cubicBezTo>
                  <a:cubicBezTo>
                    <a:pt x="315" y="568"/>
                    <a:pt x="315" y="568"/>
                    <a:pt x="315" y="568"/>
                  </a:cubicBezTo>
                  <a:cubicBezTo>
                    <a:pt x="274" y="568"/>
                    <a:pt x="274" y="568"/>
                    <a:pt x="274" y="568"/>
                  </a:cubicBezTo>
                  <a:cubicBezTo>
                    <a:pt x="246" y="505"/>
                    <a:pt x="246" y="505"/>
                    <a:pt x="246" y="505"/>
                  </a:cubicBezTo>
                  <a:cubicBezTo>
                    <a:pt x="235" y="501"/>
                    <a:pt x="235" y="501"/>
                    <a:pt x="235" y="501"/>
                  </a:cubicBezTo>
                  <a:cubicBezTo>
                    <a:pt x="221" y="497"/>
                    <a:pt x="207" y="490"/>
                    <a:pt x="194" y="483"/>
                  </a:cubicBezTo>
                  <a:cubicBezTo>
                    <a:pt x="183" y="477"/>
                    <a:pt x="183" y="477"/>
                    <a:pt x="183" y="477"/>
                  </a:cubicBezTo>
                  <a:cubicBezTo>
                    <a:pt x="118" y="502"/>
                    <a:pt x="118" y="502"/>
                    <a:pt x="118" y="502"/>
                  </a:cubicBezTo>
                  <a:cubicBezTo>
                    <a:pt x="89" y="473"/>
                    <a:pt x="89" y="473"/>
                    <a:pt x="89" y="473"/>
                  </a:cubicBezTo>
                  <a:cubicBezTo>
                    <a:pt x="115" y="406"/>
                    <a:pt x="115" y="406"/>
                    <a:pt x="115" y="406"/>
                  </a:cubicBezTo>
                  <a:cubicBezTo>
                    <a:pt x="110" y="395"/>
                    <a:pt x="110" y="395"/>
                    <a:pt x="110" y="395"/>
                  </a:cubicBezTo>
                  <a:cubicBezTo>
                    <a:pt x="104" y="383"/>
                    <a:pt x="99" y="370"/>
                    <a:pt x="95" y="357"/>
                  </a:cubicBezTo>
                  <a:cubicBezTo>
                    <a:pt x="92" y="345"/>
                    <a:pt x="92" y="345"/>
                    <a:pt x="92" y="345"/>
                  </a:cubicBezTo>
                  <a:cubicBezTo>
                    <a:pt x="26" y="316"/>
                    <a:pt x="26" y="316"/>
                    <a:pt x="26" y="316"/>
                  </a:cubicBezTo>
                  <a:cubicBezTo>
                    <a:pt x="26" y="275"/>
                    <a:pt x="26" y="275"/>
                    <a:pt x="26" y="275"/>
                  </a:cubicBezTo>
                  <a:cubicBezTo>
                    <a:pt x="94" y="245"/>
                    <a:pt x="94" y="245"/>
                    <a:pt x="94" y="245"/>
                  </a:cubicBezTo>
                  <a:cubicBezTo>
                    <a:pt x="98" y="234"/>
                    <a:pt x="98" y="234"/>
                    <a:pt x="98" y="234"/>
                  </a:cubicBezTo>
                  <a:cubicBezTo>
                    <a:pt x="102" y="222"/>
                    <a:pt x="107" y="210"/>
                    <a:pt x="113" y="199"/>
                  </a:cubicBezTo>
                  <a:cubicBezTo>
                    <a:pt x="119" y="188"/>
                    <a:pt x="119" y="188"/>
                    <a:pt x="119" y="188"/>
                  </a:cubicBezTo>
                  <a:cubicBezTo>
                    <a:pt x="92" y="119"/>
                    <a:pt x="92" y="119"/>
                    <a:pt x="92" y="119"/>
                  </a:cubicBezTo>
                  <a:cubicBezTo>
                    <a:pt x="121" y="90"/>
                    <a:pt x="121" y="90"/>
                    <a:pt x="121" y="90"/>
                  </a:cubicBezTo>
                  <a:cubicBezTo>
                    <a:pt x="191" y="117"/>
                    <a:pt x="191" y="117"/>
                    <a:pt x="191" y="117"/>
                  </a:cubicBezTo>
                  <a:cubicBezTo>
                    <a:pt x="201" y="112"/>
                    <a:pt x="201" y="112"/>
                    <a:pt x="201" y="112"/>
                  </a:cubicBezTo>
                  <a:cubicBezTo>
                    <a:pt x="213" y="106"/>
                    <a:pt x="225" y="101"/>
                    <a:pt x="237" y="97"/>
                  </a:cubicBezTo>
                  <a:cubicBezTo>
                    <a:pt x="248" y="94"/>
                    <a:pt x="248" y="94"/>
                    <a:pt x="248" y="94"/>
                  </a:cubicBezTo>
                  <a:cubicBezTo>
                    <a:pt x="278" y="27"/>
                    <a:pt x="278" y="27"/>
                    <a:pt x="278" y="27"/>
                  </a:cubicBezTo>
                  <a:cubicBezTo>
                    <a:pt x="319" y="27"/>
                    <a:pt x="319" y="27"/>
                    <a:pt x="319" y="27"/>
                  </a:cubicBezTo>
                  <a:cubicBezTo>
                    <a:pt x="349" y="94"/>
                    <a:pt x="349" y="94"/>
                    <a:pt x="349" y="94"/>
                  </a:cubicBezTo>
                  <a:cubicBezTo>
                    <a:pt x="360" y="97"/>
                    <a:pt x="360" y="97"/>
                    <a:pt x="360" y="97"/>
                  </a:cubicBezTo>
                  <a:cubicBezTo>
                    <a:pt x="373" y="101"/>
                    <a:pt x="386" y="107"/>
                    <a:pt x="398" y="113"/>
                  </a:cubicBezTo>
                  <a:cubicBezTo>
                    <a:pt x="409" y="119"/>
                    <a:pt x="409" y="119"/>
                    <a:pt x="409" y="119"/>
                  </a:cubicBezTo>
                  <a:cubicBezTo>
                    <a:pt x="474" y="92"/>
                    <a:pt x="474" y="92"/>
                    <a:pt x="474" y="92"/>
                  </a:cubicBezTo>
                  <a:cubicBezTo>
                    <a:pt x="503" y="120"/>
                    <a:pt x="503" y="120"/>
                    <a:pt x="503" y="120"/>
                  </a:cubicBezTo>
                  <a:cubicBezTo>
                    <a:pt x="479" y="189"/>
                    <a:pt x="479" y="189"/>
                    <a:pt x="479" y="189"/>
                  </a:cubicBezTo>
                  <a:cubicBezTo>
                    <a:pt x="485" y="199"/>
                    <a:pt x="485" y="199"/>
                    <a:pt x="485" y="199"/>
                  </a:cubicBezTo>
                  <a:cubicBezTo>
                    <a:pt x="491" y="212"/>
                    <a:pt x="497" y="226"/>
                    <a:pt x="501" y="240"/>
                  </a:cubicBezTo>
                  <a:cubicBezTo>
                    <a:pt x="505" y="251"/>
                    <a:pt x="505" y="251"/>
                    <a:pt x="505" y="251"/>
                  </a:cubicBezTo>
                  <a:cubicBezTo>
                    <a:pt x="567" y="279"/>
                    <a:pt x="567" y="279"/>
                    <a:pt x="567" y="279"/>
                  </a:cubicBezTo>
                  <a:cubicBezTo>
                    <a:pt x="567" y="320"/>
                    <a:pt x="567" y="320"/>
                    <a:pt x="567" y="320"/>
                  </a:cubicBezTo>
                  <a:cubicBezTo>
                    <a:pt x="505" y="347"/>
                    <a:pt x="505" y="347"/>
                    <a:pt x="505" y="347"/>
                  </a:cubicBezTo>
                  <a:cubicBezTo>
                    <a:pt x="501" y="359"/>
                    <a:pt x="501" y="359"/>
                    <a:pt x="501" y="359"/>
                  </a:cubicBezTo>
                  <a:cubicBezTo>
                    <a:pt x="497" y="374"/>
                    <a:pt x="491" y="389"/>
                    <a:pt x="483" y="403"/>
                  </a:cubicBezTo>
                  <a:cubicBezTo>
                    <a:pt x="477" y="413"/>
                    <a:pt x="477" y="413"/>
                    <a:pt x="477" y="413"/>
                  </a:cubicBezTo>
                  <a:cubicBezTo>
                    <a:pt x="501" y="476"/>
                    <a:pt x="501" y="476"/>
                    <a:pt x="501" y="476"/>
                  </a:cubicBezTo>
                  <a:cubicBezTo>
                    <a:pt x="472" y="505"/>
                    <a:pt x="472" y="505"/>
                    <a:pt x="472" y="505"/>
                  </a:cubicBezTo>
                  <a:lnTo>
                    <a:pt x="409" y="4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sp>
          <p:nvSpPr>
            <p:cNvPr id="89" name="Freeform 280"/>
            <p:cNvSpPr>
              <a:spLocks noEditPoints="1"/>
            </p:cNvSpPr>
            <p:nvPr/>
          </p:nvSpPr>
          <p:spPr bwMode="auto">
            <a:xfrm>
              <a:off x="1006571" y="3515169"/>
              <a:ext cx="283968" cy="283968"/>
            </a:xfrm>
            <a:custGeom>
              <a:avLst/>
              <a:gdLst>
                <a:gd name="T0" fmla="*/ 463 w 463"/>
                <a:gd name="T1" fmla="*/ 197 h 463"/>
                <a:gd name="T2" fmla="*/ 389 w 463"/>
                <a:gd name="T3" fmla="*/ 135 h 463"/>
                <a:gd name="T4" fmla="*/ 373 w 463"/>
                <a:gd name="T5" fmla="*/ 45 h 463"/>
                <a:gd name="T6" fmla="*/ 273 w 463"/>
                <a:gd name="T7" fmla="*/ 53 h 463"/>
                <a:gd name="T8" fmla="*/ 200 w 463"/>
                <a:gd name="T9" fmla="*/ 0 h 463"/>
                <a:gd name="T10" fmla="*/ 134 w 463"/>
                <a:gd name="T11" fmla="*/ 76 h 463"/>
                <a:gd name="T12" fmla="*/ 45 w 463"/>
                <a:gd name="T13" fmla="*/ 90 h 463"/>
                <a:gd name="T14" fmla="*/ 52 w 463"/>
                <a:gd name="T15" fmla="*/ 189 h 463"/>
                <a:gd name="T16" fmla="*/ 0 w 463"/>
                <a:gd name="T17" fmla="*/ 263 h 463"/>
                <a:gd name="T18" fmla="*/ 72 w 463"/>
                <a:gd name="T19" fmla="*/ 328 h 463"/>
                <a:gd name="T20" fmla="*/ 90 w 463"/>
                <a:gd name="T21" fmla="*/ 418 h 463"/>
                <a:gd name="T22" fmla="*/ 186 w 463"/>
                <a:gd name="T23" fmla="*/ 413 h 463"/>
                <a:gd name="T24" fmla="*/ 263 w 463"/>
                <a:gd name="T25" fmla="*/ 463 h 463"/>
                <a:gd name="T26" fmla="*/ 328 w 463"/>
                <a:gd name="T27" fmla="*/ 392 h 463"/>
                <a:gd name="T28" fmla="*/ 418 w 463"/>
                <a:gd name="T29" fmla="*/ 372 h 463"/>
                <a:gd name="T30" fmla="*/ 412 w 463"/>
                <a:gd name="T31" fmla="*/ 276 h 463"/>
                <a:gd name="T32" fmla="*/ 416 w 463"/>
                <a:gd name="T33" fmla="*/ 324 h 463"/>
                <a:gd name="T34" fmla="*/ 351 w 463"/>
                <a:gd name="T35" fmla="*/ 340 h 463"/>
                <a:gd name="T36" fmla="*/ 314 w 463"/>
                <a:gd name="T37" fmla="*/ 370 h 463"/>
                <a:gd name="T38" fmla="*/ 296 w 463"/>
                <a:gd name="T39" fmla="*/ 427 h 463"/>
                <a:gd name="T40" fmla="*/ 240 w 463"/>
                <a:gd name="T41" fmla="*/ 393 h 463"/>
                <a:gd name="T42" fmla="*/ 192 w 463"/>
                <a:gd name="T43" fmla="*/ 388 h 463"/>
                <a:gd name="T44" fmla="*/ 139 w 463"/>
                <a:gd name="T45" fmla="*/ 415 h 463"/>
                <a:gd name="T46" fmla="*/ 123 w 463"/>
                <a:gd name="T47" fmla="*/ 350 h 463"/>
                <a:gd name="T48" fmla="*/ 95 w 463"/>
                <a:gd name="T49" fmla="*/ 315 h 463"/>
                <a:gd name="T50" fmla="*/ 36 w 463"/>
                <a:gd name="T51" fmla="*/ 296 h 463"/>
                <a:gd name="T52" fmla="*/ 72 w 463"/>
                <a:gd name="T53" fmla="*/ 237 h 463"/>
                <a:gd name="T54" fmla="*/ 77 w 463"/>
                <a:gd name="T55" fmla="*/ 195 h 463"/>
                <a:gd name="T56" fmla="*/ 47 w 463"/>
                <a:gd name="T57" fmla="*/ 139 h 463"/>
                <a:gd name="T58" fmla="*/ 116 w 463"/>
                <a:gd name="T59" fmla="*/ 123 h 463"/>
                <a:gd name="T60" fmla="*/ 148 w 463"/>
                <a:gd name="T61" fmla="*/ 98 h 463"/>
                <a:gd name="T62" fmla="*/ 167 w 463"/>
                <a:gd name="T63" fmla="*/ 36 h 463"/>
                <a:gd name="T64" fmla="*/ 227 w 463"/>
                <a:gd name="T65" fmla="*/ 74 h 463"/>
                <a:gd name="T66" fmla="*/ 267 w 463"/>
                <a:gd name="T67" fmla="*/ 78 h 463"/>
                <a:gd name="T68" fmla="*/ 324 w 463"/>
                <a:gd name="T69" fmla="*/ 47 h 463"/>
                <a:gd name="T70" fmla="*/ 339 w 463"/>
                <a:gd name="T71" fmla="*/ 115 h 463"/>
                <a:gd name="T72" fmla="*/ 367 w 463"/>
                <a:gd name="T73" fmla="*/ 149 h 463"/>
                <a:gd name="T74" fmla="*/ 426 w 463"/>
                <a:gd name="T75" fmla="*/ 166 h 463"/>
                <a:gd name="T76" fmla="*/ 391 w 463"/>
                <a:gd name="T77" fmla="*/ 226 h 463"/>
                <a:gd name="T78" fmla="*/ 387 w 463"/>
                <a:gd name="T79" fmla="*/ 270 h 463"/>
                <a:gd name="T80" fmla="*/ 416 w 463"/>
                <a:gd name="T81" fmla="*/ 32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3" h="463">
                  <a:moveTo>
                    <a:pt x="417" y="238"/>
                  </a:moveTo>
                  <a:cubicBezTo>
                    <a:pt x="463" y="197"/>
                    <a:pt x="463" y="197"/>
                    <a:pt x="463" y="197"/>
                  </a:cubicBezTo>
                  <a:cubicBezTo>
                    <a:pt x="446" y="142"/>
                    <a:pt x="446" y="142"/>
                    <a:pt x="446" y="142"/>
                  </a:cubicBezTo>
                  <a:cubicBezTo>
                    <a:pt x="389" y="135"/>
                    <a:pt x="389" y="135"/>
                    <a:pt x="389" y="135"/>
                  </a:cubicBezTo>
                  <a:cubicBezTo>
                    <a:pt x="382" y="124"/>
                    <a:pt x="375" y="115"/>
                    <a:pt x="367" y="106"/>
                  </a:cubicBezTo>
                  <a:cubicBezTo>
                    <a:pt x="373" y="45"/>
                    <a:pt x="373" y="45"/>
                    <a:pt x="373" y="45"/>
                  </a:cubicBezTo>
                  <a:cubicBezTo>
                    <a:pt x="322" y="16"/>
                    <a:pt x="322" y="16"/>
                    <a:pt x="322" y="16"/>
                  </a:cubicBezTo>
                  <a:cubicBezTo>
                    <a:pt x="273" y="53"/>
                    <a:pt x="273" y="53"/>
                    <a:pt x="273" y="53"/>
                  </a:cubicBezTo>
                  <a:cubicBezTo>
                    <a:pt x="262" y="50"/>
                    <a:pt x="251" y="49"/>
                    <a:pt x="239" y="48"/>
                  </a:cubicBezTo>
                  <a:cubicBezTo>
                    <a:pt x="200" y="0"/>
                    <a:pt x="200" y="0"/>
                    <a:pt x="200" y="0"/>
                  </a:cubicBezTo>
                  <a:cubicBezTo>
                    <a:pt x="143" y="15"/>
                    <a:pt x="143" y="15"/>
                    <a:pt x="143" y="15"/>
                  </a:cubicBezTo>
                  <a:cubicBezTo>
                    <a:pt x="134" y="76"/>
                    <a:pt x="134" y="76"/>
                    <a:pt x="134" y="76"/>
                  </a:cubicBezTo>
                  <a:cubicBezTo>
                    <a:pt x="125" y="82"/>
                    <a:pt x="116" y="89"/>
                    <a:pt x="107" y="96"/>
                  </a:cubicBezTo>
                  <a:cubicBezTo>
                    <a:pt x="45" y="90"/>
                    <a:pt x="45" y="90"/>
                    <a:pt x="45" y="90"/>
                  </a:cubicBezTo>
                  <a:cubicBezTo>
                    <a:pt x="16" y="141"/>
                    <a:pt x="16" y="141"/>
                    <a:pt x="16" y="141"/>
                  </a:cubicBezTo>
                  <a:cubicBezTo>
                    <a:pt x="52" y="189"/>
                    <a:pt x="52" y="189"/>
                    <a:pt x="52" y="189"/>
                  </a:cubicBezTo>
                  <a:cubicBezTo>
                    <a:pt x="49" y="201"/>
                    <a:pt x="47" y="213"/>
                    <a:pt x="47" y="225"/>
                  </a:cubicBezTo>
                  <a:cubicBezTo>
                    <a:pt x="0" y="263"/>
                    <a:pt x="0" y="263"/>
                    <a:pt x="0" y="263"/>
                  </a:cubicBezTo>
                  <a:cubicBezTo>
                    <a:pt x="15" y="319"/>
                    <a:pt x="15" y="319"/>
                    <a:pt x="15" y="319"/>
                  </a:cubicBezTo>
                  <a:cubicBezTo>
                    <a:pt x="72" y="328"/>
                    <a:pt x="72" y="328"/>
                    <a:pt x="72" y="328"/>
                  </a:cubicBezTo>
                  <a:cubicBezTo>
                    <a:pt x="79" y="339"/>
                    <a:pt x="87" y="350"/>
                    <a:pt x="96" y="359"/>
                  </a:cubicBezTo>
                  <a:cubicBezTo>
                    <a:pt x="90" y="418"/>
                    <a:pt x="90" y="418"/>
                    <a:pt x="90" y="418"/>
                  </a:cubicBezTo>
                  <a:cubicBezTo>
                    <a:pt x="141" y="446"/>
                    <a:pt x="141" y="446"/>
                    <a:pt x="141" y="446"/>
                  </a:cubicBezTo>
                  <a:cubicBezTo>
                    <a:pt x="186" y="413"/>
                    <a:pt x="186" y="413"/>
                    <a:pt x="186" y="413"/>
                  </a:cubicBezTo>
                  <a:cubicBezTo>
                    <a:pt x="199" y="416"/>
                    <a:pt x="213" y="418"/>
                    <a:pt x="227" y="419"/>
                  </a:cubicBezTo>
                  <a:cubicBezTo>
                    <a:pt x="263" y="463"/>
                    <a:pt x="263" y="463"/>
                    <a:pt x="263" y="463"/>
                  </a:cubicBezTo>
                  <a:cubicBezTo>
                    <a:pt x="319" y="447"/>
                    <a:pt x="319" y="447"/>
                    <a:pt x="319" y="447"/>
                  </a:cubicBezTo>
                  <a:cubicBezTo>
                    <a:pt x="328" y="392"/>
                    <a:pt x="328" y="392"/>
                    <a:pt x="328" y="392"/>
                  </a:cubicBezTo>
                  <a:cubicBezTo>
                    <a:pt x="340" y="385"/>
                    <a:pt x="351" y="376"/>
                    <a:pt x="361" y="367"/>
                  </a:cubicBezTo>
                  <a:cubicBezTo>
                    <a:pt x="418" y="372"/>
                    <a:pt x="418" y="372"/>
                    <a:pt x="418" y="372"/>
                  </a:cubicBezTo>
                  <a:cubicBezTo>
                    <a:pt x="447" y="322"/>
                    <a:pt x="447" y="322"/>
                    <a:pt x="447" y="322"/>
                  </a:cubicBezTo>
                  <a:cubicBezTo>
                    <a:pt x="412" y="276"/>
                    <a:pt x="412" y="276"/>
                    <a:pt x="412" y="276"/>
                  </a:cubicBezTo>
                  <a:cubicBezTo>
                    <a:pt x="415" y="263"/>
                    <a:pt x="417" y="250"/>
                    <a:pt x="417" y="238"/>
                  </a:cubicBezTo>
                  <a:close/>
                  <a:moveTo>
                    <a:pt x="416" y="324"/>
                  </a:moveTo>
                  <a:cubicBezTo>
                    <a:pt x="404" y="345"/>
                    <a:pt x="404" y="345"/>
                    <a:pt x="404" y="345"/>
                  </a:cubicBezTo>
                  <a:cubicBezTo>
                    <a:pt x="351" y="340"/>
                    <a:pt x="351" y="340"/>
                    <a:pt x="351" y="340"/>
                  </a:cubicBezTo>
                  <a:cubicBezTo>
                    <a:pt x="343" y="348"/>
                    <a:pt x="343" y="348"/>
                    <a:pt x="343" y="348"/>
                  </a:cubicBezTo>
                  <a:cubicBezTo>
                    <a:pt x="334" y="356"/>
                    <a:pt x="325" y="363"/>
                    <a:pt x="314" y="370"/>
                  </a:cubicBezTo>
                  <a:cubicBezTo>
                    <a:pt x="304" y="376"/>
                    <a:pt x="304" y="376"/>
                    <a:pt x="304" y="376"/>
                  </a:cubicBezTo>
                  <a:cubicBezTo>
                    <a:pt x="296" y="427"/>
                    <a:pt x="296" y="427"/>
                    <a:pt x="296" y="427"/>
                  </a:cubicBezTo>
                  <a:cubicBezTo>
                    <a:pt x="273" y="433"/>
                    <a:pt x="273" y="433"/>
                    <a:pt x="273" y="433"/>
                  </a:cubicBezTo>
                  <a:cubicBezTo>
                    <a:pt x="240" y="393"/>
                    <a:pt x="240" y="393"/>
                    <a:pt x="240" y="393"/>
                  </a:cubicBezTo>
                  <a:cubicBezTo>
                    <a:pt x="228" y="393"/>
                    <a:pt x="228" y="393"/>
                    <a:pt x="228" y="393"/>
                  </a:cubicBezTo>
                  <a:cubicBezTo>
                    <a:pt x="216" y="392"/>
                    <a:pt x="204" y="391"/>
                    <a:pt x="192" y="388"/>
                  </a:cubicBezTo>
                  <a:cubicBezTo>
                    <a:pt x="181" y="385"/>
                    <a:pt x="181" y="385"/>
                    <a:pt x="181" y="385"/>
                  </a:cubicBezTo>
                  <a:cubicBezTo>
                    <a:pt x="139" y="415"/>
                    <a:pt x="139" y="415"/>
                    <a:pt x="139" y="415"/>
                  </a:cubicBezTo>
                  <a:cubicBezTo>
                    <a:pt x="118" y="403"/>
                    <a:pt x="118" y="403"/>
                    <a:pt x="118" y="403"/>
                  </a:cubicBezTo>
                  <a:cubicBezTo>
                    <a:pt x="123" y="350"/>
                    <a:pt x="123" y="350"/>
                    <a:pt x="123" y="350"/>
                  </a:cubicBezTo>
                  <a:cubicBezTo>
                    <a:pt x="115" y="342"/>
                    <a:pt x="115" y="342"/>
                    <a:pt x="115" y="342"/>
                  </a:cubicBezTo>
                  <a:cubicBezTo>
                    <a:pt x="107" y="333"/>
                    <a:pt x="101" y="324"/>
                    <a:pt x="95" y="315"/>
                  </a:cubicBezTo>
                  <a:cubicBezTo>
                    <a:pt x="89" y="304"/>
                    <a:pt x="89" y="304"/>
                    <a:pt x="89" y="304"/>
                  </a:cubicBezTo>
                  <a:cubicBezTo>
                    <a:pt x="36" y="296"/>
                    <a:pt x="36" y="296"/>
                    <a:pt x="36" y="296"/>
                  </a:cubicBezTo>
                  <a:cubicBezTo>
                    <a:pt x="29" y="273"/>
                    <a:pt x="29" y="273"/>
                    <a:pt x="29" y="273"/>
                  </a:cubicBezTo>
                  <a:cubicBezTo>
                    <a:pt x="72" y="237"/>
                    <a:pt x="72" y="237"/>
                    <a:pt x="72" y="237"/>
                  </a:cubicBezTo>
                  <a:cubicBezTo>
                    <a:pt x="73" y="226"/>
                    <a:pt x="73" y="226"/>
                    <a:pt x="73" y="226"/>
                  </a:cubicBezTo>
                  <a:cubicBezTo>
                    <a:pt x="73" y="216"/>
                    <a:pt x="75" y="205"/>
                    <a:pt x="77" y="195"/>
                  </a:cubicBezTo>
                  <a:cubicBezTo>
                    <a:pt x="80" y="183"/>
                    <a:pt x="80" y="183"/>
                    <a:pt x="80" y="183"/>
                  </a:cubicBezTo>
                  <a:cubicBezTo>
                    <a:pt x="47" y="139"/>
                    <a:pt x="47" y="139"/>
                    <a:pt x="47" y="139"/>
                  </a:cubicBezTo>
                  <a:cubicBezTo>
                    <a:pt x="59" y="118"/>
                    <a:pt x="59" y="118"/>
                    <a:pt x="59" y="118"/>
                  </a:cubicBezTo>
                  <a:cubicBezTo>
                    <a:pt x="116" y="123"/>
                    <a:pt x="116" y="123"/>
                    <a:pt x="116" y="123"/>
                  </a:cubicBezTo>
                  <a:cubicBezTo>
                    <a:pt x="125" y="115"/>
                    <a:pt x="125" y="115"/>
                    <a:pt x="125" y="115"/>
                  </a:cubicBezTo>
                  <a:cubicBezTo>
                    <a:pt x="132" y="109"/>
                    <a:pt x="140" y="103"/>
                    <a:pt x="148" y="98"/>
                  </a:cubicBezTo>
                  <a:cubicBezTo>
                    <a:pt x="158" y="92"/>
                    <a:pt x="158" y="92"/>
                    <a:pt x="158" y="92"/>
                  </a:cubicBezTo>
                  <a:cubicBezTo>
                    <a:pt x="167" y="36"/>
                    <a:pt x="167" y="36"/>
                    <a:pt x="167" y="36"/>
                  </a:cubicBezTo>
                  <a:cubicBezTo>
                    <a:pt x="190" y="29"/>
                    <a:pt x="190" y="29"/>
                    <a:pt x="190" y="29"/>
                  </a:cubicBezTo>
                  <a:cubicBezTo>
                    <a:pt x="227" y="74"/>
                    <a:pt x="227" y="74"/>
                    <a:pt x="227" y="74"/>
                  </a:cubicBezTo>
                  <a:cubicBezTo>
                    <a:pt x="238" y="74"/>
                    <a:pt x="238" y="74"/>
                    <a:pt x="238" y="74"/>
                  </a:cubicBezTo>
                  <a:cubicBezTo>
                    <a:pt x="248" y="75"/>
                    <a:pt x="258" y="76"/>
                    <a:pt x="267" y="78"/>
                  </a:cubicBezTo>
                  <a:cubicBezTo>
                    <a:pt x="279" y="81"/>
                    <a:pt x="279" y="81"/>
                    <a:pt x="279" y="81"/>
                  </a:cubicBezTo>
                  <a:cubicBezTo>
                    <a:pt x="324" y="47"/>
                    <a:pt x="324" y="47"/>
                    <a:pt x="324" y="47"/>
                  </a:cubicBezTo>
                  <a:cubicBezTo>
                    <a:pt x="345" y="59"/>
                    <a:pt x="345" y="59"/>
                    <a:pt x="345" y="59"/>
                  </a:cubicBezTo>
                  <a:cubicBezTo>
                    <a:pt x="339" y="115"/>
                    <a:pt x="339" y="115"/>
                    <a:pt x="339" y="115"/>
                  </a:cubicBezTo>
                  <a:cubicBezTo>
                    <a:pt x="348" y="124"/>
                    <a:pt x="348" y="124"/>
                    <a:pt x="348" y="124"/>
                  </a:cubicBezTo>
                  <a:cubicBezTo>
                    <a:pt x="355" y="131"/>
                    <a:pt x="361" y="140"/>
                    <a:pt x="367" y="149"/>
                  </a:cubicBezTo>
                  <a:cubicBezTo>
                    <a:pt x="373" y="159"/>
                    <a:pt x="373" y="159"/>
                    <a:pt x="373" y="159"/>
                  </a:cubicBezTo>
                  <a:cubicBezTo>
                    <a:pt x="426" y="166"/>
                    <a:pt x="426" y="166"/>
                    <a:pt x="426" y="166"/>
                  </a:cubicBezTo>
                  <a:cubicBezTo>
                    <a:pt x="434" y="189"/>
                    <a:pt x="434" y="189"/>
                    <a:pt x="434" y="189"/>
                  </a:cubicBezTo>
                  <a:cubicBezTo>
                    <a:pt x="391" y="226"/>
                    <a:pt x="391" y="226"/>
                    <a:pt x="391" y="226"/>
                  </a:cubicBezTo>
                  <a:cubicBezTo>
                    <a:pt x="391" y="237"/>
                    <a:pt x="391" y="237"/>
                    <a:pt x="391" y="237"/>
                  </a:cubicBezTo>
                  <a:cubicBezTo>
                    <a:pt x="391" y="248"/>
                    <a:pt x="390" y="259"/>
                    <a:pt x="387" y="270"/>
                  </a:cubicBezTo>
                  <a:cubicBezTo>
                    <a:pt x="384" y="281"/>
                    <a:pt x="384" y="281"/>
                    <a:pt x="384" y="281"/>
                  </a:cubicBezTo>
                  <a:lnTo>
                    <a:pt x="416" y="3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sp>
          <p:nvSpPr>
            <p:cNvPr id="90" name="Freeform 281"/>
            <p:cNvSpPr>
              <a:spLocks noEditPoints="1"/>
            </p:cNvSpPr>
            <p:nvPr/>
          </p:nvSpPr>
          <p:spPr bwMode="auto">
            <a:xfrm>
              <a:off x="846417" y="3331653"/>
              <a:ext cx="156520" cy="156520"/>
            </a:xfrm>
            <a:custGeom>
              <a:avLst/>
              <a:gdLst>
                <a:gd name="T0" fmla="*/ 128 w 255"/>
                <a:gd name="T1" fmla="*/ 0 h 255"/>
                <a:gd name="T2" fmla="*/ 0 w 255"/>
                <a:gd name="T3" fmla="*/ 127 h 255"/>
                <a:gd name="T4" fmla="*/ 128 w 255"/>
                <a:gd name="T5" fmla="*/ 255 h 255"/>
                <a:gd name="T6" fmla="*/ 255 w 255"/>
                <a:gd name="T7" fmla="*/ 127 h 255"/>
                <a:gd name="T8" fmla="*/ 128 w 255"/>
                <a:gd name="T9" fmla="*/ 0 h 255"/>
                <a:gd name="T10" fmla="*/ 128 w 255"/>
                <a:gd name="T11" fmla="*/ 228 h 255"/>
                <a:gd name="T12" fmla="*/ 26 w 255"/>
                <a:gd name="T13" fmla="*/ 127 h 255"/>
                <a:gd name="T14" fmla="*/ 128 w 255"/>
                <a:gd name="T15" fmla="*/ 26 h 255"/>
                <a:gd name="T16" fmla="*/ 229 w 255"/>
                <a:gd name="T17" fmla="*/ 127 h 255"/>
                <a:gd name="T18" fmla="*/ 128 w 255"/>
                <a:gd name="T19" fmla="*/ 2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8" y="0"/>
                  </a:moveTo>
                  <a:cubicBezTo>
                    <a:pt x="57" y="0"/>
                    <a:pt x="0" y="57"/>
                    <a:pt x="0" y="127"/>
                  </a:cubicBezTo>
                  <a:cubicBezTo>
                    <a:pt x="0" y="198"/>
                    <a:pt x="57" y="255"/>
                    <a:pt x="128" y="255"/>
                  </a:cubicBezTo>
                  <a:cubicBezTo>
                    <a:pt x="198" y="255"/>
                    <a:pt x="255" y="198"/>
                    <a:pt x="255" y="127"/>
                  </a:cubicBezTo>
                  <a:cubicBezTo>
                    <a:pt x="255" y="57"/>
                    <a:pt x="198" y="0"/>
                    <a:pt x="128" y="0"/>
                  </a:cubicBezTo>
                  <a:close/>
                  <a:moveTo>
                    <a:pt x="128" y="228"/>
                  </a:moveTo>
                  <a:cubicBezTo>
                    <a:pt x="72" y="228"/>
                    <a:pt x="26" y="183"/>
                    <a:pt x="26" y="127"/>
                  </a:cubicBezTo>
                  <a:cubicBezTo>
                    <a:pt x="26" y="72"/>
                    <a:pt x="72" y="26"/>
                    <a:pt x="128" y="26"/>
                  </a:cubicBezTo>
                  <a:cubicBezTo>
                    <a:pt x="183" y="26"/>
                    <a:pt x="229" y="72"/>
                    <a:pt x="229" y="127"/>
                  </a:cubicBezTo>
                  <a:cubicBezTo>
                    <a:pt x="229" y="183"/>
                    <a:pt x="183" y="228"/>
                    <a:pt x="128" y="2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sp>
          <p:nvSpPr>
            <p:cNvPr id="91" name="Freeform 282"/>
            <p:cNvSpPr>
              <a:spLocks noEditPoints="1"/>
            </p:cNvSpPr>
            <p:nvPr/>
          </p:nvSpPr>
          <p:spPr bwMode="auto">
            <a:xfrm>
              <a:off x="1092488" y="3600307"/>
              <a:ext cx="112134" cy="112912"/>
            </a:xfrm>
            <a:custGeom>
              <a:avLst/>
              <a:gdLst>
                <a:gd name="T0" fmla="*/ 92 w 183"/>
                <a:gd name="T1" fmla="*/ 0 h 184"/>
                <a:gd name="T2" fmla="*/ 0 w 183"/>
                <a:gd name="T3" fmla="*/ 92 h 184"/>
                <a:gd name="T4" fmla="*/ 92 w 183"/>
                <a:gd name="T5" fmla="*/ 184 h 184"/>
                <a:gd name="T6" fmla="*/ 183 w 183"/>
                <a:gd name="T7" fmla="*/ 92 h 184"/>
                <a:gd name="T8" fmla="*/ 92 w 183"/>
                <a:gd name="T9" fmla="*/ 0 h 184"/>
                <a:gd name="T10" fmla="*/ 92 w 183"/>
                <a:gd name="T11" fmla="*/ 158 h 184"/>
                <a:gd name="T12" fmla="*/ 26 w 183"/>
                <a:gd name="T13" fmla="*/ 92 h 184"/>
                <a:gd name="T14" fmla="*/ 92 w 183"/>
                <a:gd name="T15" fmla="*/ 26 h 184"/>
                <a:gd name="T16" fmla="*/ 157 w 183"/>
                <a:gd name="T17" fmla="*/ 92 h 184"/>
                <a:gd name="T18" fmla="*/ 92 w 183"/>
                <a:gd name="T19" fmla="*/ 15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184">
                  <a:moveTo>
                    <a:pt x="92" y="0"/>
                  </a:moveTo>
                  <a:cubicBezTo>
                    <a:pt x="41" y="0"/>
                    <a:pt x="0" y="41"/>
                    <a:pt x="0" y="92"/>
                  </a:cubicBezTo>
                  <a:cubicBezTo>
                    <a:pt x="0" y="143"/>
                    <a:pt x="41" y="184"/>
                    <a:pt x="92" y="184"/>
                  </a:cubicBezTo>
                  <a:cubicBezTo>
                    <a:pt x="142" y="184"/>
                    <a:pt x="183" y="143"/>
                    <a:pt x="183" y="92"/>
                  </a:cubicBezTo>
                  <a:cubicBezTo>
                    <a:pt x="183" y="41"/>
                    <a:pt x="142" y="0"/>
                    <a:pt x="92" y="0"/>
                  </a:cubicBezTo>
                  <a:close/>
                  <a:moveTo>
                    <a:pt x="92" y="158"/>
                  </a:moveTo>
                  <a:cubicBezTo>
                    <a:pt x="55" y="158"/>
                    <a:pt x="26" y="128"/>
                    <a:pt x="26" y="92"/>
                  </a:cubicBezTo>
                  <a:cubicBezTo>
                    <a:pt x="26" y="56"/>
                    <a:pt x="55" y="26"/>
                    <a:pt x="92" y="26"/>
                  </a:cubicBezTo>
                  <a:cubicBezTo>
                    <a:pt x="128" y="26"/>
                    <a:pt x="157" y="56"/>
                    <a:pt x="157" y="92"/>
                  </a:cubicBezTo>
                  <a:cubicBezTo>
                    <a:pt x="157" y="128"/>
                    <a:pt x="128" y="158"/>
                    <a:pt x="92" y="1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grpSp>
        <p:nvGrpSpPr>
          <p:cNvPr id="92" name="Group 181"/>
          <p:cNvGrpSpPr>
            <a:grpSpLocks noChangeAspect="1"/>
          </p:cNvGrpSpPr>
          <p:nvPr/>
        </p:nvGrpSpPr>
        <p:grpSpPr bwMode="auto">
          <a:xfrm>
            <a:off x="10287037" y="3367395"/>
            <a:ext cx="784126" cy="594360"/>
            <a:chOff x="992" y="2"/>
            <a:chExt cx="5694" cy="4316"/>
          </a:xfrm>
          <a:solidFill>
            <a:srgbClr val="000000"/>
          </a:solidFill>
        </p:grpSpPr>
        <p:sp>
          <p:nvSpPr>
            <p:cNvPr id="93" name="Freeform 182"/>
            <p:cNvSpPr>
              <a:spLocks noEditPoints="1"/>
            </p:cNvSpPr>
            <p:nvPr/>
          </p:nvSpPr>
          <p:spPr bwMode="auto">
            <a:xfrm>
              <a:off x="992" y="2"/>
              <a:ext cx="5694" cy="4316"/>
            </a:xfrm>
            <a:custGeom>
              <a:avLst/>
              <a:gdLst>
                <a:gd name="T0" fmla="*/ 3193 w 3403"/>
                <a:gd name="T1" fmla="*/ 0 h 2578"/>
                <a:gd name="T2" fmla="*/ 210 w 3403"/>
                <a:gd name="T3" fmla="*/ 0 h 2578"/>
                <a:gd name="T4" fmla="*/ 0 w 3403"/>
                <a:gd name="T5" fmla="*/ 210 h 2578"/>
                <a:gd name="T6" fmla="*/ 0 w 3403"/>
                <a:gd name="T7" fmla="*/ 2368 h 2578"/>
                <a:gd name="T8" fmla="*/ 210 w 3403"/>
                <a:gd name="T9" fmla="*/ 2578 h 2578"/>
                <a:gd name="T10" fmla="*/ 3193 w 3403"/>
                <a:gd name="T11" fmla="*/ 2578 h 2578"/>
                <a:gd name="T12" fmla="*/ 3403 w 3403"/>
                <a:gd name="T13" fmla="*/ 2368 h 2578"/>
                <a:gd name="T14" fmla="*/ 3403 w 3403"/>
                <a:gd name="T15" fmla="*/ 210 h 2578"/>
                <a:gd name="T16" fmla="*/ 3193 w 3403"/>
                <a:gd name="T17" fmla="*/ 0 h 2578"/>
                <a:gd name="T18" fmla="*/ 210 w 3403"/>
                <a:gd name="T19" fmla="*/ 100 h 2578"/>
                <a:gd name="T20" fmla="*/ 3193 w 3403"/>
                <a:gd name="T21" fmla="*/ 100 h 2578"/>
                <a:gd name="T22" fmla="*/ 3303 w 3403"/>
                <a:gd name="T23" fmla="*/ 210 h 2578"/>
                <a:gd name="T24" fmla="*/ 3303 w 3403"/>
                <a:gd name="T25" fmla="*/ 594 h 2578"/>
                <a:gd name="T26" fmla="*/ 100 w 3403"/>
                <a:gd name="T27" fmla="*/ 594 h 2578"/>
                <a:gd name="T28" fmla="*/ 100 w 3403"/>
                <a:gd name="T29" fmla="*/ 210 h 2578"/>
                <a:gd name="T30" fmla="*/ 210 w 3403"/>
                <a:gd name="T31" fmla="*/ 100 h 2578"/>
                <a:gd name="T32" fmla="*/ 3193 w 3403"/>
                <a:gd name="T33" fmla="*/ 2478 h 2578"/>
                <a:gd name="T34" fmla="*/ 210 w 3403"/>
                <a:gd name="T35" fmla="*/ 2478 h 2578"/>
                <a:gd name="T36" fmla="*/ 100 w 3403"/>
                <a:gd name="T37" fmla="*/ 2368 h 2578"/>
                <a:gd name="T38" fmla="*/ 100 w 3403"/>
                <a:gd name="T39" fmla="*/ 694 h 2578"/>
                <a:gd name="T40" fmla="*/ 3303 w 3403"/>
                <a:gd name="T41" fmla="*/ 694 h 2578"/>
                <a:gd name="T42" fmla="*/ 3303 w 3403"/>
                <a:gd name="T43" fmla="*/ 2368 h 2578"/>
                <a:gd name="T44" fmla="*/ 3193 w 3403"/>
                <a:gd name="T45" fmla="*/ 2478 h 2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03" h="2578">
                  <a:moveTo>
                    <a:pt x="3193" y="0"/>
                  </a:moveTo>
                  <a:cubicBezTo>
                    <a:pt x="210" y="0"/>
                    <a:pt x="210" y="0"/>
                    <a:pt x="210" y="0"/>
                  </a:cubicBezTo>
                  <a:cubicBezTo>
                    <a:pt x="95" y="0"/>
                    <a:pt x="0" y="94"/>
                    <a:pt x="0" y="210"/>
                  </a:cubicBezTo>
                  <a:cubicBezTo>
                    <a:pt x="0" y="2368"/>
                    <a:pt x="0" y="2368"/>
                    <a:pt x="0" y="2368"/>
                  </a:cubicBezTo>
                  <a:cubicBezTo>
                    <a:pt x="0" y="2484"/>
                    <a:pt x="95" y="2578"/>
                    <a:pt x="210" y="2578"/>
                  </a:cubicBezTo>
                  <a:cubicBezTo>
                    <a:pt x="3193" y="2578"/>
                    <a:pt x="3193" y="2578"/>
                    <a:pt x="3193" y="2578"/>
                  </a:cubicBezTo>
                  <a:cubicBezTo>
                    <a:pt x="3308" y="2578"/>
                    <a:pt x="3403" y="2484"/>
                    <a:pt x="3403" y="2368"/>
                  </a:cubicBezTo>
                  <a:cubicBezTo>
                    <a:pt x="3403" y="210"/>
                    <a:pt x="3403" y="210"/>
                    <a:pt x="3403" y="210"/>
                  </a:cubicBezTo>
                  <a:cubicBezTo>
                    <a:pt x="3403" y="94"/>
                    <a:pt x="3308" y="0"/>
                    <a:pt x="3193" y="0"/>
                  </a:cubicBezTo>
                  <a:close/>
                  <a:moveTo>
                    <a:pt x="210" y="100"/>
                  </a:moveTo>
                  <a:cubicBezTo>
                    <a:pt x="3193" y="100"/>
                    <a:pt x="3193" y="100"/>
                    <a:pt x="3193" y="100"/>
                  </a:cubicBezTo>
                  <a:cubicBezTo>
                    <a:pt x="3253" y="100"/>
                    <a:pt x="3303" y="149"/>
                    <a:pt x="3303" y="210"/>
                  </a:cubicBezTo>
                  <a:cubicBezTo>
                    <a:pt x="3303" y="594"/>
                    <a:pt x="3303" y="594"/>
                    <a:pt x="3303" y="594"/>
                  </a:cubicBezTo>
                  <a:cubicBezTo>
                    <a:pt x="100" y="594"/>
                    <a:pt x="100" y="594"/>
                    <a:pt x="100" y="594"/>
                  </a:cubicBezTo>
                  <a:cubicBezTo>
                    <a:pt x="100" y="210"/>
                    <a:pt x="100" y="210"/>
                    <a:pt x="100" y="210"/>
                  </a:cubicBezTo>
                  <a:cubicBezTo>
                    <a:pt x="100" y="149"/>
                    <a:pt x="150" y="100"/>
                    <a:pt x="210" y="100"/>
                  </a:cubicBezTo>
                  <a:close/>
                  <a:moveTo>
                    <a:pt x="3193" y="2478"/>
                  </a:moveTo>
                  <a:cubicBezTo>
                    <a:pt x="210" y="2478"/>
                    <a:pt x="210" y="2478"/>
                    <a:pt x="210" y="2478"/>
                  </a:cubicBezTo>
                  <a:cubicBezTo>
                    <a:pt x="150" y="2478"/>
                    <a:pt x="100" y="2429"/>
                    <a:pt x="100" y="2368"/>
                  </a:cubicBezTo>
                  <a:cubicBezTo>
                    <a:pt x="100" y="694"/>
                    <a:pt x="100" y="694"/>
                    <a:pt x="100" y="694"/>
                  </a:cubicBezTo>
                  <a:cubicBezTo>
                    <a:pt x="3303" y="694"/>
                    <a:pt x="3303" y="694"/>
                    <a:pt x="3303" y="694"/>
                  </a:cubicBezTo>
                  <a:cubicBezTo>
                    <a:pt x="3303" y="2368"/>
                    <a:pt x="3303" y="2368"/>
                    <a:pt x="3303" y="2368"/>
                  </a:cubicBezTo>
                  <a:cubicBezTo>
                    <a:pt x="3303" y="2429"/>
                    <a:pt x="3253" y="2478"/>
                    <a:pt x="3193" y="247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4" name="Oval 183"/>
            <p:cNvSpPr>
              <a:spLocks noChangeArrowheads="1"/>
            </p:cNvSpPr>
            <p:nvPr/>
          </p:nvSpPr>
          <p:spPr bwMode="auto">
            <a:xfrm>
              <a:off x="1802" y="439"/>
              <a:ext cx="281" cy="281"/>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5" name="Oval 184"/>
            <p:cNvSpPr>
              <a:spLocks noChangeArrowheads="1"/>
            </p:cNvSpPr>
            <p:nvPr/>
          </p:nvSpPr>
          <p:spPr bwMode="auto">
            <a:xfrm>
              <a:off x="2517" y="439"/>
              <a:ext cx="281" cy="281"/>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6" name="Freeform 185"/>
            <p:cNvSpPr>
              <a:spLocks/>
            </p:cNvSpPr>
            <p:nvPr/>
          </p:nvSpPr>
          <p:spPr bwMode="auto">
            <a:xfrm>
              <a:off x="1561" y="1795"/>
              <a:ext cx="1478" cy="167"/>
            </a:xfrm>
            <a:custGeom>
              <a:avLst/>
              <a:gdLst>
                <a:gd name="T0" fmla="*/ 833 w 883"/>
                <a:gd name="T1" fmla="*/ 0 h 100"/>
                <a:gd name="T2" fmla="*/ 50 w 883"/>
                <a:gd name="T3" fmla="*/ 0 h 100"/>
                <a:gd name="T4" fmla="*/ 0 w 883"/>
                <a:gd name="T5" fmla="*/ 50 h 100"/>
                <a:gd name="T6" fmla="*/ 50 w 883"/>
                <a:gd name="T7" fmla="*/ 100 h 100"/>
                <a:gd name="T8" fmla="*/ 833 w 883"/>
                <a:gd name="T9" fmla="*/ 100 h 100"/>
                <a:gd name="T10" fmla="*/ 883 w 883"/>
                <a:gd name="T11" fmla="*/ 50 h 100"/>
                <a:gd name="T12" fmla="*/ 833 w 88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83" h="100">
                  <a:moveTo>
                    <a:pt x="833" y="0"/>
                  </a:moveTo>
                  <a:cubicBezTo>
                    <a:pt x="50" y="0"/>
                    <a:pt x="50" y="0"/>
                    <a:pt x="50" y="0"/>
                  </a:cubicBezTo>
                  <a:cubicBezTo>
                    <a:pt x="22" y="0"/>
                    <a:pt x="0" y="22"/>
                    <a:pt x="0" y="50"/>
                  </a:cubicBezTo>
                  <a:cubicBezTo>
                    <a:pt x="0" y="78"/>
                    <a:pt x="22" y="100"/>
                    <a:pt x="50" y="100"/>
                  </a:cubicBezTo>
                  <a:cubicBezTo>
                    <a:pt x="833" y="100"/>
                    <a:pt x="833" y="100"/>
                    <a:pt x="833" y="100"/>
                  </a:cubicBezTo>
                  <a:cubicBezTo>
                    <a:pt x="861" y="100"/>
                    <a:pt x="883" y="78"/>
                    <a:pt x="883" y="50"/>
                  </a:cubicBezTo>
                  <a:cubicBezTo>
                    <a:pt x="883" y="22"/>
                    <a:pt x="861" y="0"/>
                    <a:pt x="83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7" name="Freeform 186"/>
            <p:cNvSpPr>
              <a:spLocks/>
            </p:cNvSpPr>
            <p:nvPr/>
          </p:nvSpPr>
          <p:spPr bwMode="auto">
            <a:xfrm>
              <a:off x="1561" y="2528"/>
              <a:ext cx="1478" cy="168"/>
            </a:xfrm>
            <a:custGeom>
              <a:avLst/>
              <a:gdLst>
                <a:gd name="T0" fmla="*/ 833 w 883"/>
                <a:gd name="T1" fmla="*/ 0 h 100"/>
                <a:gd name="T2" fmla="*/ 50 w 883"/>
                <a:gd name="T3" fmla="*/ 0 h 100"/>
                <a:gd name="T4" fmla="*/ 0 w 883"/>
                <a:gd name="T5" fmla="*/ 50 h 100"/>
                <a:gd name="T6" fmla="*/ 50 w 883"/>
                <a:gd name="T7" fmla="*/ 100 h 100"/>
                <a:gd name="T8" fmla="*/ 833 w 883"/>
                <a:gd name="T9" fmla="*/ 100 h 100"/>
                <a:gd name="T10" fmla="*/ 883 w 883"/>
                <a:gd name="T11" fmla="*/ 50 h 100"/>
                <a:gd name="T12" fmla="*/ 833 w 88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83" h="100">
                  <a:moveTo>
                    <a:pt x="833" y="0"/>
                  </a:moveTo>
                  <a:cubicBezTo>
                    <a:pt x="50" y="0"/>
                    <a:pt x="50" y="0"/>
                    <a:pt x="50" y="0"/>
                  </a:cubicBezTo>
                  <a:cubicBezTo>
                    <a:pt x="22" y="0"/>
                    <a:pt x="0" y="22"/>
                    <a:pt x="0" y="50"/>
                  </a:cubicBezTo>
                  <a:cubicBezTo>
                    <a:pt x="0" y="77"/>
                    <a:pt x="22" y="100"/>
                    <a:pt x="50" y="100"/>
                  </a:cubicBezTo>
                  <a:cubicBezTo>
                    <a:pt x="833" y="100"/>
                    <a:pt x="833" y="100"/>
                    <a:pt x="833" y="100"/>
                  </a:cubicBezTo>
                  <a:cubicBezTo>
                    <a:pt x="861" y="100"/>
                    <a:pt x="883" y="77"/>
                    <a:pt x="883" y="50"/>
                  </a:cubicBezTo>
                  <a:cubicBezTo>
                    <a:pt x="883" y="22"/>
                    <a:pt x="861" y="0"/>
                    <a:pt x="83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8" name="Freeform 187"/>
            <p:cNvSpPr>
              <a:spLocks/>
            </p:cNvSpPr>
            <p:nvPr/>
          </p:nvSpPr>
          <p:spPr bwMode="auto">
            <a:xfrm>
              <a:off x="1561" y="3260"/>
              <a:ext cx="1478" cy="167"/>
            </a:xfrm>
            <a:custGeom>
              <a:avLst/>
              <a:gdLst>
                <a:gd name="T0" fmla="*/ 833 w 883"/>
                <a:gd name="T1" fmla="*/ 0 h 100"/>
                <a:gd name="T2" fmla="*/ 50 w 883"/>
                <a:gd name="T3" fmla="*/ 0 h 100"/>
                <a:gd name="T4" fmla="*/ 0 w 883"/>
                <a:gd name="T5" fmla="*/ 50 h 100"/>
                <a:gd name="T6" fmla="*/ 50 w 883"/>
                <a:gd name="T7" fmla="*/ 100 h 100"/>
                <a:gd name="T8" fmla="*/ 833 w 883"/>
                <a:gd name="T9" fmla="*/ 100 h 100"/>
                <a:gd name="T10" fmla="*/ 883 w 883"/>
                <a:gd name="T11" fmla="*/ 50 h 100"/>
                <a:gd name="T12" fmla="*/ 833 w 88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883" h="100">
                  <a:moveTo>
                    <a:pt x="833" y="0"/>
                  </a:moveTo>
                  <a:cubicBezTo>
                    <a:pt x="50" y="0"/>
                    <a:pt x="50" y="0"/>
                    <a:pt x="50" y="0"/>
                  </a:cubicBezTo>
                  <a:cubicBezTo>
                    <a:pt x="22" y="0"/>
                    <a:pt x="0" y="22"/>
                    <a:pt x="0" y="50"/>
                  </a:cubicBezTo>
                  <a:cubicBezTo>
                    <a:pt x="0" y="78"/>
                    <a:pt x="22" y="100"/>
                    <a:pt x="50" y="100"/>
                  </a:cubicBezTo>
                  <a:cubicBezTo>
                    <a:pt x="833" y="100"/>
                    <a:pt x="833" y="100"/>
                    <a:pt x="833" y="100"/>
                  </a:cubicBezTo>
                  <a:cubicBezTo>
                    <a:pt x="861" y="100"/>
                    <a:pt x="883" y="78"/>
                    <a:pt x="883" y="50"/>
                  </a:cubicBezTo>
                  <a:cubicBezTo>
                    <a:pt x="883" y="22"/>
                    <a:pt x="861" y="0"/>
                    <a:pt x="83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99" name="Freeform 188"/>
            <p:cNvSpPr>
              <a:spLocks/>
            </p:cNvSpPr>
            <p:nvPr/>
          </p:nvSpPr>
          <p:spPr bwMode="auto">
            <a:xfrm>
              <a:off x="4181" y="496"/>
              <a:ext cx="1628" cy="167"/>
            </a:xfrm>
            <a:custGeom>
              <a:avLst/>
              <a:gdLst>
                <a:gd name="T0" fmla="*/ 50 w 973"/>
                <a:gd name="T1" fmla="*/ 100 h 100"/>
                <a:gd name="T2" fmla="*/ 923 w 973"/>
                <a:gd name="T3" fmla="*/ 100 h 100"/>
                <a:gd name="T4" fmla="*/ 973 w 973"/>
                <a:gd name="T5" fmla="*/ 50 h 100"/>
                <a:gd name="T6" fmla="*/ 923 w 973"/>
                <a:gd name="T7" fmla="*/ 0 h 100"/>
                <a:gd name="T8" fmla="*/ 50 w 973"/>
                <a:gd name="T9" fmla="*/ 0 h 100"/>
                <a:gd name="T10" fmla="*/ 0 w 973"/>
                <a:gd name="T11" fmla="*/ 50 h 100"/>
                <a:gd name="T12" fmla="*/ 50 w 973"/>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73" h="100">
                  <a:moveTo>
                    <a:pt x="50" y="100"/>
                  </a:moveTo>
                  <a:cubicBezTo>
                    <a:pt x="923" y="100"/>
                    <a:pt x="923" y="100"/>
                    <a:pt x="923" y="100"/>
                  </a:cubicBezTo>
                  <a:cubicBezTo>
                    <a:pt x="951" y="100"/>
                    <a:pt x="973" y="77"/>
                    <a:pt x="973" y="50"/>
                  </a:cubicBezTo>
                  <a:cubicBezTo>
                    <a:pt x="973" y="22"/>
                    <a:pt x="951" y="0"/>
                    <a:pt x="923" y="0"/>
                  </a:cubicBezTo>
                  <a:cubicBezTo>
                    <a:pt x="50" y="0"/>
                    <a:pt x="50" y="0"/>
                    <a:pt x="50" y="0"/>
                  </a:cubicBezTo>
                  <a:cubicBezTo>
                    <a:pt x="22" y="0"/>
                    <a:pt x="0" y="22"/>
                    <a:pt x="0" y="50"/>
                  </a:cubicBezTo>
                  <a:cubicBezTo>
                    <a:pt x="0" y="77"/>
                    <a:pt x="22" y="100"/>
                    <a:pt x="50"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0" name="Freeform 189"/>
            <p:cNvSpPr>
              <a:spLocks noEditPoints="1"/>
            </p:cNvSpPr>
            <p:nvPr/>
          </p:nvSpPr>
          <p:spPr bwMode="auto">
            <a:xfrm>
              <a:off x="3907" y="1524"/>
              <a:ext cx="2175" cy="2176"/>
            </a:xfrm>
            <a:custGeom>
              <a:avLst/>
              <a:gdLst>
                <a:gd name="T0" fmla="*/ 650 w 1300"/>
                <a:gd name="T1" fmla="*/ 0 h 1300"/>
                <a:gd name="T2" fmla="*/ 0 w 1300"/>
                <a:gd name="T3" fmla="*/ 650 h 1300"/>
                <a:gd name="T4" fmla="*/ 650 w 1300"/>
                <a:gd name="T5" fmla="*/ 1300 h 1300"/>
                <a:gd name="T6" fmla="*/ 1300 w 1300"/>
                <a:gd name="T7" fmla="*/ 650 h 1300"/>
                <a:gd name="T8" fmla="*/ 650 w 1300"/>
                <a:gd name="T9" fmla="*/ 0 h 1300"/>
                <a:gd name="T10" fmla="*/ 700 w 1300"/>
                <a:gd name="T11" fmla="*/ 102 h 1300"/>
                <a:gd name="T12" fmla="*/ 1002 w 1300"/>
                <a:gd name="T13" fmla="*/ 227 h 1300"/>
                <a:gd name="T14" fmla="*/ 700 w 1300"/>
                <a:gd name="T15" fmla="*/ 529 h 1300"/>
                <a:gd name="T16" fmla="*/ 700 w 1300"/>
                <a:gd name="T17" fmla="*/ 102 h 1300"/>
                <a:gd name="T18" fmla="*/ 600 w 1300"/>
                <a:gd name="T19" fmla="*/ 102 h 1300"/>
                <a:gd name="T20" fmla="*/ 600 w 1300"/>
                <a:gd name="T21" fmla="*/ 600 h 1300"/>
                <a:gd name="T22" fmla="*/ 103 w 1300"/>
                <a:gd name="T23" fmla="*/ 600 h 1300"/>
                <a:gd name="T24" fmla="*/ 600 w 1300"/>
                <a:gd name="T25" fmla="*/ 102 h 1300"/>
                <a:gd name="T26" fmla="*/ 650 w 1300"/>
                <a:gd name="T27" fmla="*/ 1200 h 1300"/>
                <a:gd name="T28" fmla="*/ 103 w 1300"/>
                <a:gd name="T29" fmla="*/ 700 h 1300"/>
                <a:gd name="T30" fmla="*/ 650 w 1300"/>
                <a:gd name="T31" fmla="*/ 700 h 1300"/>
                <a:gd name="T32" fmla="*/ 686 w 1300"/>
                <a:gd name="T33" fmla="*/ 685 h 1300"/>
                <a:gd name="T34" fmla="*/ 1073 w 1300"/>
                <a:gd name="T35" fmla="*/ 298 h 1300"/>
                <a:gd name="T36" fmla="*/ 1200 w 1300"/>
                <a:gd name="T37" fmla="*/ 650 h 1300"/>
                <a:gd name="T38" fmla="*/ 650 w 1300"/>
                <a:gd name="T39" fmla="*/ 120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0" h="1300">
                  <a:moveTo>
                    <a:pt x="650" y="0"/>
                  </a:moveTo>
                  <a:cubicBezTo>
                    <a:pt x="292" y="0"/>
                    <a:pt x="0" y="291"/>
                    <a:pt x="0" y="650"/>
                  </a:cubicBezTo>
                  <a:cubicBezTo>
                    <a:pt x="0" y="1008"/>
                    <a:pt x="292" y="1300"/>
                    <a:pt x="650" y="1300"/>
                  </a:cubicBezTo>
                  <a:cubicBezTo>
                    <a:pt x="1009" y="1300"/>
                    <a:pt x="1300" y="1008"/>
                    <a:pt x="1300" y="650"/>
                  </a:cubicBezTo>
                  <a:cubicBezTo>
                    <a:pt x="1300" y="291"/>
                    <a:pt x="1009" y="0"/>
                    <a:pt x="650" y="0"/>
                  </a:cubicBezTo>
                  <a:close/>
                  <a:moveTo>
                    <a:pt x="700" y="102"/>
                  </a:moveTo>
                  <a:cubicBezTo>
                    <a:pt x="815" y="112"/>
                    <a:pt x="919" y="158"/>
                    <a:pt x="1002" y="227"/>
                  </a:cubicBezTo>
                  <a:cubicBezTo>
                    <a:pt x="700" y="529"/>
                    <a:pt x="700" y="529"/>
                    <a:pt x="700" y="529"/>
                  </a:cubicBezTo>
                  <a:lnTo>
                    <a:pt x="700" y="102"/>
                  </a:lnTo>
                  <a:close/>
                  <a:moveTo>
                    <a:pt x="600" y="102"/>
                  </a:moveTo>
                  <a:cubicBezTo>
                    <a:pt x="600" y="600"/>
                    <a:pt x="600" y="600"/>
                    <a:pt x="600" y="600"/>
                  </a:cubicBezTo>
                  <a:cubicBezTo>
                    <a:pt x="103" y="600"/>
                    <a:pt x="103" y="600"/>
                    <a:pt x="103" y="600"/>
                  </a:cubicBezTo>
                  <a:cubicBezTo>
                    <a:pt x="127" y="336"/>
                    <a:pt x="337" y="126"/>
                    <a:pt x="600" y="102"/>
                  </a:cubicBezTo>
                  <a:close/>
                  <a:moveTo>
                    <a:pt x="650" y="1200"/>
                  </a:moveTo>
                  <a:cubicBezTo>
                    <a:pt x="364" y="1200"/>
                    <a:pt x="128" y="979"/>
                    <a:pt x="103" y="700"/>
                  </a:cubicBezTo>
                  <a:cubicBezTo>
                    <a:pt x="650" y="700"/>
                    <a:pt x="650" y="700"/>
                    <a:pt x="650" y="700"/>
                  </a:cubicBezTo>
                  <a:cubicBezTo>
                    <a:pt x="664" y="700"/>
                    <a:pt x="676" y="694"/>
                    <a:pt x="686" y="685"/>
                  </a:cubicBezTo>
                  <a:cubicBezTo>
                    <a:pt x="1073" y="298"/>
                    <a:pt x="1073" y="298"/>
                    <a:pt x="1073" y="298"/>
                  </a:cubicBezTo>
                  <a:cubicBezTo>
                    <a:pt x="1152" y="393"/>
                    <a:pt x="1200" y="516"/>
                    <a:pt x="1200" y="650"/>
                  </a:cubicBezTo>
                  <a:cubicBezTo>
                    <a:pt x="1200" y="953"/>
                    <a:pt x="954" y="1200"/>
                    <a:pt x="650" y="12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01" name="TextBox 96"/>
          <p:cNvSpPr txBox="1">
            <a:spLocks noChangeArrowheads="1"/>
          </p:cNvSpPr>
          <p:nvPr/>
        </p:nvSpPr>
        <p:spPr bwMode="gray">
          <a:xfrm>
            <a:off x="4822600" y="4038423"/>
            <a:ext cx="1623001" cy="4789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45152" tIns="72576" rIns="145152" bIns="72576">
            <a:spAutoFit/>
          </a:bodyPr>
          <a:lstStyle>
            <a:lvl1pPr defTabSz="1450975" eaLnBrk="0" hangingPunct="0">
              <a:defRPr sz="1600" b="1">
                <a:solidFill>
                  <a:srgbClr val="FFFFFF"/>
                </a:solidFill>
                <a:latin typeface="Calibri" charset="0"/>
                <a:ea typeface="MS PGothic" charset="0"/>
                <a:cs typeface="MS PGothic" charset="0"/>
              </a:defRPr>
            </a:lvl1pPr>
            <a:lvl2pPr marL="742950" indent="-285750" defTabSz="1450975" eaLnBrk="0" hangingPunct="0">
              <a:defRPr sz="1600" b="1">
                <a:solidFill>
                  <a:srgbClr val="FFFFFF"/>
                </a:solidFill>
                <a:latin typeface="Calibri" charset="0"/>
                <a:ea typeface="MS PGothic" charset="0"/>
                <a:cs typeface="MS PGothic" charset="0"/>
              </a:defRPr>
            </a:lvl2pPr>
            <a:lvl3pPr marL="1143000" indent="-228600" defTabSz="1450975" eaLnBrk="0" hangingPunct="0">
              <a:defRPr sz="1600" b="1">
                <a:solidFill>
                  <a:srgbClr val="FFFFFF"/>
                </a:solidFill>
                <a:latin typeface="Calibri" charset="0"/>
                <a:ea typeface="MS PGothic" charset="0"/>
                <a:cs typeface="MS PGothic" charset="0"/>
              </a:defRPr>
            </a:lvl3pPr>
            <a:lvl4pPr marL="1600200" indent="-228600" defTabSz="1450975" eaLnBrk="0" hangingPunct="0">
              <a:defRPr sz="1600" b="1">
                <a:solidFill>
                  <a:srgbClr val="FFFFFF"/>
                </a:solidFill>
                <a:latin typeface="Calibri" charset="0"/>
                <a:ea typeface="MS PGothic" charset="0"/>
                <a:cs typeface="MS PGothic" charset="0"/>
              </a:defRPr>
            </a:lvl4pPr>
            <a:lvl5pPr marL="2057400" indent="-228600" defTabSz="1450975" eaLnBrk="0" hangingPunct="0">
              <a:defRPr sz="1600" b="1">
                <a:solidFill>
                  <a:srgbClr val="FFFFFF"/>
                </a:solidFill>
                <a:latin typeface="Calibri" charset="0"/>
                <a:ea typeface="MS PGothic" charset="0"/>
                <a:cs typeface="MS PGothic" charset="0"/>
              </a:defRPr>
            </a:lvl5pPr>
            <a:lvl6pPr marL="25146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6pPr>
            <a:lvl7pPr marL="29718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7pPr>
            <a:lvl8pPr marL="34290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8pPr>
            <a:lvl9pPr marL="38862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9pPr>
          </a:lstStyle>
          <a:p>
            <a:pPr algn="ctr" eaLnBrk="1" fontAlgn="base" hangingPunct="1">
              <a:lnSpc>
                <a:spcPct val="90000"/>
              </a:lnSpc>
              <a:spcBef>
                <a:spcPct val="0"/>
              </a:spcBef>
              <a:spcAft>
                <a:spcPct val="0"/>
              </a:spcAft>
            </a:pPr>
            <a:r>
              <a:rPr lang="en-US" sz="1200" dirty="0">
                <a:solidFill>
                  <a:srgbClr val="000000"/>
                </a:solidFill>
                <a:latin typeface="+mn-lt"/>
              </a:rPr>
              <a:t>Pre-processing</a:t>
            </a:r>
          </a:p>
          <a:p>
            <a:pPr algn="ctr" eaLnBrk="1" fontAlgn="base" hangingPunct="1">
              <a:lnSpc>
                <a:spcPct val="90000"/>
              </a:lnSpc>
              <a:spcBef>
                <a:spcPct val="0"/>
              </a:spcBef>
              <a:spcAft>
                <a:spcPct val="0"/>
              </a:spcAft>
            </a:pPr>
            <a:r>
              <a:rPr lang="en-US" sz="1200" dirty="0">
                <a:solidFill>
                  <a:srgbClr val="000000"/>
                </a:solidFill>
                <a:latin typeface="+mn-lt"/>
              </a:rPr>
              <a:t>Feature Selection</a:t>
            </a:r>
          </a:p>
        </p:txBody>
      </p:sp>
      <p:sp>
        <p:nvSpPr>
          <p:cNvPr id="108" name="Freeform 29"/>
          <p:cNvSpPr>
            <a:spLocks noChangeAspect="1" noEditPoints="1"/>
          </p:cNvSpPr>
          <p:nvPr/>
        </p:nvSpPr>
        <p:spPr bwMode="auto">
          <a:xfrm>
            <a:off x="7822306" y="3381816"/>
            <a:ext cx="611711" cy="594360"/>
          </a:xfrm>
          <a:custGeom>
            <a:avLst/>
            <a:gdLst>
              <a:gd name="T0" fmla="*/ 2953 w 3025"/>
              <a:gd name="T1" fmla="*/ 455 h 2899"/>
              <a:gd name="T2" fmla="*/ 2680 w 3025"/>
              <a:gd name="T3" fmla="*/ 694 h 2899"/>
              <a:gd name="T4" fmla="*/ 2681 w 3025"/>
              <a:gd name="T5" fmla="*/ 243 h 2899"/>
              <a:gd name="T6" fmla="*/ 2662 w 3025"/>
              <a:gd name="T7" fmla="*/ 161 h 2899"/>
              <a:gd name="T8" fmla="*/ 2123 w 3025"/>
              <a:gd name="T9" fmla="*/ 286 h 2899"/>
              <a:gd name="T10" fmla="*/ 1626 w 3025"/>
              <a:gd name="T11" fmla="*/ 1226 h 2899"/>
              <a:gd name="T12" fmla="*/ 1407 w 3025"/>
              <a:gd name="T13" fmla="*/ 252 h 2899"/>
              <a:gd name="T14" fmla="*/ 1386 w 3025"/>
              <a:gd name="T15" fmla="*/ 169 h 2899"/>
              <a:gd name="T16" fmla="*/ 727 w 3025"/>
              <a:gd name="T17" fmla="*/ 46 h 2899"/>
              <a:gd name="T18" fmla="*/ 0 w 3025"/>
              <a:gd name="T19" fmla="*/ 828 h 2899"/>
              <a:gd name="T20" fmla="*/ 296 w 3025"/>
              <a:gd name="T21" fmla="*/ 1178 h 2899"/>
              <a:gd name="T22" fmla="*/ 481 w 3025"/>
              <a:gd name="T23" fmla="*/ 1178 h 2899"/>
              <a:gd name="T24" fmla="*/ 1308 w 3025"/>
              <a:gd name="T25" fmla="*/ 1544 h 2899"/>
              <a:gd name="T26" fmla="*/ 404 w 3025"/>
              <a:gd name="T27" fmla="*/ 2005 h 2899"/>
              <a:gd name="T28" fmla="*/ 278 w 3025"/>
              <a:gd name="T29" fmla="*/ 2544 h 2899"/>
              <a:gd name="T30" fmla="*/ 361 w 3025"/>
              <a:gd name="T31" fmla="*/ 2564 h 2899"/>
              <a:gd name="T32" fmla="*/ 812 w 3025"/>
              <a:gd name="T33" fmla="*/ 2563 h 2899"/>
              <a:gd name="T34" fmla="*/ 572 w 3025"/>
              <a:gd name="T35" fmla="*/ 2835 h 2899"/>
              <a:gd name="T36" fmla="*/ 774 w 3025"/>
              <a:gd name="T37" fmla="*/ 2899 h 2899"/>
              <a:gd name="T38" fmla="*/ 1144 w 3025"/>
              <a:gd name="T39" fmla="*/ 2746 h 2899"/>
              <a:gd name="T40" fmla="*/ 1605 w 3025"/>
              <a:gd name="T41" fmla="*/ 1841 h 2899"/>
              <a:gd name="T42" fmla="*/ 2574 w 3025"/>
              <a:gd name="T43" fmla="*/ 2756 h 2899"/>
              <a:gd name="T44" fmla="*/ 2799 w 3025"/>
              <a:gd name="T45" fmla="*/ 2585 h 2899"/>
              <a:gd name="T46" fmla="*/ 2799 w 3025"/>
              <a:gd name="T47" fmla="*/ 2400 h 2899"/>
              <a:gd name="T48" fmla="*/ 2302 w 3025"/>
              <a:gd name="T49" fmla="*/ 1145 h 2899"/>
              <a:gd name="T50" fmla="*/ 2863 w 3025"/>
              <a:gd name="T51" fmla="*/ 1027 h 2899"/>
              <a:gd name="T52" fmla="*/ 2989 w 3025"/>
              <a:gd name="T53" fmla="*/ 487 h 2899"/>
              <a:gd name="T54" fmla="*/ 676 w 3025"/>
              <a:gd name="T55" fmla="*/ 842 h 2899"/>
              <a:gd name="T56" fmla="*/ 388 w 3025"/>
              <a:gd name="T57" fmla="*/ 1117 h 2899"/>
              <a:gd name="T58" fmla="*/ 109 w 3025"/>
              <a:gd name="T59" fmla="*/ 850 h 2899"/>
              <a:gd name="T60" fmla="*/ 109 w 3025"/>
              <a:gd name="T61" fmla="*/ 806 h 2899"/>
              <a:gd name="T62" fmla="*/ 828 w 3025"/>
              <a:gd name="T63" fmla="*/ 109 h 2899"/>
              <a:gd name="T64" fmla="*/ 923 w 3025"/>
              <a:gd name="T65" fmla="*/ 595 h 2899"/>
              <a:gd name="T66" fmla="*/ 1555 w 3025"/>
              <a:gd name="T67" fmla="*/ 1297 h 2899"/>
              <a:gd name="T68" fmla="*/ 747 w 3025"/>
              <a:gd name="T69" fmla="*/ 842 h 2899"/>
              <a:gd name="T70" fmla="*/ 2737 w 3025"/>
              <a:gd name="T71" fmla="*/ 2492 h 2899"/>
              <a:gd name="T72" fmla="*/ 2596 w 3025"/>
              <a:gd name="T73" fmla="*/ 2647 h 2899"/>
              <a:gd name="T74" fmla="*/ 1676 w 3025"/>
              <a:gd name="T75" fmla="*/ 1771 h 2899"/>
              <a:gd name="T76" fmla="*/ 2728 w 3025"/>
              <a:gd name="T77" fmla="*/ 2470 h 2899"/>
              <a:gd name="T78" fmla="*/ 2312 w 3025"/>
              <a:gd name="T79" fmla="*/ 1040 h 2899"/>
              <a:gd name="T80" fmla="*/ 1817 w 3025"/>
              <a:gd name="T81" fmla="*/ 1488 h 2899"/>
              <a:gd name="T82" fmla="*/ 1817 w 3025"/>
              <a:gd name="T83" fmla="*/ 1489 h 2899"/>
              <a:gd name="T84" fmla="*/ 1570 w 3025"/>
              <a:gd name="T85" fmla="*/ 1735 h 2899"/>
              <a:gd name="T86" fmla="*/ 1167 w 3025"/>
              <a:gd name="T87" fmla="*/ 2138 h 2899"/>
              <a:gd name="T88" fmla="*/ 1074 w 3025"/>
              <a:gd name="T89" fmla="*/ 2675 h 2899"/>
              <a:gd name="T90" fmla="*/ 918 w 3025"/>
              <a:gd name="T91" fmla="*/ 2598 h 2899"/>
              <a:gd name="T92" fmla="*/ 918 w 3025"/>
              <a:gd name="T93" fmla="*/ 2527 h 2899"/>
              <a:gd name="T94" fmla="*/ 551 w 3025"/>
              <a:gd name="T95" fmla="*/ 2232 h 2899"/>
              <a:gd name="T96" fmla="*/ 474 w 3025"/>
              <a:gd name="T97" fmla="*/ 2076 h 2899"/>
              <a:gd name="T98" fmla="*/ 1012 w 3025"/>
              <a:gd name="T99" fmla="*/ 1982 h 2899"/>
              <a:gd name="T100" fmla="*/ 2109 w 3025"/>
              <a:gd name="T101" fmla="*/ 837 h 2899"/>
              <a:gd name="T102" fmla="*/ 2547 w 3025"/>
              <a:gd name="T103" fmla="*/ 236 h 2899"/>
              <a:gd name="T104" fmla="*/ 2349 w 3025"/>
              <a:gd name="T105" fmla="*/ 505 h 2899"/>
              <a:gd name="T106" fmla="*/ 2716 w 3025"/>
              <a:gd name="T107" fmla="*/ 800 h 2899"/>
              <a:gd name="T108" fmla="*/ 2793 w 3025"/>
              <a:gd name="T109" fmla="*/ 956 h 2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25" h="2899">
                <a:moveTo>
                  <a:pt x="2989" y="487"/>
                </a:moveTo>
                <a:cubicBezTo>
                  <a:pt x="2983" y="471"/>
                  <a:pt x="2970" y="459"/>
                  <a:pt x="2953" y="455"/>
                </a:cubicBezTo>
                <a:cubicBezTo>
                  <a:pt x="2936" y="451"/>
                  <a:pt x="2918" y="456"/>
                  <a:pt x="2906" y="468"/>
                </a:cubicBezTo>
                <a:cubicBezTo>
                  <a:pt x="2680" y="694"/>
                  <a:pt x="2680" y="694"/>
                  <a:pt x="2680" y="694"/>
                </a:cubicBezTo>
                <a:cubicBezTo>
                  <a:pt x="2455" y="469"/>
                  <a:pt x="2455" y="469"/>
                  <a:pt x="2455" y="469"/>
                </a:cubicBezTo>
                <a:cubicBezTo>
                  <a:pt x="2681" y="243"/>
                  <a:pt x="2681" y="243"/>
                  <a:pt x="2681" y="243"/>
                </a:cubicBezTo>
                <a:cubicBezTo>
                  <a:pt x="2694" y="231"/>
                  <a:pt x="2699" y="214"/>
                  <a:pt x="2695" y="197"/>
                </a:cubicBezTo>
                <a:cubicBezTo>
                  <a:pt x="2691" y="180"/>
                  <a:pt x="2678" y="166"/>
                  <a:pt x="2662" y="161"/>
                </a:cubicBezTo>
                <a:cubicBezTo>
                  <a:pt x="2571" y="130"/>
                  <a:pt x="2473" y="124"/>
                  <a:pt x="2378" y="145"/>
                </a:cubicBezTo>
                <a:cubicBezTo>
                  <a:pt x="2282" y="167"/>
                  <a:pt x="2193" y="216"/>
                  <a:pt x="2123" y="286"/>
                </a:cubicBezTo>
                <a:cubicBezTo>
                  <a:pt x="1975" y="434"/>
                  <a:pt x="1930" y="655"/>
                  <a:pt x="2005" y="847"/>
                </a:cubicBezTo>
                <a:cubicBezTo>
                  <a:pt x="1626" y="1226"/>
                  <a:pt x="1626" y="1226"/>
                  <a:pt x="1626" y="1226"/>
                </a:cubicBezTo>
                <a:cubicBezTo>
                  <a:pt x="1029" y="630"/>
                  <a:pt x="1029" y="630"/>
                  <a:pt x="1029" y="630"/>
                </a:cubicBezTo>
                <a:cubicBezTo>
                  <a:pt x="1407" y="252"/>
                  <a:pt x="1407" y="252"/>
                  <a:pt x="1407" y="252"/>
                </a:cubicBezTo>
                <a:cubicBezTo>
                  <a:pt x="1420" y="240"/>
                  <a:pt x="1425" y="222"/>
                  <a:pt x="1420" y="205"/>
                </a:cubicBezTo>
                <a:cubicBezTo>
                  <a:pt x="1416" y="187"/>
                  <a:pt x="1403" y="174"/>
                  <a:pt x="1386" y="169"/>
                </a:cubicBezTo>
                <a:cubicBezTo>
                  <a:pt x="857" y="13"/>
                  <a:pt x="857" y="13"/>
                  <a:pt x="857" y="13"/>
                </a:cubicBezTo>
                <a:cubicBezTo>
                  <a:pt x="811" y="0"/>
                  <a:pt x="761" y="12"/>
                  <a:pt x="727" y="46"/>
                </a:cubicBezTo>
                <a:cubicBezTo>
                  <a:pt x="38" y="735"/>
                  <a:pt x="38" y="735"/>
                  <a:pt x="38" y="735"/>
                </a:cubicBezTo>
                <a:cubicBezTo>
                  <a:pt x="13" y="760"/>
                  <a:pt x="0" y="793"/>
                  <a:pt x="0" y="828"/>
                </a:cubicBezTo>
                <a:cubicBezTo>
                  <a:pt x="0" y="863"/>
                  <a:pt x="13" y="896"/>
                  <a:pt x="38" y="920"/>
                </a:cubicBezTo>
                <a:cubicBezTo>
                  <a:pt x="296" y="1178"/>
                  <a:pt x="296" y="1178"/>
                  <a:pt x="296" y="1178"/>
                </a:cubicBezTo>
                <a:cubicBezTo>
                  <a:pt x="321" y="1203"/>
                  <a:pt x="353" y="1217"/>
                  <a:pt x="388" y="1217"/>
                </a:cubicBezTo>
                <a:cubicBezTo>
                  <a:pt x="423" y="1217"/>
                  <a:pt x="456" y="1203"/>
                  <a:pt x="481" y="1178"/>
                </a:cubicBezTo>
                <a:cubicBezTo>
                  <a:pt x="712" y="948"/>
                  <a:pt x="712" y="948"/>
                  <a:pt x="712" y="948"/>
                </a:cubicBezTo>
                <a:cubicBezTo>
                  <a:pt x="1308" y="1544"/>
                  <a:pt x="1308" y="1544"/>
                  <a:pt x="1308" y="1544"/>
                </a:cubicBezTo>
                <a:cubicBezTo>
                  <a:pt x="965" y="1887"/>
                  <a:pt x="965" y="1887"/>
                  <a:pt x="965" y="1887"/>
                </a:cubicBezTo>
                <a:cubicBezTo>
                  <a:pt x="773" y="1812"/>
                  <a:pt x="551" y="1858"/>
                  <a:pt x="404" y="2005"/>
                </a:cubicBezTo>
                <a:cubicBezTo>
                  <a:pt x="333" y="2075"/>
                  <a:pt x="285" y="2164"/>
                  <a:pt x="263" y="2261"/>
                </a:cubicBezTo>
                <a:cubicBezTo>
                  <a:pt x="242" y="2355"/>
                  <a:pt x="247" y="2453"/>
                  <a:pt x="278" y="2544"/>
                </a:cubicBezTo>
                <a:cubicBezTo>
                  <a:pt x="284" y="2561"/>
                  <a:pt x="297" y="2573"/>
                  <a:pt x="314" y="2577"/>
                </a:cubicBezTo>
                <a:cubicBezTo>
                  <a:pt x="331" y="2581"/>
                  <a:pt x="349" y="2576"/>
                  <a:pt x="361" y="2564"/>
                </a:cubicBezTo>
                <a:cubicBezTo>
                  <a:pt x="587" y="2338"/>
                  <a:pt x="587" y="2338"/>
                  <a:pt x="587" y="2338"/>
                </a:cubicBezTo>
                <a:cubicBezTo>
                  <a:pt x="812" y="2563"/>
                  <a:pt x="812" y="2563"/>
                  <a:pt x="812" y="2563"/>
                </a:cubicBezTo>
                <a:cubicBezTo>
                  <a:pt x="586" y="2788"/>
                  <a:pt x="586" y="2788"/>
                  <a:pt x="586" y="2788"/>
                </a:cubicBezTo>
                <a:cubicBezTo>
                  <a:pt x="574" y="2801"/>
                  <a:pt x="568" y="2818"/>
                  <a:pt x="572" y="2835"/>
                </a:cubicBezTo>
                <a:cubicBezTo>
                  <a:pt x="576" y="2852"/>
                  <a:pt x="589" y="2866"/>
                  <a:pt x="605" y="2871"/>
                </a:cubicBezTo>
                <a:cubicBezTo>
                  <a:pt x="660" y="2890"/>
                  <a:pt x="717" y="2899"/>
                  <a:pt x="774" y="2899"/>
                </a:cubicBezTo>
                <a:cubicBezTo>
                  <a:pt x="812" y="2899"/>
                  <a:pt x="851" y="2895"/>
                  <a:pt x="889" y="2886"/>
                </a:cubicBezTo>
                <a:cubicBezTo>
                  <a:pt x="985" y="2865"/>
                  <a:pt x="1074" y="2816"/>
                  <a:pt x="1144" y="2746"/>
                </a:cubicBezTo>
                <a:cubicBezTo>
                  <a:pt x="1292" y="2598"/>
                  <a:pt x="1337" y="2377"/>
                  <a:pt x="1262" y="2185"/>
                </a:cubicBezTo>
                <a:cubicBezTo>
                  <a:pt x="1605" y="1841"/>
                  <a:pt x="1605" y="1841"/>
                  <a:pt x="1605" y="1841"/>
                </a:cubicBezTo>
                <a:cubicBezTo>
                  <a:pt x="2481" y="2717"/>
                  <a:pt x="2481" y="2717"/>
                  <a:pt x="2481" y="2717"/>
                </a:cubicBezTo>
                <a:cubicBezTo>
                  <a:pt x="2506" y="2742"/>
                  <a:pt x="2539" y="2756"/>
                  <a:pt x="2574" y="2756"/>
                </a:cubicBezTo>
                <a:cubicBezTo>
                  <a:pt x="2609" y="2756"/>
                  <a:pt x="2642" y="2742"/>
                  <a:pt x="2666" y="2717"/>
                </a:cubicBezTo>
                <a:cubicBezTo>
                  <a:pt x="2799" y="2585"/>
                  <a:pt x="2799" y="2585"/>
                  <a:pt x="2799" y="2585"/>
                </a:cubicBezTo>
                <a:cubicBezTo>
                  <a:pt x="2824" y="2560"/>
                  <a:pt x="2837" y="2527"/>
                  <a:pt x="2837" y="2492"/>
                </a:cubicBezTo>
                <a:cubicBezTo>
                  <a:pt x="2837" y="2457"/>
                  <a:pt x="2824" y="2424"/>
                  <a:pt x="2799" y="2400"/>
                </a:cubicBezTo>
                <a:cubicBezTo>
                  <a:pt x="1923" y="1524"/>
                  <a:pt x="1923" y="1524"/>
                  <a:pt x="1923" y="1524"/>
                </a:cubicBezTo>
                <a:cubicBezTo>
                  <a:pt x="2302" y="1145"/>
                  <a:pt x="2302" y="1145"/>
                  <a:pt x="2302" y="1145"/>
                </a:cubicBezTo>
                <a:cubicBezTo>
                  <a:pt x="2364" y="1168"/>
                  <a:pt x="2428" y="1180"/>
                  <a:pt x="2492" y="1180"/>
                </a:cubicBezTo>
                <a:cubicBezTo>
                  <a:pt x="2628" y="1180"/>
                  <a:pt x="2763" y="1127"/>
                  <a:pt x="2863" y="1027"/>
                </a:cubicBezTo>
                <a:cubicBezTo>
                  <a:pt x="2934" y="956"/>
                  <a:pt x="2982" y="868"/>
                  <a:pt x="3004" y="771"/>
                </a:cubicBezTo>
                <a:cubicBezTo>
                  <a:pt x="3025" y="677"/>
                  <a:pt x="3020" y="579"/>
                  <a:pt x="2989" y="487"/>
                </a:cubicBezTo>
                <a:close/>
                <a:moveTo>
                  <a:pt x="747" y="842"/>
                </a:moveTo>
                <a:cubicBezTo>
                  <a:pt x="727" y="822"/>
                  <a:pt x="696" y="822"/>
                  <a:pt x="676" y="842"/>
                </a:cubicBezTo>
                <a:cubicBezTo>
                  <a:pt x="410" y="1108"/>
                  <a:pt x="410" y="1108"/>
                  <a:pt x="410" y="1108"/>
                </a:cubicBezTo>
                <a:cubicBezTo>
                  <a:pt x="404" y="1113"/>
                  <a:pt x="397" y="1117"/>
                  <a:pt x="388" y="1117"/>
                </a:cubicBezTo>
                <a:cubicBezTo>
                  <a:pt x="380" y="1117"/>
                  <a:pt x="372" y="1113"/>
                  <a:pt x="367" y="1108"/>
                </a:cubicBezTo>
                <a:cubicBezTo>
                  <a:pt x="109" y="850"/>
                  <a:pt x="109" y="850"/>
                  <a:pt x="109" y="850"/>
                </a:cubicBezTo>
                <a:cubicBezTo>
                  <a:pt x="103" y="844"/>
                  <a:pt x="100" y="836"/>
                  <a:pt x="100" y="828"/>
                </a:cubicBezTo>
                <a:cubicBezTo>
                  <a:pt x="100" y="820"/>
                  <a:pt x="103" y="812"/>
                  <a:pt x="109" y="806"/>
                </a:cubicBezTo>
                <a:cubicBezTo>
                  <a:pt x="798" y="117"/>
                  <a:pt x="798" y="117"/>
                  <a:pt x="798" y="117"/>
                </a:cubicBezTo>
                <a:cubicBezTo>
                  <a:pt x="806" y="109"/>
                  <a:pt x="818" y="106"/>
                  <a:pt x="828" y="109"/>
                </a:cubicBezTo>
                <a:cubicBezTo>
                  <a:pt x="1277" y="241"/>
                  <a:pt x="1277" y="241"/>
                  <a:pt x="1277" y="241"/>
                </a:cubicBezTo>
                <a:cubicBezTo>
                  <a:pt x="923" y="595"/>
                  <a:pt x="923" y="595"/>
                  <a:pt x="923" y="595"/>
                </a:cubicBezTo>
                <a:cubicBezTo>
                  <a:pt x="904" y="614"/>
                  <a:pt x="904" y="646"/>
                  <a:pt x="923" y="665"/>
                </a:cubicBezTo>
                <a:cubicBezTo>
                  <a:pt x="1555" y="1297"/>
                  <a:pt x="1555" y="1297"/>
                  <a:pt x="1555" y="1297"/>
                </a:cubicBezTo>
                <a:cubicBezTo>
                  <a:pt x="1379" y="1473"/>
                  <a:pt x="1379" y="1473"/>
                  <a:pt x="1379" y="1473"/>
                </a:cubicBezTo>
                <a:lnTo>
                  <a:pt x="747" y="842"/>
                </a:lnTo>
                <a:close/>
                <a:moveTo>
                  <a:pt x="2728" y="2470"/>
                </a:moveTo>
                <a:cubicBezTo>
                  <a:pt x="2734" y="2476"/>
                  <a:pt x="2737" y="2484"/>
                  <a:pt x="2737" y="2492"/>
                </a:cubicBezTo>
                <a:cubicBezTo>
                  <a:pt x="2737" y="2500"/>
                  <a:pt x="2734" y="2508"/>
                  <a:pt x="2728" y="2514"/>
                </a:cubicBezTo>
                <a:cubicBezTo>
                  <a:pt x="2596" y="2647"/>
                  <a:pt x="2596" y="2647"/>
                  <a:pt x="2596" y="2647"/>
                </a:cubicBezTo>
                <a:cubicBezTo>
                  <a:pt x="2584" y="2659"/>
                  <a:pt x="2564" y="2659"/>
                  <a:pt x="2552" y="2647"/>
                </a:cubicBezTo>
                <a:cubicBezTo>
                  <a:pt x="1676" y="1771"/>
                  <a:pt x="1676" y="1771"/>
                  <a:pt x="1676" y="1771"/>
                </a:cubicBezTo>
                <a:cubicBezTo>
                  <a:pt x="1852" y="1595"/>
                  <a:pt x="1852" y="1595"/>
                  <a:pt x="1852" y="1595"/>
                </a:cubicBezTo>
                <a:lnTo>
                  <a:pt x="2728" y="2470"/>
                </a:lnTo>
                <a:close/>
                <a:moveTo>
                  <a:pt x="2793" y="956"/>
                </a:moveTo>
                <a:cubicBezTo>
                  <a:pt x="2666" y="1082"/>
                  <a:pt x="2473" y="1116"/>
                  <a:pt x="2312" y="1040"/>
                </a:cubicBezTo>
                <a:cubicBezTo>
                  <a:pt x="2293" y="1031"/>
                  <a:pt x="2270" y="1035"/>
                  <a:pt x="2256" y="1050"/>
                </a:cubicBezTo>
                <a:cubicBezTo>
                  <a:pt x="1817" y="1488"/>
                  <a:pt x="1817" y="1488"/>
                  <a:pt x="1817" y="1488"/>
                </a:cubicBezTo>
                <a:cubicBezTo>
                  <a:pt x="1817" y="1488"/>
                  <a:pt x="1817" y="1488"/>
                  <a:pt x="1817" y="1488"/>
                </a:cubicBezTo>
                <a:cubicBezTo>
                  <a:pt x="1817" y="1488"/>
                  <a:pt x="1817" y="1488"/>
                  <a:pt x="1817" y="1489"/>
                </a:cubicBezTo>
                <a:cubicBezTo>
                  <a:pt x="1570" y="1735"/>
                  <a:pt x="1570" y="1735"/>
                  <a:pt x="1570" y="1735"/>
                </a:cubicBezTo>
                <a:cubicBezTo>
                  <a:pt x="1570" y="1735"/>
                  <a:pt x="1570" y="1735"/>
                  <a:pt x="1570" y="1735"/>
                </a:cubicBezTo>
                <a:cubicBezTo>
                  <a:pt x="1570" y="1735"/>
                  <a:pt x="1570" y="1735"/>
                  <a:pt x="1570" y="1735"/>
                </a:cubicBezTo>
                <a:cubicBezTo>
                  <a:pt x="1167" y="2138"/>
                  <a:pt x="1167" y="2138"/>
                  <a:pt x="1167" y="2138"/>
                </a:cubicBezTo>
                <a:cubicBezTo>
                  <a:pt x="1153" y="2153"/>
                  <a:pt x="1149" y="2176"/>
                  <a:pt x="1158" y="2195"/>
                </a:cubicBezTo>
                <a:cubicBezTo>
                  <a:pt x="1234" y="2356"/>
                  <a:pt x="1200" y="2549"/>
                  <a:pt x="1074" y="2675"/>
                </a:cubicBezTo>
                <a:cubicBezTo>
                  <a:pt x="979" y="2770"/>
                  <a:pt x="849" y="2813"/>
                  <a:pt x="720" y="2796"/>
                </a:cubicBezTo>
                <a:cubicBezTo>
                  <a:pt x="918" y="2598"/>
                  <a:pt x="918" y="2598"/>
                  <a:pt x="918" y="2598"/>
                </a:cubicBezTo>
                <a:cubicBezTo>
                  <a:pt x="927" y="2589"/>
                  <a:pt x="932" y="2576"/>
                  <a:pt x="932" y="2563"/>
                </a:cubicBezTo>
                <a:cubicBezTo>
                  <a:pt x="932" y="2549"/>
                  <a:pt x="927" y="2537"/>
                  <a:pt x="918" y="2527"/>
                </a:cubicBezTo>
                <a:cubicBezTo>
                  <a:pt x="622" y="2232"/>
                  <a:pt x="622" y="2232"/>
                  <a:pt x="622" y="2232"/>
                </a:cubicBezTo>
                <a:cubicBezTo>
                  <a:pt x="603" y="2212"/>
                  <a:pt x="571" y="2212"/>
                  <a:pt x="551" y="2232"/>
                </a:cubicBezTo>
                <a:cubicBezTo>
                  <a:pt x="354" y="2430"/>
                  <a:pt x="354" y="2430"/>
                  <a:pt x="354" y="2430"/>
                </a:cubicBezTo>
                <a:cubicBezTo>
                  <a:pt x="337" y="2301"/>
                  <a:pt x="380" y="2170"/>
                  <a:pt x="474" y="2076"/>
                </a:cubicBezTo>
                <a:cubicBezTo>
                  <a:pt x="601" y="1950"/>
                  <a:pt x="794" y="1916"/>
                  <a:pt x="955" y="1992"/>
                </a:cubicBezTo>
                <a:cubicBezTo>
                  <a:pt x="974" y="2001"/>
                  <a:pt x="997" y="1997"/>
                  <a:pt x="1012" y="1982"/>
                </a:cubicBezTo>
                <a:cubicBezTo>
                  <a:pt x="2100" y="894"/>
                  <a:pt x="2100" y="894"/>
                  <a:pt x="2100" y="894"/>
                </a:cubicBezTo>
                <a:cubicBezTo>
                  <a:pt x="2115" y="879"/>
                  <a:pt x="2118" y="856"/>
                  <a:pt x="2109" y="837"/>
                </a:cubicBezTo>
                <a:cubicBezTo>
                  <a:pt x="2034" y="676"/>
                  <a:pt x="2067" y="483"/>
                  <a:pt x="2193" y="357"/>
                </a:cubicBezTo>
                <a:cubicBezTo>
                  <a:pt x="2288" y="262"/>
                  <a:pt x="2418" y="219"/>
                  <a:pt x="2547" y="236"/>
                </a:cubicBezTo>
                <a:cubicBezTo>
                  <a:pt x="2349" y="434"/>
                  <a:pt x="2349" y="434"/>
                  <a:pt x="2349" y="434"/>
                </a:cubicBezTo>
                <a:cubicBezTo>
                  <a:pt x="2330" y="453"/>
                  <a:pt x="2330" y="485"/>
                  <a:pt x="2349" y="505"/>
                </a:cubicBezTo>
                <a:cubicBezTo>
                  <a:pt x="2645" y="800"/>
                  <a:pt x="2645" y="800"/>
                  <a:pt x="2645" y="800"/>
                </a:cubicBezTo>
                <a:cubicBezTo>
                  <a:pt x="2664" y="820"/>
                  <a:pt x="2696" y="820"/>
                  <a:pt x="2716" y="800"/>
                </a:cubicBezTo>
                <a:cubicBezTo>
                  <a:pt x="2913" y="602"/>
                  <a:pt x="2913" y="602"/>
                  <a:pt x="2913" y="602"/>
                </a:cubicBezTo>
                <a:cubicBezTo>
                  <a:pt x="2930" y="731"/>
                  <a:pt x="2887" y="861"/>
                  <a:pt x="2793" y="95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09" name="Freeform 232"/>
          <p:cNvSpPr>
            <a:spLocks noChangeAspect="1" noEditPoints="1"/>
          </p:cNvSpPr>
          <p:nvPr/>
        </p:nvSpPr>
        <p:spPr bwMode="auto">
          <a:xfrm>
            <a:off x="5452546" y="3389168"/>
            <a:ext cx="369614" cy="594360"/>
          </a:xfrm>
          <a:custGeom>
            <a:avLst/>
            <a:gdLst>
              <a:gd name="T0" fmla="*/ 1960 w 1998"/>
              <a:gd name="T1" fmla="*/ 476 h 3240"/>
              <a:gd name="T2" fmla="*/ 1960 w 1998"/>
              <a:gd name="T3" fmla="*/ 292 h 3240"/>
              <a:gd name="T4" fmla="*/ 1613 w 1998"/>
              <a:gd name="T5" fmla="*/ 0 h 3240"/>
              <a:gd name="T6" fmla="*/ 1267 w 1998"/>
              <a:gd name="T7" fmla="*/ 292 h 3240"/>
              <a:gd name="T8" fmla="*/ 576 w 1998"/>
              <a:gd name="T9" fmla="*/ 334 h 3240"/>
              <a:gd name="T10" fmla="*/ 0 w 1998"/>
              <a:gd name="T11" fmla="*/ 384 h 3240"/>
              <a:gd name="T12" fmla="*/ 576 w 1998"/>
              <a:gd name="T13" fmla="*/ 434 h 3240"/>
              <a:gd name="T14" fmla="*/ 1267 w 1998"/>
              <a:gd name="T15" fmla="*/ 476 h 3240"/>
              <a:gd name="T16" fmla="*/ 1563 w 1998"/>
              <a:gd name="T17" fmla="*/ 759 h 3240"/>
              <a:gd name="T18" fmla="*/ 1433 w 1998"/>
              <a:gd name="T19" fmla="*/ 1395 h 3240"/>
              <a:gd name="T20" fmla="*/ 1303 w 1998"/>
              <a:gd name="T21" fmla="*/ 1885 h 3240"/>
              <a:gd name="T22" fmla="*/ 1563 w 1998"/>
              <a:gd name="T23" fmla="*/ 2015 h 3240"/>
              <a:gd name="T24" fmla="*/ 1323 w 1998"/>
              <a:gd name="T25" fmla="*/ 2950 h 3240"/>
              <a:gd name="T26" fmla="*/ 1903 w 1998"/>
              <a:gd name="T27" fmla="*/ 2950 h 3240"/>
              <a:gd name="T28" fmla="*/ 1663 w 1998"/>
              <a:gd name="T29" fmla="*/ 2015 h 3240"/>
              <a:gd name="T30" fmla="*/ 1923 w 1998"/>
              <a:gd name="T31" fmla="*/ 1885 h 3240"/>
              <a:gd name="T32" fmla="*/ 1793 w 1998"/>
              <a:gd name="T33" fmla="*/ 1395 h 3240"/>
              <a:gd name="T34" fmla="*/ 1663 w 1998"/>
              <a:gd name="T35" fmla="*/ 759 h 3240"/>
              <a:gd name="T36" fmla="*/ 290 w 1998"/>
              <a:gd name="T37" fmla="*/ 574 h 3240"/>
              <a:gd name="T38" fmla="*/ 290 w 1998"/>
              <a:gd name="T39" fmla="*/ 194 h 3240"/>
              <a:gd name="T40" fmla="*/ 290 w 1998"/>
              <a:gd name="T41" fmla="*/ 574 h 3240"/>
              <a:gd name="T42" fmla="*/ 1613 w 1998"/>
              <a:gd name="T43" fmla="*/ 3140 h 3240"/>
              <a:gd name="T44" fmla="*/ 1613 w 1998"/>
              <a:gd name="T45" fmla="*/ 2760 h 3240"/>
              <a:gd name="T46" fmla="*/ 1823 w 1998"/>
              <a:gd name="T47" fmla="*/ 1525 h 3240"/>
              <a:gd name="T48" fmla="*/ 1793 w 1998"/>
              <a:gd name="T49" fmla="*/ 1915 h 3240"/>
              <a:gd name="T50" fmla="*/ 1403 w 1998"/>
              <a:gd name="T51" fmla="*/ 1885 h 3240"/>
              <a:gd name="T52" fmla="*/ 1433 w 1998"/>
              <a:gd name="T53" fmla="*/ 1495 h 3240"/>
              <a:gd name="T54" fmla="*/ 1823 w 1998"/>
              <a:gd name="T55" fmla="*/ 1525 h 3240"/>
              <a:gd name="T56" fmla="*/ 1337 w 1998"/>
              <a:gd name="T57" fmla="*/ 363 h 3240"/>
              <a:gd name="T58" fmla="*/ 1613 w 1998"/>
              <a:gd name="T59" fmla="*/ 100 h 3240"/>
              <a:gd name="T60" fmla="*/ 1889 w 1998"/>
              <a:gd name="T61" fmla="*/ 363 h 3240"/>
              <a:gd name="T62" fmla="*/ 1634 w 1998"/>
              <a:gd name="T63" fmla="*/ 660 h 3240"/>
              <a:gd name="T64" fmla="*/ 1337 w 1998"/>
              <a:gd name="T65" fmla="*/ 405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8" h="3240">
                <a:moveTo>
                  <a:pt x="1705" y="731"/>
                </a:moveTo>
                <a:cubicBezTo>
                  <a:pt x="1960" y="476"/>
                  <a:pt x="1960" y="476"/>
                  <a:pt x="1960" y="476"/>
                </a:cubicBezTo>
                <a:cubicBezTo>
                  <a:pt x="1984" y="451"/>
                  <a:pt x="1998" y="419"/>
                  <a:pt x="1998" y="384"/>
                </a:cubicBezTo>
                <a:cubicBezTo>
                  <a:pt x="1998" y="349"/>
                  <a:pt x="1984" y="317"/>
                  <a:pt x="1960" y="292"/>
                </a:cubicBezTo>
                <a:cubicBezTo>
                  <a:pt x="1705" y="38"/>
                  <a:pt x="1705" y="38"/>
                  <a:pt x="1705" y="38"/>
                </a:cubicBezTo>
                <a:cubicBezTo>
                  <a:pt x="1681" y="13"/>
                  <a:pt x="1648" y="0"/>
                  <a:pt x="1613" y="0"/>
                </a:cubicBezTo>
                <a:cubicBezTo>
                  <a:pt x="1578" y="0"/>
                  <a:pt x="1546" y="13"/>
                  <a:pt x="1521" y="38"/>
                </a:cubicBezTo>
                <a:cubicBezTo>
                  <a:pt x="1267" y="292"/>
                  <a:pt x="1267" y="292"/>
                  <a:pt x="1267" y="292"/>
                </a:cubicBezTo>
                <a:cubicBezTo>
                  <a:pt x="1254" y="304"/>
                  <a:pt x="1245" y="319"/>
                  <a:pt x="1239" y="334"/>
                </a:cubicBezTo>
                <a:cubicBezTo>
                  <a:pt x="576" y="334"/>
                  <a:pt x="576" y="334"/>
                  <a:pt x="576" y="334"/>
                </a:cubicBezTo>
                <a:cubicBezTo>
                  <a:pt x="552" y="198"/>
                  <a:pt x="433" y="94"/>
                  <a:pt x="290" y="94"/>
                </a:cubicBezTo>
                <a:cubicBezTo>
                  <a:pt x="130" y="94"/>
                  <a:pt x="0" y="224"/>
                  <a:pt x="0" y="384"/>
                </a:cubicBezTo>
                <a:cubicBezTo>
                  <a:pt x="0" y="544"/>
                  <a:pt x="130" y="674"/>
                  <a:pt x="290" y="674"/>
                </a:cubicBezTo>
                <a:cubicBezTo>
                  <a:pt x="433" y="674"/>
                  <a:pt x="552" y="570"/>
                  <a:pt x="576" y="434"/>
                </a:cubicBezTo>
                <a:cubicBezTo>
                  <a:pt x="1239" y="434"/>
                  <a:pt x="1239" y="434"/>
                  <a:pt x="1239" y="434"/>
                </a:cubicBezTo>
                <a:cubicBezTo>
                  <a:pt x="1245" y="450"/>
                  <a:pt x="1254" y="464"/>
                  <a:pt x="1267" y="476"/>
                </a:cubicBezTo>
                <a:cubicBezTo>
                  <a:pt x="1521" y="731"/>
                  <a:pt x="1521" y="731"/>
                  <a:pt x="1521" y="731"/>
                </a:cubicBezTo>
                <a:cubicBezTo>
                  <a:pt x="1533" y="743"/>
                  <a:pt x="1548" y="752"/>
                  <a:pt x="1563" y="759"/>
                </a:cubicBezTo>
                <a:cubicBezTo>
                  <a:pt x="1563" y="1395"/>
                  <a:pt x="1563" y="1395"/>
                  <a:pt x="1563" y="1395"/>
                </a:cubicBezTo>
                <a:cubicBezTo>
                  <a:pt x="1433" y="1395"/>
                  <a:pt x="1433" y="1395"/>
                  <a:pt x="1433" y="1395"/>
                </a:cubicBezTo>
                <a:cubicBezTo>
                  <a:pt x="1361" y="1395"/>
                  <a:pt x="1303" y="1453"/>
                  <a:pt x="1303" y="1525"/>
                </a:cubicBezTo>
                <a:cubicBezTo>
                  <a:pt x="1303" y="1885"/>
                  <a:pt x="1303" y="1885"/>
                  <a:pt x="1303" y="1885"/>
                </a:cubicBezTo>
                <a:cubicBezTo>
                  <a:pt x="1303" y="1957"/>
                  <a:pt x="1361" y="2015"/>
                  <a:pt x="1433" y="2015"/>
                </a:cubicBezTo>
                <a:cubicBezTo>
                  <a:pt x="1563" y="2015"/>
                  <a:pt x="1563" y="2015"/>
                  <a:pt x="1563" y="2015"/>
                </a:cubicBezTo>
                <a:cubicBezTo>
                  <a:pt x="1563" y="2665"/>
                  <a:pt x="1563" y="2665"/>
                  <a:pt x="1563" y="2665"/>
                </a:cubicBezTo>
                <a:cubicBezTo>
                  <a:pt x="1427" y="2689"/>
                  <a:pt x="1323" y="2808"/>
                  <a:pt x="1323" y="2950"/>
                </a:cubicBezTo>
                <a:cubicBezTo>
                  <a:pt x="1323" y="3110"/>
                  <a:pt x="1453" y="3240"/>
                  <a:pt x="1613" y="3240"/>
                </a:cubicBezTo>
                <a:cubicBezTo>
                  <a:pt x="1773" y="3240"/>
                  <a:pt x="1903" y="3110"/>
                  <a:pt x="1903" y="2950"/>
                </a:cubicBezTo>
                <a:cubicBezTo>
                  <a:pt x="1903" y="2808"/>
                  <a:pt x="1799" y="2689"/>
                  <a:pt x="1663" y="2665"/>
                </a:cubicBezTo>
                <a:cubicBezTo>
                  <a:pt x="1663" y="2015"/>
                  <a:pt x="1663" y="2015"/>
                  <a:pt x="1663" y="2015"/>
                </a:cubicBezTo>
                <a:cubicBezTo>
                  <a:pt x="1793" y="2015"/>
                  <a:pt x="1793" y="2015"/>
                  <a:pt x="1793" y="2015"/>
                </a:cubicBezTo>
                <a:cubicBezTo>
                  <a:pt x="1865" y="2015"/>
                  <a:pt x="1923" y="1957"/>
                  <a:pt x="1923" y="1885"/>
                </a:cubicBezTo>
                <a:cubicBezTo>
                  <a:pt x="1923" y="1525"/>
                  <a:pt x="1923" y="1525"/>
                  <a:pt x="1923" y="1525"/>
                </a:cubicBezTo>
                <a:cubicBezTo>
                  <a:pt x="1923" y="1453"/>
                  <a:pt x="1865" y="1395"/>
                  <a:pt x="1793" y="1395"/>
                </a:cubicBezTo>
                <a:cubicBezTo>
                  <a:pt x="1663" y="1395"/>
                  <a:pt x="1663" y="1395"/>
                  <a:pt x="1663" y="1395"/>
                </a:cubicBezTo>
                <a:cubicBezTo>
                  <a:pt x="1663" y="759"/>
                  <a:pt x="1663" y="759"/>
                  <a:pt x="1663" y="759"/>
                </a:cubicBezTo>
                <a:cubicBezTo>
                  <a:pt x="1679" y="752"/>
                  <a:pt x="1693" y="743"/>
                  <a:pt x="1705" y="731"/>
                </a:cubicBezTo>
                <a:close/>
                <a:moveTo>
                  <a:pt x="290" y="574"/>
                </a:moveTo>
                <a:cubicBezTo>
                  <a:pt x="186" y="574"/>
                  <a:pt x="100" y="489"/>
                  <a:pt x="100" y="384"/>
                </a:cubicBezTo>
                <a:cubicBezTo>
                  <a:pt x="100" y="279"/>
                  <a:pt x="186" y="194"/>
                  <a:pt x="290" y="194"/>
                </a:cubicBezTo>
                <a:cubicBezTo>
                  <a:pt x="395" y="194"/>
                  <a:pt x="480" y="279"/>
                  <a:pt x="480" y="384"/>
                </a:cubicBezTo>
                <a:cubicBezTo>
                  <a:pt x="480" y="489"/>
                  <a:pt x="395" y="574"/>
                  <a:pt x="290" y="574"/>
                </a:cubicBezTo>
                <a:close/>
                <a:moveTo>
                  <a:pt x="1803" y="2950"/>
                </a:moveTo>
                <a:cubicBezTo>
                  <a:pt x="1803" y="3055"/>
                  <a:pt x="1718" y="3140"/>
                  <a:pt x="1613" y="3140"/>
                </a:cubicBezTo>
                <a:cubicBezTo>
                  <a:pt x="1508" y="3140"/>
                  <a:pt x="1423" y="3055"/>
                  <a:pt x="1423" y="2950"/>
                </a:cubicBezTo>
                <a:cubicBezTo>
                  <a:pt x="1423" y="2846"/>
                  <a:pt x="1508" y="2760"/>
                  <a:pt x="1613" y="2760"/>
                </a:cubicBezTo>
                <a:cubicBezTo>
                  <a:pt x="1718" y="2760"/>
                  <a:pt x="1803" y="2846"/>
                  <a:pt x="1803" y="2950"/>
                </a:cubicBezTo>
                <a:close/>
                <a:moveTo>
                  <a:pt x="1823" y="1525"/>
                </a:moveTo>
                <a:cubicBezTo>
                  <a:pt x="1823" y="1885"/>
                  <a:pt x="1823" y="1885"/>
                  <a:pt x="1823" y="1885"/>
                </a:cubicBezTo>
                <a:cubicBezTo>
                  <a:pt x="1823" y="1902"/>
                  <a:pt x="1810" y="1915"/>
                  <a:pt x="1793" y="1915"/>
                </a:cubicBezTo>
                <a:cubicBezTo>
                  <a:pt x="1433" y="1915"/>
                  <a:pt x="1433" y="1915"/>
                  <a:pt x="1433" y="1915"/>
                </a:cubicBezTo>
                <a:cubicBezTo>
                  <a:pt x="1417" y="1915"/>
                  <a:pt x="1403" y="1902"/>
                  <a:pt x="1403" y="1885"/>
                </a:cubicBezTo>
                <a:cubicBezTo>
                  <a:pt x="1403" y="1525"/>
                  <a:pt x="1403" y="1525"/>
                  <a:pt x="1403" y="1525"/>
                </a:cubicBezTo>
                <a:cubicBezTo>
                  <a:pt x="1403" y="1509"/>
                  <a:pt x="1417" y="1495"/>
                  <a:pt x="1433" y="1495"/>
                </a:cubicBezTo>
                <a:cubicBezTo>
                  <a:pt x="1793" y="1495"/>
                  <a:pt x="1793" y="1495"/>
                  <a:pt x="1793" y="1495"/>
                </a:cubicBezTo>
                <a:cubicBezTo>
                  <a:pt x="1810" y="1495"/>
                  <a:pt x="1823" y="1509"/>
                  <a:pt x="1823" y="1525"/>
                </a:cubicBezTo>
                <a:close/>
                <a:moveTo>
                  <a:pt x="1337" y="405"/>
                </a:moveTo>
                <a:cubicBezTo>
                  <a:pt x="1326" y="394"/>
                  <a:pt x="1326" y="375"/>
                  <a:pt x="1337" y="363"/>
                </a:cubicBezTo>
                <a:cubicBezTo>
                  <a:pt x="1592" y="108"/>
                  <a:pt x="1592" y="108"/>
                  <a:pt x="1592" y="108"/>
                </a:cubicBezTo>
                <a:cubicBezTo>
                  <a:pt x="1598" y="103"/>
                  <a:pt x="1605" y="100"/>
                  <a:pt x="1613" y="100"/>
                </a:cubicBezTo>
                <a:cubicBezTo>
                  <a:pt x="1621" y="100"/>
                  <a:pt x="1629" y="103"/>
                  <a:pt x="1634" y="108"/>
                </a:cubicBezTo>
                <a:cubicBezTo>
                  <a:pt x="1889" y="363"/>
                  <a:pt x="1889" y="363"/>
                  <a:pt x="1889" y="363"/>
                </a:cubicBezTo>
                <a:cubicBezTo>
                  <a:pt x="1901" y="375"/>
                  <a:pt x="1901" y="394"/>
                  <a:pt x="1889" y="405"/>
                </a:cubicBezTo>
                <a:cubicBezTo>
                  <a:pt x="1634" y="660"/>
                  <a:pt x="1634" y="660"/>
                  <a:pt x="1634" y="660"/>
                </a:cubicBezTo>
                <a:cubicBezTo>
                  <a:pt x="1623" y="672"/>
                  <a:pt x="1604" y="672"/>
                  <a:pt x="1592" y="660"/>
                </a:cubicBezTo>
                <a:lnTo>
                  <a:pt x="1337" y="40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110" name="Group 281"/>
          <p:cNvGrpSpPr>
            <a:grpSpLocks noChangeAspect="1"/>
          </p:cNvGrpSpPr>
          <p:nvPr/>
        </p:nvGrpSpPr>
        <p:grpSpPr bwMode="auto">
          <a:xfrm>
            <a:off x="9070215" y="3391111"/>
            <a:ext cx="679110" cy="594360"/>
            <a:chOff x="1373" y="0"/>
            <a:chExt cx="4936" cy="4320"/>
          </a:xfrm>
          <a:solidFill>
            <a:srgbClr val="000000"/>
          </a:solidFill>
        </p:grpSpPr>
        <p:sp>
          <p:nvSpPr>
            <p:cNvPr id="111" name="Freeform 282"/>
            <p:cNvSpPr>
              <a:spLocks noEditPoints="1"/>
            </p:cNvSpPr>
            <p:nvPr/>
          </p:nvSpPr>
          <p:spPr bwMode="auto">
            <a:xfrm>
              <a:off x="1373" y="0"/>
              <a:ext cx="4936" cy="4320"/>
            </a:xfrm>
            <a:custGeom>
              <a:avLst/>
              <a:gdLst>
                <a:gd name="T0" fmla="*/ 2773 w 2909"/>
                <a:gd name="T1" fmla="*/ 2544 h 2544"/>
                <a:gd name="T2" fmla="*/ 136 w 2909"/>
                <a:gd name="T3" fmla="*/ 2544 h 2544"/>
                <a:gd name="T4" fmla="*/ 23 w 2909"/>
                <a:gd name="T5" fmla="*/ 2479 h 2544"/>
                <a:gd name="T6" fmla="*/ 23 w 2909"/>
                <a:gd name="T7" fmla="*/ 2349 h 2544"/>
                <a:gd name="T8" fmla="*/ 1342 w 2909"/>
                <a:gd name="T9" fmla="*/ 65 h 2544"/>
                <a:gd name="T10" fmla="*/ 1342 w 2909"/>
                <a:gd name="T11" fmla="*/ 65 h 2544"/>
                <a:gd name="T12" fmla="*/ 1455 w 2909"/>
                <a:gd name="T13" fmla="*/ 0 h 2544"/>
                <a:gd name="T14" fmla="*/ 1455 w 2909"/>
                <a:gd name="T15" fmla="*/ 0 h 2544"/>
                <a:gd name="T16" fmla="*/ 1567 w 2909"/>
                <a:gd name="T17" fmla="*/ 65 h 2544"/>
                <a:gd name="T18" fmla="*/ 2886 w 2909"/>
                <a:gd name="T19" fmla="*/ 2349 h 2544"/>
                <a:gd name="T20" fmla="*/ 2886 w 2909"/>
                <a:gd name="T21" fmla="*/ 2479 h 2544"/>
                <a:gd name="T22" fmla="*/ 2773 w 2909"/>
                <a:gd name="T23" fmla="*/ 2544 h 2544"/>
                <a:gd name="T24" fmla="*/ 1429 w 2909"/>
                <a:gd name="T25" fmla="*/ 115 h 2544"/>
                <a:gd name="T26" fmla="*/ 110 w 2909"/>
                <a:gd name="T27" fmla="*/ 2399 h 2544"/>
                <a:gd name="T28" fmla="*/ 110 w 2909"/>
                <a:gd name="T29" fmla="*/ 2429 h 2544"/>
                <a:gd name="T30" fmla="*/ 136 w 2909"/>
                <a:gd name="T31" fmla="*/ 2444 h 2544"/>
                <a:gd name="T32" fmla="*/ 2773 w 2909"/>
                <a:gd name="T33" fmla="*/ 2444 h 2544"/>
                <a:gd name="T34" fmla="*/ 2799 w 2909"/>
                <a:gd name="T35" fmla="*/ 2429 h 2544"/>
                <a:gd name="T36" fmla="*/ 2799 w 2909"/>
                <a:gd name="T37" fmla="*/ 2399 h 2544"/>
                <a:gd name="T38" fmla="*/ 1481 w 2909"/>
                <a:gd name="T39" fmla="*/ 115 h 2544"/>
                <a:gd name="T40" fmla="*/ 1455 w 2909"/>
                <a:gd name="T41" fmla="*/ 100 h 2544"/>
                <a:gd name="T42" fmla="*/ 1455 w 2909"/>
                <a:gd name="T43" fmla="*/ 100 h 2544"/>
                <a:gd name="T44" fmla="*/ 1429 w 2909"/>
                <a:gd name="T45" fmla="*/ 115 h 2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9" h="2544">
                  <a:moveTo>
                    <a:pt x="2773" y="2544"/>
                  </a:moveTo>
                  <a:cubicBezTo>
                    <a:pt x="136" y="2544"/>
                    <a:pt x="136" y="2544"/>
                    <a:pt x="136" y="2544"/>
                  </a:cubicBezTo>
                  <a:cubicBezTo>
                    <a:pt x="89" y="2544"/>
                    <a:pt x="47" y="2520"/>
                    <a:pt x="23" y="2479"/>
                  </a:cubicBezTo>
                  <a:cubicBezTo>
                    <a:pt x="0" y="2439"/>
                    <a:pt x="0" y="2390"/>
                    <a:pt x="23" y="2349"/>
                  </a:cubicBezTo>
                  <a:cubicBezTo>
                    <a:pt x="1342" y="65"/>
                    <a:pt x="1342" y="65"/>
                    <a:pt x="1342" y="65"/>
                  </a:cubicBezTo>
                  <a:cubicBezTo>
                    <a:pt x="1342" y="65"/>
                    <a:pt x="1342" y="65"/>
                    <a:pt x="1342" y="65"/>
                  </a:cubicBezTo>
                  <a:cubicBezTo>
                    <a:pt x="1365" y="24"/>
                    <a:pt x="1408" y="0"/>
                    <a:pt x="1455" y="0"/>
                  </a:cubicBezTo>
                  <a:cubicBezTo>
                    <a:pt x="1455" y="0"/>
                    <a:pt x="1455" y="0"/>
                    <a:pt x="1455" y="0"/>
                  </a:cubicBezTo>
                  <a:cubicBezTo>
                    <a:pt x="1502" y="0"/>
                    <a:pt x="1544" y="24"/>
                    <a:pt x="1567" y="65"/>
                  </a:cubicBezTo>
                  <a:cubicBezTo>
                    <a:pt x="2886" y="2349"/>
                    <a:pt x="2886" y="2349"/>
                    <a:pt x="2886" y="2349"/>
                  </a:cubicBezTo>
                  <a:cubicBezTo>
                    <a:pt x="2909" y="2390"/>
                    <a:pt x="2909" y="2439"/>
                    <a:pt x="2886" y="2479"/>
                  </a:cubicBezTo>
                  <a:cubicBezTo>
                    <a:pt x="2862" y="2520"/>
                    <a:pt x="2820" y="2544"/>
                    <a:pt x="2773" y="2544"/>
                  </a:cubicBezTo>
                  <a:close/>
                  <a:moveTo>
                    <a:pt x="1429" y="115"/>
                  </a:moveTo>
                  <a:cubicBezTo>
                    <a:pt x="110" y="2399"/>
                    <a:pt x="110" y="2399"/>
                    <a:pt x="110" y="2399"/>
                  </a:cubicBezTo>
                  <a:cubicBezTo>
                    <a:pt x="102" y="2413"/>
                    <a:pt x="107" y="2425"/>
                    <a:pt x="110" y="2429"/>
                  </a:cubicBezTo>
                  <a:cubicBezTo>
                    <a:pt x="112" y="2434"/>
                    <a:pt x="120" y="2444"/>
                    <a:pt x="136" y="2444"/>
                  </a:cubicBezTo>
                  <a:cubicBezTo>
                    <a:pt x="2773" y="2444"/>
                    <a:pt x="2773" y="2444"/>
                    <a:pt x="2773" y="2444"/>
                  </a:cubicBezTo>
                  <a:cubicBezTo>
                    <a:pt x="2789" y="2444"/>
                    <a:pt x="2797" y="2434"/>
                    <a:pt x="2799" y="2429"/>
                  </a:cubicBezTo>
                  <a:cubicBezTo>
                    <a:pt x="2802" y="2425"/>
                    <a:pt x="2807" y="2413"/>
                    <a:pt x="2799" y="2399"/>
                  </a:cubicBezTo>
                  <a:cubicBezTo>
                    <a:pt x="1481" y="115"/>
                    <a:pt x="1481" y="115"/>
                    <a:pt x="1481" y="115"/>
                  </a:cubicBezTo>
                  <a:cubicBezTo>
                    <a:pt x="1473" y="102"/>
                    <a:pt x="1460" y="100"/>
                    <a:pt x="1455" y="100"/>
                  </a:cubicBezTo>
                  <a:cubicBezTo>
                    <a:pt x="1455" y="100"/>
                    <a:pt x="1455" y="100"/>
                    <a:pt x="1455" y="100"/>
                  </a:cubicBezTo>
                  <a:cubicBezTo>
                    <a:pt x="1449" y="100"/>
                    <a:pt x="1436" y="102"/>
                    <a:pt x="1429" y="1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12" name="Freeform 283"/>
            <p:cNvSpPr>
              <a:spLocks noEditPoints="1"/>
            </p:cNvSpPr>
            <p:nvPr/>
          </p:nvSpPr>
          <p:spPr bwMode="auto">
            <a:xfrm>
              <a:off x="3599" y="1717"/>
              <a:ext cx="484" cy="1902"/>
            </a:xfrm>
            <a:custGeom>
              <a:avLst/>
              <a:gdLst>
                <a:gd name="T0" fmla="*/ 0 w 484"/>
                <a:gd name="T1" fmla="*/ 54 h 1902"/>
                <a:gd name="T2" fmla="*/ 0 w 484"/>
                <a:gd name="T3" fmla="*/ 0 h 1902"/>
                <a:gd name="T4" fmla="*/ 484 w 484"/>
                <a:gd name="T5" fmla="*/ 0 h 1902"/>
                <a:gd name="T6" fmla="*/ 484 w 484"/>
                <a:gd name="T7" fmla="*/ 54 h 1902"/>
                <a:gd name="T8" fmla="*/ 356 w 484"/>
                <a:gd name="T9" fmla="*/ 1255 h 1902"/>
                <a:gd name="T10" fmla="*/ 127 w 484"/>
                <a:gd name="T11" fmla="*/ 1255 h 1902"/>
                <a:gd name="T12" fmla="*/ 0 w 484"/>
                <a:gd name="T13" fmla="*/ 54 h 1902"/>
                <a:gd name="T14" fmla="*/ 22 w 484"/>
                <a:gd name="T15" fmla="*/ 1467 h 1902"/>
                <a:gd name="T16" fmla="*/ 462 w 484"/>
                <a:gd name="T17" fmla="*/ 1467 h 1902"/>
                <a:gd name="T18" fmla="*/ 462 w 484"/>
                <a:gd name="T19" fmla="*/ 1902 h 1902"/>
                <a:gd name="T20" fmla="*/ 22 w 484"/>
                <a:gd name="T21" fmla="*/ 1902 h 1902"/>
                <a:gd name="T22" fmla="*/ 22 w 484"/>
                <a:gd name="T23" fmla="*/ 1467 h 1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4" h="1902">
                  <a:moveTo>
                    <a:pt x="0" y="54"/>
                  </a:moveTo>
                  <a:lnTo>
                    <a:pt x="0" y="0"/>
                  </a:lnTo>
                  <a:lnTo>
                    <a:pt x="484" y="0"/>
                  </a:lnTo>
                  <a:lnTo>
                    <a:pt x="484" y="54"/>
                  </a:lnTo>
                  <a:lnTo>
                    <a:pt x="356" y="1255"/>
                  </a:lnTo>
                  <a:lnTo>
                    <a:pt x="127" y="1255"/>
                  </a:lnTo>
                  <a:lnTo>
                    <a:pt x="0" y="54"/>
                  </a:lnTo>
                  <a:close/>
                  <a:moveTo>
                    <a:pt x="22" y="1467"/>
                  </a:moveTo>
                  <a:lnTo>
                    <a:pt x="462" y="1467"/>
                  </a:lnTo>
                  <a:lnTo>
                    <a:pt x="462" y="1902"/>
                  </a:lnTo>
                  <a:lnTo>
                    <a:pt x="22" y="1902"/>
                  </a:lnTo>
                  <a:lnTo>
                    <a:pt x="22" y="146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1161131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74417" y="976690"/>
            <a:ext cx="6500147" cy="2832714"/>
          </a:xfrm>
        </p:spPr>
        <p:txBody>
          <a:bodyPr/>
          <a:lstStyle/>
          <a:p>
            <a:r>
              <a:rPr lang="en-US" dirty="0"/>
              <a:t>Exploratory Data Analysis</a:t>
            </a:r>
          </a:p>
        </p:txBody>
      </p:sp>
      <p:sp>
        <p:nvSpPr>
          <p:cNvPr id="6" name="Subtitle 5"/>
          <p:cNvSpPr>
            <a:spLocks noGrp="1"/>
          </p:cNvSpPr>
          <p:nvPr>
            <p:ph type="subTitle" idx="1"/>
          </p:nvPr>
        </p:nvSpPr>
        <p:spPr/>
        <p:txBody>
          <a:bodyPr/>
          <a:lstStyle/>
          <a:p>
            <a:r>
              <a:rPr lang="en-US" dirty="0"/>
              <a:t>Utilizing the Splunk platform for data science</a:t>
            </a:r>
          </a:p>
        </p:txBody>
      </p:sp>
    </p:spTree>
    <p:extLst>
      <p:ext uri="{BB962C8B-B14F-4D97-AF65-F5344CB8AC3E}">
        <p14:creationId xmlns:p14="http://schemas.microsoft.com/office/powerpoint/2010/main" val="47964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prstGeom prst="rect">
            <a:avLst/>
          </a:prstGeom>
        </p:spPr>
        <p:txBody>
          <a:bodyPr>
            <a:normAutofit/>
          </a:bodyPr>
          <a:lstStyle/>
          <a:p>
            <a:r>
              <a:rPr lang="en-US" sz="2133" b="1" dirty="0"/>
              <a:t>Visualization</a:t>
            </a:r>
            <a:r>
              <a:rPr lang="en-US" sz="2133" dirty="0"/>
              <a:t> is a powerful EDA tool</a:t>
            </a:r>
          </a:p>
          <a:p>
            <a:pPr lvl="1"/>
            <a:r>
              <a:rPr lang="en-US" sz="1733" dirty="0">
                <a:solidFill>
                  <a:schemeClr val="tx1"/>
                </a:solidFill>
              </a:rPr>
              <a:t>Not everything can be described as bits, bytes, plaintext or pie charts.</a:t>
            </a:r>
          </a:p>
          <a:p>
            <a:r>
              <a:rPr lang="en-US" sz="2133" b="1" dirty="0"/>
              <a:t>Correlation</a:t>
            </a:r>
            <a:r>
              <a:rPr lang="en-US" sz="2133" dirty="0"/>
              <a:t> to add context to your data during the EDA process or test hypothesis.</a:t>
            </a:r>
          </a:p>
          <a:p>
            <a:pPr lvl="1"/>
            <a:endParaRPr lang="en-US" dirty="0">
              <a:solidFill>
                <a:schemeClr val="tx1"/>
              </a:solidFill>
            </a:endParaRPr>
          </a:p>
        </p:txBody>
      </p:sp>
      <p:sp>
        <p:nvSpPr>
          <p:cNvPr id="4" name="Title 3"/>
          <p:cNvSpPr>
            <a:spLocks noGrp="1"/>
          </p:cNvSpPr>
          <p:nvPr>
            <p:ph type="title"/>
          </p:nvPr>
        </p:nvSpPr>
        <p:spPr/>
        <p:txBody>
          <a:bodyPr>
            <a:normAutofit fontScale="90000"/>
          </a:bodyPr>
          <a:lstStyle/>
          <a:p>
            <a:r>
              <a:rPr lang="en-US" dirty="0"/>
              <a:t>Visualization &amp; Creating Context (EDA)</a:t>
            </a:r>
          </a:p>
        </p:txBody>
      </p:sp>
      <p:sp>
        <p:nvSpPr>
          <p:cNvPr id="5" name="Subtitle 4"/>
          <p:cNvSpPr>
            <a:spLocks noGrp="1"/>
          </p:cNvSpPr>
          <p:nvPr>
            <p:ph type="subTitle" idx="12"/>
          </p:nvPr>
        </p:nvSpPr>
        <p:spPr/>
        <p:txBody>
          <a:bodyPr/>
          <a:lstStyle/>
          <a:p>
            <a:endParaRPr lang="en-US" dirty="0"/>
          </a:p>
        </p:txBody>
      </p:sp>
      <p:sp>
        <p:nvSpPr>
          <p:cNvPr id="6" name="Slide Number Placeholder 5"/>
          <p:cNvSpPr>
            <a:spLocks noGrp="1"/>
          </p:cNvSpPr>
          <p:nvPr>
            <p:ph type="sldNum" sz="quarter" idx="4294967295"/>
          </p:nvPr>
        </p:nvSpPr>
        <p:spPr>
          <a:xfrm>
            <a:off x="0" y="6361113"/>
            <a:ext cx="514350" cy="342900"/>
          </a:xfrm>
          <a:prstGeom prst="rect">
            <a:avLst/>
          </a:prstGeom>
        </p:spPr>
        <p:txBody>
          <a:bodyPr/>
          <a:lstStyle/>
          <a:p>
            <a:fld id="{027CC8FC-DC84-4CE8-AADD-ED05D9A2A54F}" type="slidenum">
              <a:rPr lang="en-US" smtClean="0"/>
              <a:pPr/>
              <a:t>15</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2" y="3456802"/>
            <a:ext cx="9582045" cy="268802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4445" y="1069257"/>
            <a:ext cx="3487195" cy="2615396"/>
          </a:xfrm>
          <a:prstGeom prst="rect">
            <a:avLst/>
          </a:prstGeom>
        </p:spPr>
      </p:pic>
    </p:spTree>
    <p:extLst>
      <p:ext uri="{BB962C8B-B14F-4D97-AF65-F5344CB8AC3E}">
        <p14:creationId xmlns:p14="http://schemas.microsoft.com/office/powerpoint/2010/main" val="136067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1612" y="1093994"/>
            <a:ext cx="5757792" cy="3352801"/>
          </a:xfrm>
          <a:prstGeom prst="rect">
            <a:avLst/>
          </a:prstGeom>
        </p:spPr>
      </p:pic>
      <p:sp>
        <p:nvSpPr>
          <p:cNvPr id="4" name="Title 3"/>
          <p:cNvSpPr>
            <a:spLocks noGrp="1"/>
          </p:cNvSpPr>
          <p:nvPr>
            <p:ph type="title"/>
          </p:nvPr>
        </p:nvSpPr>
        <p:spPr/>
        <p:txBody>
          <a:bodyPr/>
          <a:lstStyle/>
          <a:p>
            <a:r>
              <a:rPr lang="en-US" dirty="0"/>
              <a:t>Geographical EDA - Visualization</a:t>
            </a:r>
          </a:p>
        </p:txBody>
      </p:sp>
      <p:sp>
        <p:nvSpPr>
          <p:cNvPr id="5" name="Subtitle 4"/>
          <p:cNvSpPr>
            <a:spLocks noGrp="1"/>
          </p:cNvSpPr>
          <p:nvPr>
            <p:ph type="subTitle" idx="12"/>
          </p:nvPr>
        </p:nvSpPr>
        <p:spPr/>
        <p:txBody>
          <a:bodyPr/>
          <a:lstStyle/>
          <a:p>
            <a:endParaRPr lang="en-US" dirty="0"/>
          </a:p>
        </p:txBody>
      </p:sp>
      <p:sp>
        <p:nvSpPr>
          <p:cNvPr id="6" name="Slide Number Placeholder 5"/>
          <p:cNvSpPr>
            <a:spLocks noGrp="1"/>
          </p:cNvSpPr>
          <p:nvPr>
            <p:ph type="sldNum" sz="quarter" idx="4294967295"/>
          </p:nvPr>
        </p:nvSpPr>
        <p:spPr>
          <a:xfrm>
            <a:off x="0" y="6361113"/>
            <a:ext cx="514350" cy="342900"/>
          </a:xfrm>
          <a:prstGeom prst="rect">
            <a:avLst/>
          </a:prstGeom>
        </p:spPr>
        <p:txBody>
          <a:bodyPr/>
          <a:lstStyle/>
          <a:p>
            <a:fld id="{027CC8FC-DC84-4CE8-AADD-ED05D9A2A54F}" type="slidenum">
              <a:rPr lang="en-US" smtClean="0"/>
              <a:pPr/>
              <a:t>16</a:t>
            </a:fld>
            <a:endParaRPr lang="en-US"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9599" y="1093993"/>
            <a:ext cx="6004347" cy="3573776"/>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3071098"/>
            <a:ext cx="8056853" cy="296333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87222" t="78220" r="1093" b="19111"/>
          <a:stretch/>
        </p:blipFill>
        <p:spPr>
          <a:xfrm>
            <a:off x="8686324" y="4871143"/>
            <a:ext cx="3137753" cy="263611"/>
          </a:xfrm>
          <a:prstGeom prst="rect">
            <a:avLst/>
          </a:prstGeom>
        </p:spPr>
      </p:pic>
      <p:sp>
        <p:nvSpPr>
          <p:cNvPr id="10" name="Content Placeholder 7"/>
          <p:cNvSpPr>
            <a:spLocks noGrp="1"/>
          </p:cNvSpPr>
          <p:nvPr>
            <p:ph sz="quarter" idx="10"/>
          </p:nvPr>
        </p:nvSpPr>
        <p:spPr>
          <a:prstGeom prst="rect">
            <a:avLst/>
          </a:prstGeom>
        </p:spPr>
        <p:txBody>
          <a:bodyPr>
            <a:noAutofit/>
          </a:bodyPr>
          <a:lstStyle/>
          <a:p>
            <a:pPr>
              <a:buFont typeface="Arial" charset="0"/>
              <a:buChar char="•"/>
            </a:pPr>
            <a:r>
              <a:rPr lang="en-US" sz="1867" dirty="0"/>
              <a:t>Visualization useful for exploring multi-dimensional relationships.</a:t>
            </a:r>
          </a:p>
          <a:p>
            <a:pPr>
              <a:buFont typeface="Arial" charset="0"/>
              <a:buChar char="•"/>
            </a:pPr>
            <a:r>
              <a:rPr lang="en-US" sz="1867" dirty="0"/>
              <a:t>Tells a story about the data you can’t describe in text or tables.</a:t>
            </a:r>
          </a:p>
          <a:p>
            <a:pPr>
              <a:buFont typeface="Arial" charset="0"/>
              <a:buChar char="•"/>
            </a:pPr>
            <a:r>
              <a:rPr lang="en-US" sz="1867" dirty="0"/>
              <a:t>“Where are connections ‘originating’, and how often am I seeing this activity?”</a:t>
            </a:r>
          </a:p>
        </p:txBody>
      </p:sp>
    </p:spTree>
    <p:extLst>
      <p:ext uri="{BB962C8B-B14F-4D97-AF65-F5344CB8AC3E}">
        <p14:creationId xmlns:p14="http://schemas.microsoft.com/office/powerpoint/2010/main" val="360996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F5F181-CF98-814F-ACFC-0B913BF7F3AB}"/>
              </a:ext>
            </a:extLst>
          </p:cNvPr>
          <p:cNvSpPr>
            <a:spLocks noGrp="1"/>
          </p:cNvSpPr>
          <p:nvPr>
            <p:ph type="title"/>
          </p:nvPr>
        </p:nvSpPr>
        <p:spPr/>
        <p:txBody>
          <a:bodyPr/>
          <a:lstStyle/>
          <a:p>
            <a:r>
              <a:rPr lang="en-US" dirty="0"/>
              <a:t>Hunting DGA Activity</a:t>
            </a:r>
          </a:p>
        </p:txBody>
      </p:sp>
      <p:sp>
        <p:nvSpPr>
          <p:cNvPr id="6" name="Subtitle 5">
            <a:extLst>
              <a:ext uri="{FF2B5EF4-FFF2-40B4-BE49-F238E27FC236}">
                <a16:creationId xmlns:a16="http://schemas.microsoft.com/office/drawing/2014/main" id="{461F2E5A-DF45-A148-8DBC-70D87F27595C}"/>
              </a:ext>
            </a:extLst>
          </p:cNvPr>
          <p:cNvSpPr>
            <a:spLocks noGrp="1"/>
          </p:cNvSpPr>
          <p:nvPr>
            <p:ph type="subTitle" idx="1"/>
          </p:nvPr>
        </p:nvSpPr>
        <p:spPr/>
        <p:txBody>
          <a:bodyPr/>
          <a:lstStyle/>
          <a:p>
            <a:r>
              <a:rPr lang="en-US" dirty="0"/>
              <a:t>DGA hunting using Shannon entropy</a:t>
            </a:r>
          </a:p>
        </p:txBody>
      </p:sp>
    </p:spTree>
    <p:extLst>
      <p:ext uri="{BB962C8B-B14F-4D97-AF65-F5344CB8AC3E}">
        <p14:creationId xmlns:p14="http://schemas.microsoft.com/office/powerpoint/2010/main" val="108784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prstGeom prst="rect">
            <a:avLst/>
          </a:prstGeom>
        </p:spPr>
        <p:txBody>
          <a:bodyPr>
            <a:noAutofit/>
          </a:bodyPr>
          <a:lstStyle/>
          <a:p>
            <a:pPr defTabSz="1219170">
              <a:spcBef>
                <a:spcPts val="0"/>
              </a:spcBef>
              <a:spcAft>
                <a:spcPts val="0"/>
              </a:spcAft>
              <a:buSzTx/>
            </a:pPr>
            <a:r>
              <a:rPr lang="en-US" sz="2133" b="1" dirty="0"/>
              <a:t>DNS Water Torture</a:t>
            </a:r>
          </a:p>
          <a:p>
            <a:pPr lvl="1" defTabSz="1219170">
              <a:spcBef>
                <a:spcPts val="0"/>
              </a:spcBef>
              <a:spcAft>
                <a:spcPts val="0"/>
              </a:spcAft>
            </a:pPr>
            <a:r>
              <a:rPr lang="en-US" sz="1733" b="1" dirty="0"/>
              <a:t>Botnet sends queries with 16 letters randomly prepended to the victim’s domain.</a:t>
            </a:r>
          </a:p>
          <a:p>
            <a:pPr lvl="2" defTabSz="1219170">
              <a:spcBef>
                <a:spcPts val="0"/>
              </a:spcBef>
              <a:spcAft>
                <a:spcPts val="0"/>
              </a:spcAft>
            </a:pPr>
            <a:r>
              <a:rPr lang="en-US" sz="1600" dirty="0"/>
              <a:t>xyuiasdfcosic.www.halpme.com</a:t>
            </a:r>
          </a:p>
          <a:p>
            <a:pPr lvl="2" defTabSz="1219170">
              <a:spcBef>
                <a:spcPts val="0"/>
              </a:spcBef>
              <a:spcAft>
                <a:spcPts val="0"/>
              </a:spcAft>
            </a:pPr>
            <a:r>
              <a:rPr lang="en-US" sz="1600" dirty="0"/>
              <a:t>alkdfejenjasd.www.halpme.com</a:t>
            </a:r>
            <a:endParaRPr lang="en-US" sz="1600" b="1" dirty="0"/>
          </a:p>
          <a:p>
            <a:pPr defTabSz="1219170">
              <a:spcBef>
                <a:spcPts val="0"/>
              </a:spcBef>
              <a:spcAft>
                <a:spcPts val="0"/>
              </a:spcAft>
              <a:buSzTx/>
            </a:pPr>
            <a:r>
              <a:rPr lang="en-US" sz="2133" b="1" dirty="0"/>
              <a:t>C&amp;C Beaconing Activity (Dynamic DNS)</a:t>
            </a:r>
          </a:p>
          <a:p>
            <a:pPr lvl="1" defTabSz="1219170">
              <a:spcBef>
                <a:spcPts val="0"/>
              </a:spcBef>
              <a:spcAft>
                <a:spcPts val="0"/>
              </a:spcAft>
            </a:pPr>
            <a:r>
              <a:rPr lang="en-US" sz="1733" b="1" dirty="0"/>
              <a:t>Advanced malware uses a Domain Generation Algorithm (Random Subdomain)</a:t>
            </a:r>
          </a:p>
          <a:p>
            <a:pPr lvl="2" defTabSz="1219170">
              <a:spcBef>
                <a:spcPts val="0"/>
              </a:spcBef>
              <a:spcAft>
                <a:spcPts val="0"/>
              </a:spcAft>
            </a:pPr>
            <a:r>
              <a:rPr lang="en-US" sz="1600" dirty="0"/>
              <a:t>d0290d00xasdf.no-ip[.]org</a:t>
            </a:r>
            <a:endParaRPr lang="en-US" sz="1733" b="1" dirty="0"/>
          </a:p>
          <a:p>
            <a:pPr defTabSz="1219170">
              <a:spcBef>
                <a:spcPts val="0"/>
              </a:spcBef>
              <a:spcAft>
                <a:spcPts val="0"/>
              </a:spcAft>
              <a:buSzTx/>
            </a:pPr>
            <a:r>
              <a:rPr lang="en-US" sz="2133" b="1" dirty="0"/>
              <a:t>Data Exfiltration</a:t>
            </a:r>
          </a:p>
          <a:p>
            <a:pPr lvl="1" defTabSz="1219170">
              <a:spcBef>
                <a:spcPts val="0"/>
              </a:spcBef>
              <a:spcAft>
                <a:spcPts val="0"/>
              </a:spcAft>
            </a:pPr>
            <a:r>
              <a:rPr lang="en-US" sz="1733" b="1" dirty="0"/>
              <a:t>DNS Tunneling (Query)</a:t>
            </a:r>
          </a:p>
          <a:p>
            <a:pPr lvl="2" defTabSz="1219170">
              <a:spcBef>
                <a:spcPts val="0"/>
              </a:spcBef>
              <a:spcAft>
                <a:spcPts val="0"/>
              </a:spcAft>
            </a:pPr>
            <a:r>
              <a:rPr lang="it-IT" sz="1600" b="1" dirty="0"/>
              <a:t>dnscat.912701a98e9bde415c4ad70007beaf54d2</a:t>
            </a:r>
          </a:p>
          <a:p>
            <a:pPr lvl="2" defTabSz="1219170">
              <a:spcBef>
                <a:spcPts val="0"/>
              </a:spcBef>
              <a:spcAft>
                <a:spcPts val="0"/>
              </a:spcAft>
            </a:pPr>
            <a:r>
              <a:rPr lang="it-IT" sz="1600" b="1" dirty="0"/>
              <a:t>dnscat.925401a98ebe0cf540b20d001a4b5e726494b001bb4c192bb68fe73c000bf7c1c0e</a:t>
            </a:r>
          </a:p>
          <a:p>
            <a:pPr defTabSz="1219170">
              <a:spcBef>
                <a:spcPts val="0"/>
              </a:spcBef>
              <a:spcAft>
                <a:spcPts val="0"/>
              </a:spcAft>
            </a:pPr>
            <a:r>
              <a:rPr lang="en-US" sz="2667" b="1" dirty="0"/>
              <a:t>Two Techniques to detect this activity in Suricata:</a:t>
            </a:r>
          </a:p>
          <a:p>
            <a:pPr lvl="1" defTabSz="1219170">
              <a:spcBef>
                <a:spcPts val="0"/>
              </a:spcBef>
              <a:spcAft>
                <a:spcPts val="0"/>
              </a:spcAft>
            </a:pPr>
            <a:r>
              <a:rPr lang="en-US" sz="1733" b="1" dirty="0"/>
              <a:t>Shannon Entropy of DNS Query, HTTP destination</a:t>
            </a:r>
          </a:p>
          <a:p>
            <a:pPr lvl="1" defTabSz="1219170">
              <a:spcBef>
                <a:spcPts val="0"/>
              </a:spcBef>
              <a:spcAft>
                <a:spcPts val="0"/>
              </a:spcAft>
            </a:pPr>
            <a:r>
              <a:rPr lang="en-US" sz="1733" b="1" dirty="0"/>
              <a:t>Character Length of DNS Query, HTTP destination</a:t>
            </a:r>
          </a:p>
        </p:txBody>
      </p:sp>
      <p:sp>
        <p:nvSpPr>
          <p:cNvPr id="4" name="Title 3"/>
          <p:cNvSpPr>
            <a:spLocks noGrp="1"/>
          </p:cNvSpPr>
          <p:nvPr>
            <p:ph type="title"/>
          </p:nvPr>
        </p:nvSpPr>
        <p:spPr/>
        <p:txBody>
          <a:bodyPr/>
          <a:lstStyle/>
          <a:p>
            <a:r>
              <a:rPr lang="en-US" dirty="0"/>
              <a:t>Practical Applications to DGA type activities</a:t>
            </a:r>
          </a:p>
        </p:txBody>
      </p:sp>
      <p:sp>
        <p:nvSpPr>
          <p:cNvPr id="3" name="Subtitle 2"/>
          <p:cNvSpPr>
            <a:spLocks noGrp="1"/>
          </p:cNvSpPr>
          <p:nvPr>
            <p:ph type="subTitle" idx="12"/>
          </p:nvPr>
        </p:nvSpPr>
        <p:spPr/>
        <p:txBody>
          <a:bodyPr/>
          <a:lstStyle/>
          <a:p>
            <a:endParaRPr lang="en-US" dirty="0"/>
          </a:p>
        </p:txBody>
      </p:sp>
      <p:sp>
        <p:nvSpPr>
          <p:cNvPr id="6" name="Slide Number Placeholder 5"/>
          <p:cNvSpPr>
            <a:spLocks noGrp="1"/>
          </p:cNvSpPr>
          <p:nvPr>
            <p:ph type="sldNum" sz="quarter" idx="4294967295"/>
          </p:nvPr>
        </p:nvSpPr>
        <p:spPr>
          <a:xfrm>
            <a:off x="0" y="6361113"/>
            <a:ext cx="514350" cy="342900"/>
          </a:xfrm>
          <a:prstGeom prst="rect">
            <a:avLst/>
          </a:prstGeom>
        </p:spPr>
        <p:txBody>
          <a:bodyPr/>
          <a:lstStyle/>
          <a:p>
            <a:fld id="{027CC8FC-DC84-4CE8-AADD-ED05D9A2A54F}" type="slidenum">
              <a:rPr lang="en-US" smtClean="0"/>
              <a:pPr/>
              <a:t>18</a:t>
            </a:fld>
            <a:endParaRPr lang="en-US" dirty="0"/>
          </a:p>
        </p:txBody>
      </p:sp>
      <p:pic>
        <p:nvPicPr>
          <p:cNvPr id="11" name="Picture 10" descr="attacker,-nation-state-red-2x.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42731" y="3649427"/>
            <a:ext cx="1015144" cy="938784"/>
          </a:xfrm>
          <a:prstGeom prst="rect">
            <a:avLst/>
          </a:prstGeom>
        </p:spPr>
      </p:pic>
      <p:pic>
        <p:nvPicPr>
          <p:cNvPr id="12" name="Picture 11" descr="botnet-lightblue-2x.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42731" y="1379621"/>
            <a:ext cx="747544" cy="902208"/>
          </a:xfrm>
          <a:prstGeom prst="rect">
            <a:avLst/>
          </a:prstGeom>
        </p:spPr>
      </p:pic>
      <p:pic>
        <p:nvPicPr>
          <p:cNvPr id="13" name="Picture 12" descr="malware-red-2x.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873371" y="2636444"/>
            <a:ext cx="886264" cy="658368"/>
          </a:xfrm>
          <a:prstGeom prst="rect">
            <a:avLst/>
          </a:prstGeom>
        </p:spPr>
      </p:pic>
    </p:spTree>
    <p:extLst>
      <p:ext uri="{BB962C8B-B14F-4D97-AF65-F5344CB8AC3E}">
        <p14:creationId xmlns:p14="http://schemas.microsoft.com/office/powerpoint/2010/main" val="317811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half" idx="1"/>
          </p:nvPr>
        </p:nvSpPr>
        <p:spPr/>
        <p:txBody>
          <a:bodyPr/>
          <a:lstStyle/>
          <a:p>
            <a:pPr marL="0" indent="0">
              <a:buNone/>
            </a:pPr>
            <a:r>
              <a:rPr lang="en-US" dirty="0"/>
              <a:t>Challenges to detect DGAs:</a:t>
            </a:r>
          </a:p>
          <a:p>
            <a:r>
              <a:rPr lang="en-US" dirty="0"/>
              <a:t>Static matching runs against potentially infinite blacklist entries O(∞)</a:t>
            </a:r>
          </a:p>
          <a:p>
            <a:r>
              <a:rPr lang="en-US" dirty="0"/>
              <a:t>Regex can narrow down this list, but still hard to compute and find rules (and define exceptions for rules)</a:t>
            </a:r>
          </a:p>
          <a:p>
            <a:r>
              <a:rPr lang="en-US" dirty="0"/>
              <a:t>Unknown unknowns?</a:t>
            </a:r>
          </a:p>
          <a:p>
            <a:r>
              <a:rPr lang="en-US" dirty="0"/>
              <a:t>Want to get fuzzy?</a:t>
            </a:r>
          </a:p>
          <a:p>
            <a:r>
              <a:rPr lang="en-US" dirty="0"/>
              <a:t>Good use case for ML!</a:t>
            </a:r>
          </a:p>
          <a:p>
            <a:endParaRPr lang="en-US" dirty="0"/>
          </a:p>
        </p:txBody>
      </p:sp>
      <p:sp>
        <p:nvSpPr>
          <p:cNvPr id="7" name="Content Placeholder 6"/>
          <p:cNvSpPr>
            <a:spLocks noGrp="1"/>
          </p:cNvSpPr>
          <p:nvPr>
            <p:ph sz="half" idx="12"/>
          </p:nvPr>
        </p:nvSpPr>
        <p:spPr/>
        <p:txBody>
          <a:bodyPr/>
          <a:lstStyle/>
          <a:p>
            <a:r>
              <a:rPr lang="en-US" dirty="0"/>
              <a:t>Example of DGAs:</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Example IoCs for Wannacry</a:t>
            </a:r>
            <a:br>
              <a:rPr lang="en-US" sz="1600" dirty="0"/>
            </a:br>
            <a:r>
              <a:rPr lang="en-US" sz="1100" dirty="0"/>
              <a:t>(</a:t>
            </a:r>
            <a:r>
              <a:rPr lang="en-US" sz="1100" dirty="0">
                <a:hlinkClick r:id="rId2"/>
              </a:rPr>
              <a:t>https://cert.europa.eu/static/SecurityAdvisories/2017/CERT-EU-SA2017-012.pdf</a:t>
            </a:r>
            <a:r>
              <a:rPr lang="en-US" sz="1100" dirty="0"/>
              <a:t>)</a:t>
            </a:r>
            <a:endParaRPr lang="en-US" sz="1600" dirty="0"/>
          </a:p>
        </p:txBody>
      </p:sp>
      <p:sp>
        <p:nvSpPr>
          <p:cNvPr id="5" name="Title 4"/>
          <p:cNvSpPr>
            <a:spLocks noGrp="1"/>
          </p:cNvSpPr>
          <p:nvPr>
            <p:ph type="title"/>
          </p:nvPr>
        </p:nvSpPr>
        <p:spPr/>
        <p:txBody>
          <a:bodyPr/>
          <a:lstStyle/>
          <a:p>
            <a:r>
              <a:rPr lang="en-US" dirty="0"/>
              <a:t>Domain Generating Algorithms (DGA)</a:t>
            </a:r>
          </a:p>
        </p:txBody>
      </p:sp>
      <p:sp>
        <p:nvSpPr>
          <p:cNvPr id="3" name="Text Placeholder 2"/>
          <p:cNvSpPr>
            <a:spLocks noGrp="1"/>
          </p:cNvSpPr>
          <p:nvPr>
            <p:ph type="subTitle" idx="13"/>
          </p:nvPr>
        </p:nvSpPr>
        <p:spPr/>
        <p:txBody>
          <a:bodyPr/>
          <a:lstStyle/>
          <a:p>
            <a:r>
              <a:rPr lang="en-US" dirty="0"/>
              <a:t>What’s the problem? </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r="55856"/>
          <a:stretch/>
        </p:blipFill>
        <p:spPr>
          <a:xfrm>
            <a:off x="6386697" y="2005265"/>
            <a:ext cx="5349239" cy="3070367"/>
          </a:xfrm>
          <a:prstGeom prst="rect">
            <a:avLst/>
          </a:prstGeom>
        </p:spPr>
      </p:pic>
    </p:spTree>
    <p:extLst>
      <p:ext uri="{BB962C8B-B14F-4D97-AF65-F5344CB8AC3E}">
        <p14:creationId xmlns:p14="http://schemas.microsoft.com/office/powerpoint/2010/main" val="3566071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descr="datastream.png"/>
          <p:cNvPicPr>
            <a:picLocks noChangeAspect="1"/>
          </p:cNvPicPr>
          <p:nvPr/>
        </p:nvPicPr>
        <p:blipFill>
          <a:blip r:embed="rId3">
            <a:alphaModFix amt="50000"/>
            <a:extLst>
              <a:ext uri="{28A0092B-C50C-407E-A947-70E740481C1C}">
                <a14:useLocalDpi xmlns:a14="http://schemas.microsoft.com/office/drawing/2010/main"/>
              </a:ext>
            </a:extLst>
          </a:blip>
          <a:stretch>
            <a:fillRect/>
          </a:stretch>
        </p:blipFill>
        <p:spPr>
          <a:xfrm>
            <a:off x="1087557" y="988078"/>
            <a:ext cx="5694243" cy="5336522"/>
          </a:xfrm>
          <a:prstGeom prst="rect">
            <a:avLst/>
          </a:prstGeom>
        </p:spPr>
      </p:pic>
      <p:sp>
        <p:nvSpPr>
          <p:cNvPr id="5" name="Title 4"/>
          <p:cNvSpPr>
            <a:spLocks noGrp="1"/>
          </p:cNvSpPr>
          <p:nvPr>
            <p:ph type="title"/>
          </p:nvPr>
        </p:nvSpPr>
        <p:spPr/>
        <p:txBody>
          <a:bodyPr/>
          <a:lstStyle/>
          <a:p>
            <a:r>
              <a:rPr lang="en-US" dirty="0"/>
              <a:t>Continuous Data Ingest at Scale</a:t>
            </a:r>
          </a:p>
        </p:txBody>
      </p:sp>
      <p:sp>
        <p:nvSpPr>
          <p:cNvPr id="77" name="AutoShape 2"/>
          <p:cNvSpPr>
            <a:spLocks noChangeArrowheads="1"/>
          </p:cNvSpPr>
          <p:nvPr/>
        </p:nvSpPr>
        <p:spPr bwMode="gray">
          <a:xfrm>
            <a:off x="6530253" y="3204389"/>
            <a:ext cx="5205684" cy="914400"/>
          </a:xfrm>
          <a:prstGeom prst="rect">
            <a:avLst/>
          </a:prstGeom>
          <a:solidFill>
            <a:srgbClr val="000000"/>
          </a:solidFill>
          <a:ln w="12700" cap="flat" cmpd="sng" algn="ctr">
            <a:noFill/>
            <a:prstDash val="solid"/>
          </a:ln>
          <a:effectLst/>
        </p:spPr>
        <p:txBody>
          <a:bodyPr lIns="68556" tIns="34277" rIns="68556" bIns="34277" anchor="ctr"/>
          <a:lstStyle/>
          <a:p>
            <a:pPr algn="ctr" defTabSz="1087939" fontAlgn="base">
              <a:spcBef>
                <a:spcPct val="0"/>
              </a:spcBef>
              <a:spcAft>
                <a:spcPct val="0"/>
              </a:spcAft>
              <a:defRPr/>
            </a:pPr>
            <a:endParaRPr lang="en-US" sz="2400" kern="0" dirty="0">
              <a:solidFill>
                <a:prstClr val="black"/>
              </a:solidFill>
              <a:latin typeface="+mj-lt"/>
              <a:sym typeface="Myriad Pro" charset="0"/>
            </a:endParaRPr>
          </a:p>
        </p:txBody>
      </p:sp>
      <p:pic>
        <p:nvPicPr>
          <p:cNvPr id="78" name="Picture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3746" y="3558565"/>
            <a:ext cx="2210505" cy="282212"/>
          </a:xfrm>
          <a:prstGeom prst="rect">
            <a:avLst/>
          </a:prstGeom>
          <a:effectLst/>
        </p:spPr>
      </p:pic>
      <p:pic>
        <p:nvPicPr>
          <p:cNvPr id="79" name="Picture 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7067" y="3559318"/>
            <a:ext cx="1683325" cy="280710"/>
          </a:xfrm>
          <a:prstGeom prst="rect">
            <a:avLst/>
          </a:prstGeom>
          <a:effectLst/>
        </p:spPr>
      </p:pic>
      <p:sp>
        <p:nvSpPr>
          <p:cNvPr id="80" name="TextBox 79"/>
          <p:cNvSpPr txBox="1"/>
          <p:nvPr/>
        </p:nvSpPr>
        <p:spPr bwMode="gray">
          <a:xfrm>
            <a:off x="10612941" y="2758155"/>
            <a:ext cx="904729" cy="243581"/>
          </a:xfrm>
          <a:prstGeom prst="rect">
            <a:avLst/>
          </a:prstGeom>
          <a:noFill/>
          <a:effectLst/>
        </p:spPr>
        <p:txBody>
          <a:bodyPr wrap="square" lIns="68568" tIns="34284" rIns="68568" bIns="34284" rtlCol="0">
            <a:spAutoFit/>
          </a:bodyPr>
          <a:lstStyle/>
          <a:p>
            <a:pPr algn="ctr" defTabSz="611311" fontAlgn="base">
              <a:lnSpc>
                <a:spcPct val="85000"/>
              </a:lnSpc>
              <a:spcBef>
                <a:spcPct val="0"/>
              </a:spcBef>
              <a:spcAft>
                <a:spcPct val="0"/>
              </a:spcAft>
            </a:pPr>
            <a:r>
              <a:rPr lang="en-US" sz="1333" b="1" dirty="0">
                <a:solidFill>
                  <a:schemeClr val="accent1"/>
                </a:solidFill>
                <a:latin typeface="+mj-lt"/>
                <a:ea typeface="ＭＳ Ｐゴシック" charset="0"/>
              </a:rPr>
              <a:t>Develop</a:t>
            </a:r>
          </a:p>
        </p:txBody>
      </p:sp>
      <p:sp>
        <p:nvSpPr>
          <p:cNvPr id="81" name="TextBox 78"/>
          <p:cNvSpPr txBox="1">
            <a:spLocks noChangeArrowheads="1"/>
          </p:cNvSpPr>
          <p:nvPr/>
        </p:nvSpPr>
        <p:spPr bwMode="gray">
          <a:xfrm>
            <a:off x="8503924" y="2733488"/>
            <a:ext cx="1021076" cy="2945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8844" tIns="54423" rIns="108844" bIns="54423">
            <a:spAutoFit/>
          </a:bodyPr>
          <a:lstStyle>
            <a:lvl1pPr defTabSz="1450975" eaLnBrk="0" hangingPunct="0">
              <a:defRPr sz="1600" b="1">
                <a:solidFill>
                  <a:srgbClr val="FFFFFF"/>
                </a:solidFill>
                <a:latin typeface="Calibri" charset="0"/>
                <a:ea typeface="MS PGothic" charset="0"/>
                <a:cs typeface="MS PGothic" charset="0"/>
              </a:defRPr>
            </a:lvl1pPr>
            <a:lvl2pPr marL="742950" indent="-285750" defTabSz="1450975" eaLnBrk="0" hangingPunct="0">
              <a:defRPr sz="1600" b="1">
                <a:solidFill>
                  <a:srgbClr val="FFFFFF"/>
                </a:solidFill>
                <a:latin typeface="Calibri" charset="0"/>
                <a:ea typeface="MS PGothic" charset="0"/>
                <a:cs typeface="MS PGothic" charset="0"/>
              </a:defRPr>
            </a:lvl2pPr>
            <a:lvl3pPr marL="1143000" indent="-228600" defTabSz="1450975" eaLnBrk="0" hangingPunct="0">
              <a:defRPr sz="1600" b="1">
                <a:solidFill>
                  <a:srgbClr val="FFFFFF"/>
                </a:solidFill>
                <a:latin typeface="Calibri" charset="0"/>
                <a:ea typeface="MS PGothic" charset="0"/>
                <a:cs typeface="MS PGothic" charset="0"/>
              </a:defRPr>
            </a:lvl3pPr>
            <a:lvl4pPr marL="1600200" indent="-228600" defTabSz="1450975" eaLnBrk="0" hangingPunct="0">
              <a:defRPr sz="1600" b="1">
                <a:solidFill>
                  <a:srgbClr val="FFFFFF"/>
                </a:solidFill>
                <a:latin typeface="Calibri" charset="0"/>
                <a:ea typeface="MS PGothic" charset="0"/>
                <a:cs typeface="MS PGothic" charset="0"/>
              </a:defRPr>
            </a:lvl4pPr>
            <a:lvl5pPr marL="2057400" indent="-228600" defTabSz="1450975" eaLnBrk="0" hangingPunct="0">
              <a:defRPr sz="1600" b="1">
                <a:solidFill>
                  <a:srgbClr val="FFFFFF"/>
                </a:solidFill>
                <a:latin typeface="Calibri" charset="0"/>
                <a:ea typeface="MS PGothic" charset="0"/>
                <a:cs typeface="MS PGothic" charset="0"/>
              </a:defRPr>
            </a:lvl5pPr>
            <a:lvl6pPr marL="25146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6pPr>
            <a:lvl7pPr marL="29718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7pPr>
            <a:lvl8pPr marL="34290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8pPr>
            <a:lvl9pPr marL="38862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9pPr>
          </a:lstStyle>
          <a:p>
            <a:pPr algn="ctr" defTabSz="1934585" eaLnBrk="1" fontAlgn="base" hangingPunct="1">
              <a:lnSpc>
                <a:spcPct val="90000"/>
              </a:lnSpc>
              <a:spcBef>
                <a:spcPct val="0"/>
              </a:spcBef>
              <a:spcAft>
                <a:spcPct val="0"/>
              </a:spcAft>
              <a:defRPr/>
            </a:pPr>
            <a:r>
              <a:rPr lang="en-US" sz="1333" kern="0" dirty="0">
                <a:solidFill>
                  <a:schemeClr val="accent1"/>
                </a:solidFill>
                <a:latin typeface="+mj-lt"/>
              </a:rPr>
              <a:t>Visualize</a:t>
            </a:r>
          </a:p>
        </p:txBody>
      </p:sp>
      <p:sp>
        <p:nvSpPr>
          <p:cNvPr id="82" name="TextBox 87"/>
          <p:cNvSpPr txBox="1">
            <a:spLocks noChangeArrowheads="1"/>
          </p:cNvSpPr>
          <p:nvPr/>
        </p:nvSpPr>
        <p:spPr bwMode="gray">
          <a:xfrm>
            <a:off x="9591191" y="2733488"/>
            <a:ext cx="924409" cy="2945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8844" tIns="54423" rIns="108844" bIns="54423">
            <a:spAutoFit/>
          </a:bodyPr>
          <a:lstStyle>
            <a:lvl1pPr defTabSz="1450975" eaLnBrk="0" hangingPunct="0">
              <a:defRPr sz="1600" b="1">
                <a:solidFill>
                  <a:srgbClr val="FFFFFF"/>
                </a:solidFill>
                <a:latin typeface="Calibri" charset="0"/>
                <a:ea typeface="MS PGothic" charset="0"/>
                <a:cs typeface="MS PGothic" charset="0"/>
              </a:defRPr>
            </a:lvl1pPr>
            <a:lvl2pPr marL="742950" indent="-285750" defTabSz="1450975" eaLnBrk="0" hangingPunct="0">
              <a:defRPr sz="1600" b="1">
                <a:solidFill>
                  <a:srgbClr val="FFFFFF"/>
                </a:solidFill>
                <a:latin typeface="Calibri" charset="0"/>
                <a:ea typeface="MS PGothic" charset="0"/>
                <a:cs typeface="MS PGothic" charset="0"/>
              </a:defRPr>
            </a:lvl2pPr>
            <a:lvl3pPr marL="1143000" indent="-228600" defTabSz="1450975" eaLnBrk="0" hangingPunct="0">
              <a:defRPr sz="1600" b="1">
                <a:solidFill>
                  <a:srgbClr val="FFFFFF"/>
                </a:solidFill>
                <a:latin typeface="Calibri" charset="0"/>
                <a:ea typeface="MS PGothic" charset="0"/>
                <a:cs typeface="MS PGothic" charset="0"/>
              </a:defRPr>
            </a:lvl3pPr>
            <a:lvl4pPr marL="1600200" indent="-228600" defTabSz="1450975" eaLnBrk="0" hangingPunct="0">
              <a:defRPr sz="1600" b="1">
                <a:solidFill>
                  <a:srgbClr val="FFFFFF"/>
                </a:solidFill>
                <a:latin typeface="Calibri" charset="0"/>
                <a:ea typeface="MS PGothic" charset="0"/>
                <a:cs typeface="MS PGothic" charset="0"/>
              </a:defRPr>
            </a:lvl4pPr>
            <a:lvl5pPr marL="2057400" indent="-228600" defTabSz="1450975" eaLnBrk="0" hangingPunct="0">
              <a:defRPr sz="1600" b="1">
                <a:solidFill>
                  <a:srgbClr val="FFFFFF"/>
                </a:solidFill>
                <a:latin typeface="Calibri" charset="0"/>
                <a:ea typeface="MS PGothic" charset="0"/>
                <a:cs typeface="MS PGothic" charset="0"/>
              </a:defRPr>
            </a:lvl5pPr>
            <a:lvl6pPr marL="25146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6pPr>
            <a:lvl7pPr marL="29718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7pPr>
            <a:lvl8pPr marL="34290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8pPr>
            <a:lvl9pPr marL="38862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9pPr>
          </a:lstStyle>
          <a:p>
            <a:pPr algn="ctr" defTabSz="1934585" eaLnBrk="1" fontAlgn="base" hangingPunct="1">
              <a:lnSpc>
                <a:spcPct val="90000"/>
              </a:lnSpc>
              <a:spcBef>
                <a:spcPct val="0"/>
              </a:spcBef>
              <a:spcAft>
                <a:spcPct val="0"/>
              </a:spcAft>
              <a:defRPr/>
            </a:pPr>
            <a:r>
              <a:rPr lang="en-US" sz="1333" kern="0" dirty="0">
                <a:solidFill>
                  <a:schemeClr val="accent1"/>
                </a:solidFill>
                <a:latin typeface="+mj-lt"/>
              </a:rPr>
              <a:t>Predict</a:t>
            </a:r>
          </a:p>
        </p:txBody>
      </p:sp>
      <p:sp>
        <p:nvSpPr>
          <p:cNvPr id="83" name="TextBox 90"/>
          <p:cNvSpPr txBox="1">
            <a:spLocks noChangeArrowheads="1"/>
          </p:cNvSpPr>
          <p:nvPr/>
        </p:nvSpPr>
        <p:spPr bwMode="gray">
          <a:xfrm>
            <a:off x="7609801" y="2733488"/>
            <a:ext cx="769687" cy="2945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8844" tIns="54423" rIns="108844" bIns="54423">
            <a:spAutoFit/>
          </a:bodyPr>
          <a:lstStyle>
            <a:lvl1pPr defTabSz="1450975" eaLnBrk="0" hangingPunct="0">
              <a:defRPr sz="1600" b="1">
                <a:solidFill>
                  <a:srgbClr val="FFFFFF"/>
                </a:solidFill>
                <a:latin typeface="Calibri" charset="0"/>
                <a:ea typeface="MS PGothic" charset="0"/>
                <a:cs typeface="MS PGothic" charset="0"/>
              </a:defRPr>
            </a:lvl1pPr>
            <a:lvl2pPr marL="742950" indent="-285750" defTabSz="1450975" eaLnBrk="0" hangingPunct="0">
              <a:defRPr sz="1600" b="1">
                <a:solidFill>
                  <a:srgbClr val="FFFFFF"/>
                </a:solidFill>
                <a:latin typeface="Calibri" charset="0"/>
                <a:ea typeface="MS PGothic" charset="0"/>
                <a:cs typeface="MS PGothic" charset="0"/>
              </a:defRPr>
            </a:lvl2pPr>
            <a:lvl3pPr marL="1143000" indent="-228600" defTabSz="1450975" eaLnBrk="0" hangingPunct="0">
              <a:defRPr sz="1600" b="1">
                <a:solidFill>
                  <a:srgbClr val="FFFFFF"/>
                </a:solidFill>
                <a:latin typeface="Calibri" charset="0"/>
                <a:ea typeface="MS PGothic" charset="0"/>
                <a:cs typeface="MS PGothic" charset="0"/>
              </a:defRPr>
            </a:lvl3pPr>
            <a:lvl4pPr marL="1600200" indent="-228600" defTabSz="1450975" eaLnBrk="0" hangingPunct="0">
              <a:defRPr sz="1600" b="1">
                <a:solidFill>
                  <a:srgbClr val="FFFFFF"/>
                </a:solidFill>
                <a:latin typeface="Calibri" charset="0"/>
                <a:ea typeface="MS PGothic" charset="0"/>
                <a:cs typeface="MS PGothic" charset="0"/>
              </a:defRPr>
            </a:lvl4pPr>
            <a:lvl5pPr marL="2057400" indent="-228600" defTabSz="1450975" eaLnBrk="0" hangingPunct="0">
              <a:defRPr sz="1600" b="1">
                <a:solidFill>
                  <a:srgbClr val="FFFFFF"/>
                </a:solidFill>
                <a:latin typeface="Calibri" charset="0"/>
                <a:ea typeface="MS PGothic" charset="0"/>
                <a:cs typeface="MS PGothic" charset="0"/>
              </a:defRPr>
            </a:lvl5pPr>
            <a:lvl6pPr marL="25146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6pPr>
            <a:lvl7pPr marL="29718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7pPr>
            <a:lvl8pPr marL="34290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8pPr>
            <a:lvl9pPr marL="38862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9pPr>
          </a:lstStyle>
          <a:p>
            <a:pPr algn="ctr" defTabSz="1934585" eaLnBrk="1" fontAlgn="base" hangingPunct="1">
              <a:lnSpc>
                <a:spcPct val="90000"/>
              </a:lnSpc>
              <a:spcBef>
                <a:spcPct val="0"/>
              </a:spcBef>
              <a:spcAft>
                <a:spcPct val="0"/>
              </a:spcAft>
              <a:defRPr/>
            </a:pPr>
            <a:r>
              <a:rPr lang="en-US" sz="1333" kern="0" dirty="0">
                <a:solidFill>
                  <a:schemeClr val="accent1"/>
                </a:solidFill>
                <a:latin typeface="+mj-lt"/>
              </a:rPr>
              <a:t>Alert</a:t>
            </a:r>
          </a:p>
        </p:txBody>
      </p:sp>
      <p:sp>
        <p:nvSpPr>
          <p:cNvPr id="84" name="TextBox 96"/>
          <p:cNvSpPr txBox="1">
            <a:spLocks noChangeArrowheads="1"/>
          </p:cNvSpPr>
          <p:nvPr/>
        </p:nvSpPr>
        <p:spPr bwMode="gray">
          <a:xfrm>
            <a:off x="6712775" y="2733488"/>
            <a:ext cx="796688" cy="2945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08844" tIns="54423" rIns="108844" bIns="54423">
            <a:spAutoFit/>
          </a:bodyPr>
          <a:lstStyle>
            <a:lvl1pPr defTabSz="1450975" eaLnBrk="0" hangingPunct="0">
              <a:defRPr sz="1600" b="1">
                <a:solidFill>
                  <a:srgbClr val="FFFFFF"/>
                </a:solidFill>
                <a:latin typeface="Calibri" charset="0"/>
                <a:ea typeface="MS PGothic" charset="0"/>
                <a:cs typeface="MS PGothic" charset="0"/>
              </a:defRPr>
            </a:lvl1pPr>
            <a:lvl2pPr marL="742950" indent="-285750" defTabSz="1450975" eaLnBrk="0" hangingPunct="0">
              <a:defRPr sz="1600" b="1">
                <a:solidFill>
                  <a:srgbClr val="FFFFFF"/>
                </a:solidFill>
                <a:latin typeface="Calibri" charset="0"/>
                <a:ea typeface="MS PGothic" charset="0"/>
                <a:cs typeface="MS PGothic" charset="0"/>
              </a:defRPr>
            </a:lvl2pPr>
            <a:lvl3pPr marL="1143000" indent="-228600" defTabSz="1450975" eaLnBrk="0" hangingPunct="0">
              <a:defRPr sz="1600" b="1">
                <a:solidFill>
                  <a:srgbClr val="FFFFFF"/>
                </a:solidFill>
                <a:latin typeface="Calibri" charset="0"/>
                <a:ea typeface="MS PGothic" charset="0"/>
                <a:cs typeface="MS PGothic" charset="0"/>
              </a:defRPr>
            </a:lvl3pPr>
            <a:lvl4pPr marL="1600200" indent="-228600" defTabSz="1450975" eaLnBrk="0" hangingPunct="0">
              <a:defRPr sz="1600" b="1">
                <a:solidFill>
                  <a:srgbClr val="FFFFFF"/>
                </a:solidFill>
                <a:latin typeface="Calibri" charset="0"/>
                <a:ea typeface="MS PGothic" charset="0"/>
                <a:cs typeface="MS PGothic" charset="0"/>
              </a:defRPr>
            </a:lvl4pPr>
            <a:lvl5pPr marL="2057400" indent="-228600" defTabSz="1450975" eaLnBrk="0" hangingPunct="0">
              <a:defRPr sz="1600" b="1">
                <a:solidFill>
                  <a:srgbClr val="FFFFFF"/>
                </a:solidFill>
                <a:latin typeface="Calibri" charset="0"/>
                <a:ea typeface="MS PGothic" charset="0"/>
                <a:cs typeface="MS PGothic" charset="0"/>
              </a:defRPr>
            </a:lvl5pPr>
            <a:lvl6pPr marL="25146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6pPr>
            <a:lvl7pPr marL="29718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7pPr>
            <a:lvl8pPr marL="34290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8pPr>
            <a:lvl9pPr marL="3886200" indent="-228600" algn="r" defTabSz="1450975" eaLnBrk="0" fontAlgn="base" hangingPunct="0">
              <a:spcBef>
                <a:spcPct val="0"/>
              </a:spcBef>
              <a:spcAft>
                <a:spcPct val="0"/>
              </a:spcAft>
              <a:defRPr sz="1600" b="1">
                <a:solidFill>
                  <a:srgbClr val="FFFFFF"/>
                </a:solidFill>
                <a:latin typeface="Calibri" charset="0"/>
                <a:ea typeface="MS PGothic" charset="0"/>
                <a:cs typeface="MS PGothic" charset="0"/>
              </a:defRPr>
            </a:lvl9pPr>
          </a:lstStyle>
          <a:p>
            <a:pPr algn="ctr" defTabSz="1934585" eaLnBrk="1" fontAlgn="base" hangingPunct="1">
              <a:lnSpc>
                <a:spcPct val="90000"/>
              </a:lnSpc>
              <a:spcBef>
                <a:spcPct val="0"/>
              </a:spcBef>
              <a:spcAft>
                <a:spcPct val="0"/>
              </a:spcAft>
              <a:defRPr/>
            </a:pPr>
            <a:r>
              <a:rPr lang="en-US" sz="1333" kern="0" dirty="0">
                <a:solidFill>
                  <a:schemeClr val="accent1"/>
                </a:solidFill>
                <a:latin typeface="+mj-lt"/>
              </a:rPr>
              <a:t>Search</a:t>
            </a:r>
          </a:p>
        </p:txBody>
      </p:sp>
      <p:sp>
        <p:nvSpPr>
          <p:cNvPr id="100" name="Rectangle 99"/>
          <p:cNvSpPr/>
          <p:nvPr/>
        </p:nvSpPr>
        <p:spPr>
          <a:xfrm>
            <a:off x="6814657" y="1219200"/>
            <a:ext cx="1131379" cy="256417"/>
          </a:xfrm>
          <a:prstGeom prst="rect">
            <a:avLst/>
          </a:prstGeom>
          <a:noFill/>
          <a:ln w="9525" cap="flat" cmpd="sng" algn="ctr">
            <a:noFill/>
            <a:prstDash val="solid"/>
          </a:ln>
          <a:effectLst/>
        </p:spPr>
        <p:txBody>
          <a:bodyPr lIns="0" rIns="0" anchor="t" anchorCtr="0">
            <a:spAutoFit/>
          </a:bodyPr>
          <a:lstStyle/>
          <a:p>
            <a:pPr algn="ctr" defTabSz="1087939" fontAlgn="base">
              <a:lnSpc>
                <a:spcPct val="80000"/>
              </a:lnSpc>
              <a:spcBef>
                <a:spcPct val="0"/>
              </a:spcBef>
              <a:spcAft>
                <a:spcPct val="0"/>
              </a:spcAft>
              <a:defRPr/>
            </a:pPr>
            <a:r>
              <a:rPr lang="en-US" sz="1333" b="1" kern="0" dirty="0">
                <a:solidFill>
                  <a:schemeClr val="accent3"/>
                </a:solidFill>
                <a:latin typeface="+mj-lt"/>
              </a:rPr>
              <a:t>Engineers</a:t>
            </a:r>
          </a:p>
        </p:txBody>
      </p:sp>
      <p:sp>
        <p:nvSpPr>
          <p:cNvPr id="101" name="Rectangle 100"/>
          <p:cNvSpPr/>
          <p:nvPr/>
        </p:nvSpPr>
        <p:spPr>
          <a:xfrm>
            <a:off x="7981497" y="1143000"/>
            <a:ext cx="1131379" cy="420500"/>
          </a:xfrm>
          <a:prstGeom prst="rect">
            <a:avLst/>
          </a:prstGeom>
          <a:noFill/>
          <a:ln w="9525" cap="flat" cmpd="sng" algn="ctr">
            <a:noFill/>
            <a:prstDash val="solid"/>
          </a:ln>
          <a:effectLst/>
        </p:spPr>
        <p:txBody>
          <a:bodyPr lIns="0" rIns="0" anchor="t" anchorCtr="0">
            <a:spAutoFit/>
          </a:bodyPr>
          <a:lstStyle/>
          <a:p>
            <a:pPr algn="ctr" defTabSz="1087939" fontAlgn="base">
              <a:lnSpc>
                <a:spcPct val="80000"/>
              </a:lnSpc>
              <a:spcBef>
                <a:spcPct val="0"/>
              </a:spcBef>
              <a:spcAft>
                <a:spcPct val="0"/>
              </a:spcAft>
              <a:defRPr/>
            </a:pPr>
            <a:r>
              <a:rPr lang="en-US" sz="1333" b="1" kern="0" dirty="0">
                <a:solidFill>
                  <a:schemeClr val="accent3"/>
                </a:solidFill>
                <a:latin typeface="+mj-lt"/>
              </a:rPr>
              <a:t>Data </a:t>
            </a:r>
            <a:br>
              <a:rPr lang="en-US" sz="1333" b="1" kern="0" dirty="0">
                <a:solidFill>
                  <a:schemeClr val="accent3"/>
                </a:solidFill>
                <a:latin typeface="+mj-lt"/>
              </a:rPr>
            </a:br>
            <a:r>
              <a:rPr lang="en-US" sz="1333" b="1" kern="0" dirty="0">
                <a:solidFill>
                  <a:schemeClr val="accent3"/>
                </a:solidFill>
                <a:latin typeface="+mj-lt"/>
              </a:rPr>
              <a:t>Analysts </a:t>
            </a:r>
          </a:p>
        </p:txBody>
      </p:sp>
      <p:sp>
        <p:nvSpPr>
          <p:cNvPr id="102" name="Rectangle 101"/>
          <p:cNvSpPr/>
          <p:nvPr/>
        </p:nvSpPr>
        <p:spPr>
          <a:xfrm>
            <a:off x="9148340" y="1143000"/>
            <a:ext cx="1133069" cy="420500"/>
          </a:xfrm>
          <a:prstGeom prst="rect">
            <a:avLst/>
          </a:prstGeom>
          <a:noFill/>
          <a:ln w="9525" cap="flat" cmpd="sng" algn="ctr">
            <a:noFill/>
            <a:prstDash val="solid"/>
          </a:ln>
          <a:effectLst/>
        </p:spPr>
        <p:txBody>
          <a:bodyPr lIns="0" rIns="0" anchor="t" anchorCtr="0">
            <a:spAutoFit/>
          </a:bodyPr>
          <a:lstStyle/>
          <a:p>
            <a:pPr algn="ctr" defTabSz="1087939" fontAlgn="base">
              <a:lnSpc>
                <a:spcPct val="80000"/>
              </a:lnSpc>
              <a:spcBef>
                <a:spcPct val="0"/>
              </a:spcBef>
              <a:spcAft>
                <a:spcPct val="0"/>
              </a:spcAft>
              <a:defRPr/>
            </a:pPr>
            <a:r>
              <a:rPr lang="en-US" sz="1333" b="1" kern="0" dirty="0">
                <a:solidFill>
                  <a:schemeClr val="accent3"/>
                </a:solidFill>
                <a:latin typeface="+mj-lt"/>
              </a:rPr>
              <a:t>Security Analysts </a:t>
            </a:r>
          </a:p>
        </p:txBody>
      </p:sp>
      <p:sp>
        <p:nvSpPr>
          <p:cNvPr id="103" name="Rectangle 102"/>
          <p:cNvSpPr/>
          <p:nvPr/>
        </p:nvSpPr>
        <p:spPr>
          <a:xfrm>
            <a:off x="10315180" y="1143000"/>
            <a:ext cx="1133069" cy="420500"/>
          </a:xfrm>
          <a:prstGeom prst="rect">
            <a:avLst/>
          </a:prstGeom>
          <a:noFill/>
          <a:ln w="9525" cap="flat" cmpd="sng" algn="ctr">
            <a:noFill/>
            <a:prstDash val="solid"/>
          </a:ln>
          <a:effectLst/>
        </p:spPr>
        <p:txBody>
          <a:bodyPr lIns="0" rIns="0" anchor="t" anchorCtr="0">
            <a:spAutoFit/>
          </a:bodyPr>
          <a:lstStyle/>
          <a:p>
            <a:pPr algn="ctr" defTabSz="1087939" fontAlgn="base">
              <a:lnSpc>
                <a:spcPct val="80000"/>
              </a:lnSpc>
              <a:spcBef>
                <a:spcPct val="0"/>
              </a:spcBef>
              <a:spcAft>
                <a:spcPct val="0"/>
              </a:spcAft>
              <a:defRPr/>
            </a:pPr>
            <a:r>
              <a:rPr lang="en-US" sz="1333" b="1" kern="0" dirty="0">
                <a:solidFill>
                  <a:schemeClr val="accent3"/>
                </a:solidFill>
                <a:latin typeface="+mj-lt"/>
              </a:rPr>
              <a:t>Business </a:t>
            </a:r>
            <a:br>
              <a:rPr lang="en-US" sz="1333" b="1" kern="0" dirty="0">
                <a:solidFill>
                  <a:schemeClr val="accent3"/>
                </a:solidFill>
                <a:latin typeface="+mj-lt"/>
              </a:rPr>
            </a:br>
            <a:r>
              <a:rPr lang="en-US" sz="1333" b="1" kern="0" dirty="0">
                <a:solidFill>
                  <a:schemeClr val="accent3"/>
                </a:solidFill>
                <a:latin typeface="+mj-lt"/>
              </a:rPr>
              <a:t>Users </a:t>
            </a:r>
          </a:p>
        </p:txBody>
      </p:sp>
      <p:grpSp>
        <p:nvGrpSpPr>
          <p:cNvPr id="2" name="Group 1"/>
          <p:cNvGrpSpPr/>
          <p:nvPr/>
        </p:nvGrpSpPr>
        <p:grpSpPr>
          <a:xfrm>
            <a:off x="2133600" y="1676400"/>
            <a:ext cx="2450264" cy="4059735"/>
            <a:chOff x="2133600" y="1703807"/>
            <a:chExt cx="2450264" cy="4059735"/>
          </a:xfrm>
        </p:grpSpPr>
        <p:sp>
          <p:nvSpPr>
            <p:cNvPr id="104" name="Rectangle 103"/>
            <p:cNvSpPr/>
            <p:nvPr/>
          </p:nvSpPr>
          <p:spPr>
            <a:xfrm>
              <a:off x="2133600" y="2526054"/>
              <a:ext cx="2439000" cy="673324"/>
            </a:xfrm>
            <a:prstGeom prst="rect">
              <a:avLst/>
            </a:prstGeom>
            <a:solidFill>
              <a:schemeClr val="accent1"/>
            </a:solidFill>
            <a:ln w="25400" cap="flat" cmpd="sng" algn="ctr">
              <a:noFill/>
              <a:prstDash val="solid"/>
            </a:ln>
            <a:effectLst/>
          </p:spPr>
          <p:txBody>
            <a:bodyPr lIns="0" tIns="34284" rIns="0" bIns="34284" rtlCol="0" anchor="ctr"/>
            <a:lstStyle/>
            <a:p>
              <a:pPr algn="ctr" defTabSz="1087939" fontAlgn="base">
                <a:spcBef>
                  <a:spcPct val="0"/>
                </a:spcBef>
                <a:spcAft>
                  <a:spcPct val="0"/>
                </a:spcAft>
                <a:defRPr/>
              </a:pPr>
              <a:r>
                <a:rPr lang="en-US" sz="1467" b="1" kern="0" dirty="0">
                  <a:solidFill>
                    <a:prstClr val="white"/>
                  </a:solidFill>
                  <a:latin typeface="+mj-lt"/>
                </a:rPr>
                <a:t>Native Inputs</a:t>
              </a:r>
            </a:p>
            <a:p>
              <a:pPr algn="ctr" defTabSz="1087939" fontAlgn="base">
                <a:spcBef>
                  <a:spcPct val="0"/>
                </a:spcBef>
                <a:spcAft>
                  <a:spcPct val="0"/>
                </a:spcAft>
                <a:defRPr/>
              </a:pPr>
              <a:endParaRPr lang="en-US" sz="667" kern="0" dirty="0">
                <a:solidFill>
                  <a:prstClr val="white"/>
                </a:solidFill>
                <a:latin typeface="+mj-lt"/>
              </a:endParaRPr>
            </a:p>
            <a:p>
              <a:pPr algn="ctr" defTabSz="1087939" fontAlgn="base">
                <a:spcBef>
                  <a:spcPct val="0"/>
                </a:spcBef>
                <a:spcAft>
                  <a:spcPct val="0"/>
                </a:spcAft>
                <a:defRPr/>
              </a:pPr>
              <a:r>
                <a:rPr lang="en-US" sz="1067" kern="0" dirty="0">
                  <a:solidFill>
                    <a:prstClr val="white"/>
                  </a:solidFill>
                  <a:latin typeface="+mj-lt"/>
                </a:rPr>
                <a:t>TCP, UDP, Logs, Scripts, Wire, Mobile </a:t>
              </a:r>
            </a:p>
          </p:txBody>
        </p:sp>
        <p:sp>
          <p:nvSpPr>
            <p:cNvPr id="105" name="Rectangle 104"/>
            <p:cNvSpPr/>
            <p:nvPr/>
          </p:nvSpPr>
          <p:spPr>
            <a:xfrm>
              <a:off x="2133600" y="1703807"/>
              <a:ext cx="2439000" cy="673324"/>
            </a:xfrm>
            <a:prstGeom prst="rect">
              <a:avLst/>
            </a:prstGeom>
            <a:solidFill>
              <a:schemeClr val="accent1"/>
            </a:solidFill>
            <a:ln w="25400" cap="flat" cmpd="sng" algn="ctr">
              <a:noFill/>
              <a:prstDash val="solid"/>
            </a:ln>
            <a:effectLst/>
          </p:spPr>
          <p:txBody>
            <a:bodyPr lIns="0" tIns="34284" rIns="0" bIns="34284" rtlCol="0" anchor="ctr"/>
            <a:lstStyle/>
            <a:p>
              <a:pPr algn="ctr" defTabSz="1087939" fontAlgn="base">
                <a:spcBef>
                  <a:spcPct val="0"/>
                </a:spcBef>
                <a:spcAft>
                  <a:spcPct val="0"/>
                </a:spcAft>
                <a:defRPr/>
              </a:pPr>
              <a:r>
                <a:rPr lang="en-US" sz="1467" b="1" kern="0" dirty="0">
                  <a:solidFill>
                    <a:prstClr val="white"/>
                  </a:solidFill>
                  <a:latin typeface="+mj-lt"/>
                </a:rPr>
                <a:t>Industrial Data</a:t>
              </a:r>
            </a:p>
            <a:p>
              <a:pPr algn="ctr" defTabSz="1087939" fontAlgn="base">
                <a:spcBef>
                  <a:spcPct val="0"/>
                </a:spcBef>
                <a:spcAft>
                  <a:spcPct val="0"/>
                </a:spcAft>
                <a:defRPr/>
              </a:pPr>
              <a:endParaRPr lang="en-US" sz="667" kern="0" dirty="0">
                <a:solidFill>
                  <a:prstClr val="white"/>
                </a:solidFill>
                <a:latin typeface="+mj-lt"/>
              </a:endParaRPr>
            </a:p>
            <a:p>
              <a:pPr algn="ctr" defTabSz="1087939" fontAlgn="base">
                <a:spcBef>
                  <a:spcPct val="0"/>
                </a:spcBef>
                <a:spcAft>
                  <a:spcPct val="0"/>
                </a:spcAft>
                <a:defRPr/>
              </a:pPr>
              <a:r>
                <a:rPr lang="en-US" sz="1467" kern="0" dirty="0">
                  <a:solidFill>
                    <a:prstClr val="white"/>
                  </a:solidFill>
                  <a:latin typeface="+mj-lt"/>
                </a:rPr>
                <a:t>SCADA, AMI, Meter Reads </a:t>
              </a:r>
            </a:p>
          </p:txBody>
        </p:sp>
        <p:sp>
          <p:nvSpPr>
            <p:cNvPr id="106" name="Rectangle 105"/>
            <p:cNvSpPr/>
            <p:nvPr/>
          </p:nvSpPr>
          <p:spPr>
            <a:xfrm>
              <a:off x="2144864" y="3376314"/>
              <a:ext cx="2439000" cy="673324"/>
            </a:xfrm>
            <a:prstGeom prst="rect">
              <a:avLst/>
            </a:prstGeom>
            <a:solidFill>
              <a:schemeClr val="accent1"/>
            </a:solidFill>
            <a:ln w="25400" cap="flat" cmpd="sng" algn="ctr">
              <a:noFill/>
              <a:prstDash val="solid"/>
            </a:ln>
            <a:effectLst/>
          </p:spPr>
          <p:txBody>
            <a:bodyPr lIns="0" tIns="34284" rIns="0" bIns="34284" rtlCol="0" anchor="ctr"/>
            <a:lstStyle/>
            <a:p>
              <a:pPr algn="ctr" defTabSz="1087939" fontAlgn="base">
                <a:spcBef>
                  <a:spcPct val="0"/>
                </a:spcBef>
                <a:spcAft>
                  <a:spcPct val="0"/>
                </a:spcAft>
                <a:defRPr/>
              </a:pPr>
              <a:r>
                <a:rPr lang="en-US" sz="1467" b="1" kern="0" dirty="0">
                  <a:solidFill>
                    <a:prstClr val="white"/>
                  </a:solidFill>
                  <a:latin typeface="+mj-lt"/>
                </a:rPr>
                <a:t>Modular Inputs</a:t>
              </a:r>
            </a:p>
            <a:p>
              <a:pPr algn="ctr" defTabSz="1087939" fontAlgn="base">
                <a:spcBef>
                  <a:spcPct val="0"/>
                </a:spcBef>
                <a:spcAft>
                  <a:spcPct val="0"/>
                </a:spcAft>
                <a:defRPr/>
              </a:pPr>
              <a:endParaRPr lang="en-US" sz="667" kern="0" dirty="0">
                <a:solidFill>
                  <a:prstClr val="white"/>
                </a:solidFill>
                <a:latin typeface="+mj-lt"/>
              </a:endParaRPr>
            </a:p>
            <a:p>
              <a:pPr algn="ctr" defTabSz="1087939" fontAlgn="base">
                <a:spcBef>
                  <a:spcPct val="0"/>
                </a:spcBef>
                <a:spcAft>
                  <a:spcPct val="0"/>
                </a:spcAft>
                <a:defRPr/>
              </a:pPr>
              <a:r>
                <a:rPr lang="en-US" sz="1067" kern="0" dirty="0">
                  <a:solidFill>
                    <a:prstClr val="white"/>
                  </a:solidFill>
                  <a:latin typeface="+mj-lt"/>
                </a:rPr>
                <a:t>MQTT, AMQP, COAP, REST, JMS </a:t>
              </a:r>
            </a:p>
          </p:txBody>
        </p:sp>
        <p:sp>
          <p:nvSpPr>
            <p:cNvPr id="107" name="Rectangle 106"/>
            <p:cNvSpPr/>
            <p:nvPr/>
          </p:nvSpPr>
          <p:spPr>
            <a:xfrm>
              <a:off x="2144864" y="4233263"/>
              <a:ext cx="2439000" cy="673324"/>
            </a:xfrm>
            <a:prstGeom prst="rect">
              <a:avLst/>
            </a:prstGeom>
            <a:solidFill>
              <a:schemeClr val="accent1"/>
            </a:solidFill>
            <a:ln w="25400" cap="flat" cmpd="sng" algn="ctr">
              <a:noFill/>
              <a:prstDash val="solid"/>
            </a:ln>
            <a:effectLst/>
          </p:spPr>
          <p:txBody>
            <a:bodyPr lIns="0" tIns="34284" rIns="0" bIns="34284" rtlCol="0" anchor="ctr"/>
            <a:lstStyle/>
            <a:p>
              <a:pPr algn="ctr" defTabSz="1087939" fontAlgn="base">
                <a:spcBef>
                  <a:spcPct val="0"/>
                </a:spcBef>
                <a:spcAft>
                  <a:spcPct val="0"/>
                </a:spcAft>
                <a:defRPr/>
              </a:pPr>
              <a:r>
                <a:rPr lang="en-US" sz="1467" b="1" kern="0" dirty="0">
                  <a:solidFill>
                    <a:prstClr val="white"/>
                  </a:solidFill>
                  <a:latin typeface="+mj-lt"/>
                </a:rPr>
                <a:t>HTTP Event Collector</a:t>
              </a:r>
            </a:p>
            <a:p>
              <a:pPr algn="ctr" defTabSz="1087939" fontAlgn="base">
                <a:spcBef>
                  <a:spcPct val="0"/>
                </a:spcBef>
                <a:spcAft>
                  <a:spcPct val="0"/>
                </a:spcAft>
                <a:defRPr/>
              </a:pPr>
              <a:endParaRPr lang="en-US" sz="667" kern="0" dirty="0">
                <a:solidFill>
                  <a:prstClr val="white"/>
                </a:solidFill>
                <a:latin typeface="+mj-lt"/>
              </a:endParaRPr>
            </a:p>
            <a:p>
              <a:pPr algn="ctr" defTabSz="1087939" fontAlgn="base">
                <a:spcBef>
                  <a:spcPct val="0"/>
                </a:spcBef>
                <a:spcAft>
                  <a:spcPct val="0"/>
                </a:spcAft>
                <a:defRPr/>
              </a:pPr>
              <a:r>
                <a:rPr lang="en-US" sz="1067" kern="0" dirty="0">
                  <a:solidFill>
                    <a:prstClr val="white"/>
                  </a:solidFill>
                  <a:latin typeface="+mj-lt"/>
                </a:rPr>
                <a:t>Token Authenticated Events</a:t>
              </a:r>
            </a:p>
          </p:txBody>
        </p:sp>
        <p:sp>
          <p:nvSpPr>
            <p:cNvPr id="109" name="Rectangle 108"/>
            <p:cNvSpPr/>
            <p:nvPr/>
          </p:nvSpPr>
          <p:spPr>
            <a:xfrm>
              <a:off x="2142619" y="5090218"/>
              <a:ext cx="2439000" cy="673324"/>
            </a:xfrm>
            <a:prstGeom prst="rect">
              <a:avLst/>
            </a:prstGeom>
            <a:solidFill>
              <a:schemeClr val="accent1"/>
            </a:solidFill>
            <a:ln w="25400" cap="flat" cmpd="sng" algn="ctr">
              <a:noFill/>
              <a:prstDash val="solid"/>
            </a:ln>
            <a:effectLst/>
          </p:spPr>
          <p:txBody>
            <a:bodyPr lIns="0" tIns="34284" rIns="0" bIns="34284" rtlCol="0" anchor="ctr"/>
            <a:lstStyle/>
            <a:p>
              <a:pPr algn="ctr" defTabSz="1087939" fontAlgn="base">
                <a:spcBef>
                  <a:spcPct val="0"/>
                </a:spcBef>
                <a:spcAft>
                  <a:spcPct val="0"/>
                </a:spcAft>
                <a:defRPr/>
              </a:pPr>
              <a:r>
                <a:rPr lang="en-US" sz="1467" b="1" kern="0" dirty="0">
                  <a:solidFill>
                    <a:prstClr val="white"/>
                  </a:solidFill>
                  <a:latin typeface="+mj-lt"/>
                </a:rPr>
                <a:t>Technology Partnerships</a:t>
              </a:r>
            </a:p>
            <a:p>
              <a:pPr algn="ctr" defTabSz="1087939" fontAlgn="base">
                <a:spcBef>
                  <a:spcPct val="0"/>
                </a:spcBef>
                <a:spcAft>
                  <a:spcPct val="0"/>
                </a:spcAft>
                <a:defRPr/>
              </a:pPr>
              <a:endParaRPr lang="en-US" sz="667" kern="0" dirty="0">
                <a:solidFill>
                  <a:prstClr val="white"/>
                </a:solidFill>
                <a:latin typeface="+mj-lt"/>
              </a:endParaRPr>
            </a:p>
            <a:p>
              <a:pPr algn="ctr" defTabSz="1087939" fontAlgn="base">
                <a:spcBef>
                  <a:spcPct val="0"/>
                </a:spcBef>
                <a:spcAft>
                  <a:spcPct val="0"/>
                </a:spcAft>
                <a:defRPr/>
              </a:pPr>
              <a:r>
                <a:rPr lang="en-US" sz="1067" kern="0" dirty="0">
                  <a:solidFill>
                    <a:prstClr val="white"/>
                  </a:solidFill>
                  <a:latin typeface="+mj-lt"/>
                </a:rPr>
                <a:t>Kepware, AWS IoT, Cisco, Palo Alto</a:t>
              </a:r>
            </a:p>
          </p:txBody>
        </p:sp>
      </p:grpSp>
      <p:sp>
        <p:nvSpPr>
          <p:cNvPr id="119" name="Rectangle 118"/>
          <p:cNvSpPr/>
          <p:nvPr/>
        </p:nvSpPr>
        <p:spPr bwMode="gray">
          <a:xfrm>
            <a:off x="7683138" y="5085407"/>
            <a:ext cx="3005937" cy="934393"/>
          </a:xfrm>
          <a:prstGeom prst="rect">
            <a:avLst/>
          </a:prstGeom>
          <a:solidFill>
            <a:sysClr val="window" lastClr="FFFFFF"/>
          </a:solidFill>
          <a:ln w="12700" cap="flat" cmpd="sng" algn="ctr">
            <a:solidFill>
              <a:schemeClr val="accent2"/>
            </a:solidFill>
            <a:prstDash val="solid"/>
          </a:ln>
          <a:effectLst/>
        </p:spPr>
        <p:txBody>
          <a:bodyPr lIns="38529" tIns="19265" rIns="38529" bIns="19265" rtlCol="0" anchor="ctr"/>
          <a:lstStyle/>
          <a:p>
            <a:pPr algn="ctr" defTabSz="1087939" fontAlgn="base">
              <a:spcBef>
                <a:spcPct val="0"/>
              </a:spcBef>
              <a:spcAft>
                <a:spcPct val="0"/>
              </a:spcAft>
              <a:defRPr/>
            </a:pPr>
            <a:endParaRPr lang="en-US" sz="2400" kern="0" dirty="0">
              <a:solidFill>
                <a:prstClr val="white"/>
              </a:solidFill>
              <a:latin typeface="+mj-lt"/>
            </a:endParaRPr>
          </a:p>
        </p:txBody>
      </p:sp>
      <p:sp>
        <p:nvSpPr>
          <p:cNvPr id="120" name="TextBox 119"/>
          <p:cNvSpPr txBox="1"/>
          <p:nvPr/>
        </p:nvSpPr>
        <p:spPr bwMode="gray">
          <a:xfrm>
            <a:off x="8711736" y="5123771"/>
            <a:ext cx="948739" cy="367330"/>
          </a:xfrm>
          <a:prstGeom prst="rect">
            <a:avLst/>
          </a:prstGeom>
          <a:noFill/>
          <a:effectLst/>
        </p:spPr>
        <p:txBody>
          <a:bodyPr wrap="square" lIns="38529" tIns="19265" rIns="38529" bIns="19265" rtlCol="0">
            <a:spAutoFit/>
          </a:bodyPr>
          <a:lstStyle/>
          <a:p>
            <a:pPr algn="ctr" defTabSz="1087939" fontAlgn="base">
              <a:spcBef>
                <a:spcPct val="0"/>
              </a:spcBef>
              <a:spcAft>
                <a:spcPct val="0"/>
              </a:spcAft>
            </a:pPr>
            <a:r>
              <a:rPr lang="en-US" sz="1067" b="1" dirty="0">
                <a:solidFill>
                  <a:schemeClr val="accent3"/>
                </a:solidFill>
                <a:latin typeface="+mj-lt"/>
                <a:ea typeface="ＭＳ Ｐゴシック" charset="0"/>
              </a:rPr>
              <a:t>Maintenance</a:t>
            </a:r>
            <a:br>
              <a:rPr lang="en-US" sz="1067" b="1" dirty="0">
                <a:solidFill>
                  <a:schemeClr val="accent3"/>
                </a:solidFill>
                <a:latin typeface="+mj-lt"/>
                <a:ea typeface="ＭＳ Ｐゴシック" charset="0"/>
              </a:rPr>
            </a:br>
            <a:r>
              <a:rPr lang="en-US" sz="1067" b="1" dirty="0">
                <a:solidFill>
                  <a:schemeClr val="accent3"/>
                </a:solidFill>
                <a:latin typeface="+mj-lt"/>
                <a:ea typeface="ＭＳ Ｐゴシック" charset="0"/>
              </a:rPr>
              <a:t>Info</a:t>
            </a:r>
          </a:p>
        </p:txBody>
      </p:sp>
      <p:sp>
        <p:nvSpPr>
          <p:cNvPr id="128" name="TextBox 127"/>
          <p:cNvSpPr txBox="1"/>
          <p:nvPr/>
        </p:nvSpPr>
        <p:spPr bwMode="gray">
          <a:xfrm>
            <a:off x="7822329" y="5123773"/>
            <a:ext cx="746547" cy="367330"/>
          </a:xfrm>
          <a:prstGeom prst="rect">
            <a:avLst/>
          </a:prstGeom>
          <a:noFill/>
          <a:effectLst/>
        </p:spPr>
        <p:txBody>
          <a:bodyPr wrap="square" lIns="38529" tIns="19265" rIns="38529" bIns="19265" rtlCol="0">
            <a:spAutoFit/>
          </a:bodyPr>
          <a:lstStyle/>
          <a:p>
            <a:pPr algn="ctr" defTabSz="1087939" fontAlgn="base">
              <a:spcBef>
                <a:spcPct val="0"/>
              </a:spcBef>
              <a:spcAft>
                <a:spcPct val="0"/>
              </a:spcAft>
            </a:pPr>
            <a:r>
              <a:rPr lang="en-US" sz="1067" b="1" dirty="0">
                <a:solidFill>
                  <a:schemeClr val="accent3"/>
                </a:solidFill>
                <a:latin typeface="+mj-lt"/>
                <a:ea typeface="ＭＳ Ｐゴシック" charset="0"/>
              </a:rPr>
              <a:t>Asset</a:t>
            </a:r>
            <a:br>
              <a:rPr lang="en-US" sz="1067" b="1" dirty="0">
                <a:solidFill>
                  <a:schemeClr val="accent3"/>
                </a:solidFill>
                <a:latin typeface="+mj-lt"/>
                <a:ea typeface="ＭＳ Ｐゴシック" charset="0"/>
              </a:rPr>
            </a:br>
            <a:r>
              <a:rPr lang="en-US" sz="1067" b="1" dirty="0">
                <a:solidFill>
                  <a:schemeClr val="accent3"/>
                </a:solidFill>
                <a:latin typeface="+mj-lt"/>
                <a:ea typeface="ＭＳ Ｐゴシック" charset="0"/>
              </a:rPr>
              <a:t>Info</a:t>
            </a:r>
          </a:p>
        </p:txBody>
      </p:sp>
      <p:sp>
        <p:nvSpPr>
          <p:cNvPr id="129" name="TextBox 128"/>
          <p:cNvSpPr txBox="1"/>
          <p:nvPr/>
        </p:nvSpPr>
        <p:spPr bwMode="gray">
          <a:xfrm>
            <a:off x="9793812" y="5123773"/>
            <a:ext cx="879883" cy="367330"/>
          </a:xfrm>
          <a:prstGeom prst="rect">
            <a:avLst/>
          </a:prstGeom>
          <a:noFill/>
          <a:effectLst/>
        </p:spPr>
        <p:txBody>
          <a:bodyPr wrap="square" lIns="38529" tIns="19265" rIns="38529" bIns="19265" rtlCol="0">
            <a:spAutoFit/>
          </a:bodyPr>
          <a:lstStyle/>
          <a:p>
            <a:pPr algn="ctr" defTabSz="1087939" fontAlgn="base">
              <a:spcBef>
                <a:spcPct val="0"/>
              </a:spcBef>
              <a:spcAft>
                <a:spcPct val="0"/>
              </a:spcAft>
            </a:pPr>
            <a:r>
              <a:rPr lang="en-US" sz="1067" b="1" dirty="0">
                <a:solidFill>
                  <a:schemeClr val="accent3"/>
                </a:solidFill>
                <a:latin typeface="+mj-lt"/>
                <a:ea typeface="ＭＳ Ｐゴシック" charset="0"/>
              </a:rPr>
              <a:t>Data</a:t>
            </a:r>
            <a:br>
              <a:rPr lang="en-US" sz="1067" b="1" dirty="0">
                <a:solidFill>
                  <a:schemeClr val="accent3"/>
                </a:solidFill>
                <a:latin typeface="+mj-lt"/>
                <a:ea typeface="ＭＳ Ｐゴシック" charset="0"/>
              </a:rPr>
            </a:br>
            <a:r>
              <a:rPr lang="en-US" sz="1067" b="1" dirty="0">
                <a:solidFill>
                  <a:schemeClr val="accent3"/>
                </a:solidFill>
                <a:latin typeface="+mj-lt"/>
                <a:ea typeface="ＭＳ Ｐゴシック" charset="0"/>
              </a:rPr>
              <a:t>Stores</a:t>
            </a:r>
          </a:p>
        </p:txBody>
      </p:sp>
      <p:sp>
        <p:nvSpPr>
          <p:cNvPr id="130" name="TextBox 129"/>
          <p:cNvSpPr txBox="1"/>
          <p:nvPr/>
        </p:nvSpPr>
        <p:spPr bwMode="gray">
          <a:xfrm>
            <a:off x="7965546" y="4322593"/>
            <a:ext cx="2447191" cy="490440"/>
          </a:xfrm>
          <a:prstGeom prst="rect">
            <a:avLst/>
          </a:prstGeom>
          <a:noFill/>
          <a:effectLst/>
        </p:spPr>
        <p:txBody>
          <a:bodyPr wrap="square" lIns="38529" tIns="19265" rIns="38529" bIns="19265" rtlCol="0">
            <a:spAutoFit/>
          </a:bodyPr>
          <a:lstStyle/>
          <a:p>
            <a:pPr algn="ctr" defTabSz="1087939" fontAlgn="base">
              <a:spcBef>
                <a:spcPct val="0"/>
              </a:spcBef>
              <a:spcAft>
                <a:spcPct val="0"/>
              </a:spcAft>
            </a:pPr>
            <a:r>
              <a:rPr lang="en-US" sz="1467" b="1" dirty="0">
                <a:solidFill>
                  <a:prstClr val="black"/>
                </a:solidFill>
                <a:latin typeface="+mj-lt"/>
                <a:ea typeface="ＭＳ Ｐゴシック" charset="0"/>
              </a:rPr>
              <a:t>External Lookups/Enrichment</a:t>
            </a:r>
          </a:p>
        </p:txBody>
      </p:sp>
      <p:sp>
        <p:nvSpPr>
          <p:cNvPr id="131" name="Left-Right Arrow 130"/>
          <p:cNvSpPr/>
          <p:nvPr/>
        </p:nvSpPr>
        <p:spPr>
          <a:xfrm rot="5400000">
            <a:off x="7570324" y="4543872"/>
            <a:ext cx="580416" cy="237840"/>
          </a:xfrm>
          <a:prstGeom prst="leftRightArrow">
            <a:avLst/>
          </a:prstGeom>
          <a:solidFill>
            <a:srgbClr val="65A637"/>
          </a:solidFill>
          <a:ln w="9525" cap="flat" cmpd="sng" algn="ctr">
            <a:noFill/>
            <a:prstDash val="solid"/>
          </a:ln>
          <a:effectLst/>
        </p:spPr>
        <p:txBody>
          <a:bodyPr rot="0" spcFirstLastPara="0" vert="horz" wrap="square" lIns="121920" tIns="60960" rIns="121920" bIns="60960" numCol="1" spcCol="0" rtlCol="0" fromWordArt="0" anchor="ctr" anchorCtr="0" forceAA="0" compatLnSpc="1">
            <a:prstTxWarp prst="textNoShape">
              <a:avLst/>
            </a:prstTxWarp>
            <a:noAutofit/>
          </a:bodyPr>
          <a:lstStyle/>
          <a:p>
            <a:pPr algn="ctr" defTabSz="1087939" fontAlgn="base">
              <a:spcBef>
                <a:spcPct val="0"/>
              </a:spcBef>
              <a:spcAft>
                <a:spcPct val="0"/>
              </a:spcAft>
              <a:defRPr/>
            </a:pPr>
            <a:endParaRPr lang="en-US" sz="2400" kern="0" dirty="0">
              <a:solidFill>
                <a:prstClr val="white"/>
              </a:solidFill>
              <a:latin typeface="+mj-lt"/>
            </a:endParaRPr>
          </a:p>
        </p:txBody>
      </p:sp>
      <p:sp>
        <p:nvSpPr>
          <p:cNvPr id="132" name="Left-Right Arrow 131"/>
          <p:cNvSpPr/>
          <p:nvPr/>
        </p:nvSpPr>
        <p:spPr>
          <a:xfrm rot="5400000">
            <a:off x="10227539" y="4543872"/>
            <a:ext cx="580416" cy="237840"/>
          </a:xfrm>
          <a:prstGeom prst="leftRightArrow">
            <a:avLst/>
          </a:prstGeom>
          <a:solidFill>
            <a:srgbClr val="65A637"/>
          </a:solidFill>
          <a:ln w="9525" cap="flat" cmpd="sng" algn="ctr">
            <a:noFill/>
            <a:prstDash val="solid"/>
          </a:ln>
          <a:effectLst/>
        </p:spPr>
        <p:txBody>
          <a:bodyPr rot="0" spcFirstLastPara="0" vert="horz" wrap="square" lIns="68568" tIns="34284" rIns="68568" bIns="34284"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1087939" fontAlgn="base">
              <a:spcBef>
                <a:spcPct val="0"/>
              </a:spcBef>
              <a:spcAft>
                <a:spcPct val="0"/>
              </a:spcAft>
              <a:defRPr/>
            </a:pPr>
            <a:endParaRPr lang="en-US" sz="2400" kern="0" dirty="0">
              <a:solidFill>
                <a:prstClr val="white"/>
              </a:solidFill>
              <a:latin typeface="+mj-lt"/>
            </a:endParaRPr>
          </a:p>
        </p:txBody>
      </p:sp>
      <p:grpSp>
        <p:nvGrpSpPr>
          <p:cNvPr id="63" name="Group 269"/>
          <p:cNvGrpSpPr>
            <a:grpSpLocks noChangeAspect="1"/>
          </p:cNvGrpSpPr>
          <p:nvPr/>
        </p:nvGrpSpPr>
        <p:grpSpPr bwMode="auto">
          <a:xfrm>
            <a:off x="7219116" y="1587496"/>
            <a:ext cx="322460" cy="357004"/>
            <a:chOff x="1890" y="1"/>
            <a:chExt cx="3902" cy="4320"/>
          </a:xfrm>
          <a:solidFill>
            <a:srgbClr val="000000"/>
          </a:solidFill>
        </p:grpSpPr>
        <p:sp>
          <p:nvSpPr>
            <p:cNvPr id="64" name="Freeform 270"/>
            <p:cNvSpPr>
              <a:spLocks noEditPoints="1"/>
            </p:cNvSpPr>
            <p:nvPr/>
          </p:nvSpPr>
          <p:spPr bwMode="auto">
            <a:xfrm>
              <a:off x="2744" y="1"/>
              <a:ext cx="2192" cy="2404"/>
            </a:xfrm>
            <a:custGeom>
              <a:avLst/>
              <a:gdLst>
                <a:gd name="T0" fmla="*/ 728 w 1456"/>
                <a:gd name="T1" fmla="*/ 1596 h 1596"/>
                <a:gd name="T2" fmla="*/ 1456 w 1456"/>
                <a:gd name="T3" fmla="*/ 798 h 1596"/>
                <a:gd name="T4" fmla="*/ 728 w 1456"/>
                <a:gd name="T5" fmla="*/ 0 h 1596"/>
                <a:gd name="T6" fmla="*/ 0 w 1456"/>
                <a:gd name="T7" fmla="*/ 798 h 1596"/>
                <a:gd name="T8" fmla="*/ 728 w 1456"/>
                <a:gd name="T9" fmla="*/ 1596 h 1596"/>
                <a:gd name="T10" fmla="*/ 728 w 1456"/>
                <a:gd name="T11" fmla="*/ 100 h 1596"/>
                <a:gd name="T12" fmla="*/ 1356 w 1456"/>
                <a:gd name="T13" fmla="*/ 798 h 1596"/>
                <a:gd name="T14" fmla="*/ 728 w 1456"/>
                <a:gd name="T15" fmla="*/ 1496 h 1596"/>
                <a:gd name="T16" fmla="*/ 100 w 1456"/>
                <a:gd name="T17" fmla="*/ 798 h 1596"/>
                <a:gd name="T18" fmla="*/ 728 w 1456"/>
                <a:gd name="T19" fmla="*/ 100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6" h="1596">
                  <a:moveTo>
                    <a:pt x="728" y="1596"/>
                  </a:moveTo>
                  <a:cubicBezTo>
                    <a:pt x="1130" y="1596"/>
                    <a:pt x="1456" y="1238"/>
                    <a:pt x="1456" y="798"/>
                  </a:cubicBezTo>
                  <a:cubicBezTo>
                    <a:pt x="1456" y="358"/>
                    <a:pt x="1130" y="0"/>
                    <a:pt x="728" y="0"/>
                  </a:cubicBezTo>
                  <a:cubicBezTo>
                    <a:pt x="326" y="0"/>
                    <a:pt x="0" y="358"/>
                    <a:pt x="0" y="798"/>
                  </a:cubicBezTo>
                  <a:cubicBezTo>
                    <a:pt x="0" y="1238"/>
                    <a:pt x="326" y="1596"/>
                    <a:pt x="728" y="1596"/>
                  </a:cubicBezTo>
                  <a:close/>
                  <a:moveTo>
                    <a:pt x="728" y="100"/>
                  </a:moveTo>
                  <a:cubicBezTo>
                    <a:pt x="1074" y="100"/>
                    <a:pt x="1356" y="413"/>
                    <a:pt x="1356" y="798"/>
                  </a:cubicBezTo>
                  <a:cubicBezTo>
                    <a:pt x="1356" y="1183"/>
                    <a:pt x="1074" y="1496"/>
                    <a:pt x="728" y="1496"/>
                  </a:cubicBezTo>
                  <a:cubicBezTo>
                    <a:pt x="382" y="1496"/>
                    <a:pt x="100" y="1183"/>
                    <a:pt x="100" y="798"/>
                  </a:cubicBezTo>
                  <a:cubicBezTo>
                    <a:pt x="100" y="413"/>
                    <a:pt x="382" y="100"/>
                    <a:pt x="728"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Freeform 271"/>
            <p:cNvSpPr>
              <a:spLocks noEditPoints="1"/>
            </p:cNvSpPr>
            <p:nvPr/>
          </p:nvSpPr>
          <p:spPr bwMode="auto">
            <a:xfrm>
              <a:off x="1890" y="2324"/>
              <a:ext cx="3902" cy="1997"/>
            </a:xfrm>
            <a:custGeom>
              <a:avLst/>
              <a:gdLst>
                <a:gd name="T0" fmla="*/ 2567 w 2591"/>
                <a:gd name="T1" fmla="*/ 843 h 1326"/>
                <a:gd name="T2" fmla="*/ 1866 w 2591"/>
                <a:gd name="T3" fmla="*/ 7 h 1326"/>
                <a:gd name="T4" fmla="*/ 1811 w 2591"/>
                <a:gd name="T5" fmla="*/ 23 h 1326"/>
                <a:gd name="T6" fmla="*/ 1345 w 2591"/>
                <a:gd name="T7" fmla="*/ 610 h 1326"/>
                <a:gd name="T8" fmla="*/ 1345 w 2591"/>
                <a:gd name="T9" fmla="*/ 205 h 1326"/>
                <a:gd name="T10" fmla="*/ 1295 w 2591"/>
                <a:gd name="T11" fmla="*/ 155 h 1326"/>
                <a:gd name="T12" fmla="*/ 1245 w 2591"/>
                <a:gd name="T13" fmla="*/ 205 h 1326"/>
                <a:gd name="T14" fmla="*/ 1245 w 2591"/>
                <a:gd name="T15" fmla="*/ 609 h 1326"/>
                <a:gd name="T16" fmla="*/ 779 w 2591"/>
                <a:gd name="T17" fmla="*/ 23 h 1326"/>
                <a:gd name="T18" fmla="*/ 724 w 2591"/>
                <a:gd name="T19" fmla="*/ 7 h 1326"/>
                <a:gd name="T20" fmla="*/ 23 w 2591"/>
                <a:gd name="T21" fmla="*/ 846 h 1326"/>
                <a:gd name="T22" fmla="*/ 262 w 2591"/>
                <a:gd name="T23" fmla="*/ 1207 h 1326"/>
                <a:gd name="T24" fmla="*/ 1247 w 2591"/>
                <a:gd name="T25" fmla="*/ 1326 h 1326"/>
                <a:gd name="T26" fmla="*/ 2318 w 2591"/>
                <a:gd name="T27" fmla="*/ 1206 h 1326"/>
                <a:gd name="T28" fmla="*/ 2567 w 2591"/>
                <a:gd name="T29" fmla="*/ 843 h 1326"/>
                <a:gd name="T30" fmla="*/ 2296 w 2591"/>
                <a:gd name="T31" fmla="*/ 1108 h 1326"/>
                <a:gd name="T32" fmla="*/ 1247 w 2591"/>
                <a:gd name="T33" fmla="*/ 1226 h 1326"/>
                <a:gd name="T34" fmla="*/ 287 w 2591"/>
                <a:gd name="T35" fmla="*/ 1110 h 1326"/>
                <a:gd name="T36" fmla="*/ 122 w 2591"/>
                <a:gd name="T37" fmla="*/ 860 h 1326"/>
                <a:gd name="T38" fmla="*/ 723 w 2591"/>
                <a:gd name="T39" fmla="*/ 114 h 1326"/>
                <a:gd name="T40" fmla="*/ 1254 w 2591"/>
                <a:gd name="T41" fmla="*/ 782 h 1326"/>
                <a:gd name="T42" fmla="*/ 1284 w 2591"/>
                <a:gd name="T43" fmla="*/ 801 h 1326"/>
                <a:gd name="T44" fmla="*/ 1284 w 2591"/>
                <a:gd name="T45" fmla="*/ 801 h 1326"/>
                <a:gd name="T46" fmla="*/ 1289 w 2591"/>
                <a:gd name="T47" fmla="*/ 802 h 1326"/>
                <a:gd name="T48" fmla="*/ 1289 w 2591"/>
                <a:gd name="T49" fmla="*/ 802 h 1326"/>
                <a:gd name="T50" fmla="*/ 1295 w 2591"/>
                <a:gd name="T51" fmla="*/ 803 h 1326"/>
                <a:gd name="T52" fmla="*/ 1295 w 2591"/>
                <a:gd name="T53" fmla="*/ 803 h 1326"/>
                <a:gd name="T54" fmla="*/ 1295 w 2591"/>
                <a:gd name="T55" fmla="*/ 803 h 1326"/>
                <a:gd name="T56" fmla="*/ 1295 w 2591"/>
                <a:gd name="T57" fmla="*/ 803 h 1326"/>
                <a:gd name="T58" fmla="*/ 1296 w 2591"/>
                <a:gd name="T59" fmla="*/ 803 h 1326"/>
                <a:gd name="T60" fmla="*/ 1300 w 2591"/>
                <a:gd name="T61" fmla="*/ 802 h 1326"/>
                <a:gd name="T62" fmla="*/ 1303 w 2591"/>
                <a:gd name="T63" fmla="*/ 802 h 1326"/>
                <a:gd name="T64" fmla="*/ 1306 w 2591"/>
                <a:gd name="T65" fmla="*/ 802 h 1326"/>
                <a:gd name="T66" fmla="*/ 1308 w 2591"/>
                <a:gd name="T67" fmla="*/ 801 h 1326"/>
                <a:gd name="T68" fmla="*/ 1310 w 2591"/>
                <a:gd name="T69" fmla="*/ 800 h 1326"/>
                <a:gd name="T70" fmla="*/ 1314 w 2591"/>
                <a:gd name="T71" fmla="*/ 799 h 1326"/>
                <a:gd name="T72" fmla="*/ 1315 w 2591"/>
                <a:gd name="T73" fmla="*/ 799 h 1326"/>
                <a:gd name="T74" fmla="*/ 1319 w 2591"/>
                <a:gd name="T75" fmla="*/ 797 h 1326"/>
                <a:gd name="T76" fmla="*/ 1319 w 2591"/>
                <a:gd name="T77" fmla="*/ 796 h 1326"/>
                <a:gd name="T78" fmla="*/ 1334 w 2591"/>
                <a:gd name="T79" fmla="*/ 784 h 1326"/>
                <a:gd name="T80" fmla="*/ 1867 w 2591"/>
                <a:gd name="T81" fmla="*/ 114 h 1326"/>
                <a:gd name="T82" fmla="*/ 2468 w 2591"/>
                <a:gd name="T83" fmla="*/ 857 h 1326"/>
                <a:gd name="T84" fmla="*/ 2296 w 2591"/>
                <a:gd name="T85" fmla="*/ 1108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91" h="1326">
                  <a:moveTo>
                    <a:pt x="2567" y="843"/>
                  </a:moveTo>
                  <a:cubicBezTo>
                    <a:pt x="2534" y="608"/>
                    <a:pt x="2399" y="188"/>
                    <a:pt x="1866" y="7"/>
                  </a:cubicBezTo>
                  <a:cubicBezTo>
                    <a:pt x="1846" y="0"/>
                    <a:pt x="1824" y="7"/>
                    <a:pt x="1811" y="23"/>
                  </a:cubicBezTo>
                  <a:cubicBezTo>
                    <a:pt x="1345" y="610"/>
                    <a:pt x="1345" y="610"/>
                    <a:pt x="1345" y="610"/>
                  </a:cubicBezTo>
                  <a:cubicBezTo>
                    <a:pt x="1345" y="205"/>
                    <a:pt x="1345" y="205"/>
                    <a:pt x="1345" y="205"/>
                  </a:cubicBezTo>
                  <a:cubicBezTo>
                    <a:pt x="1345" y="177"/>
                    <a:pt x="1323" y="155"/>
                    <a:pt x="1295" y="155"/>
                  </a:cubicBezTo>
                  <a:cubicBezTo>
                    <a:pt x="1267" y="155"/>
                    <a:pt x="1245" y="177"/>
                    <a:pt x="1245" y="205"/>
                  </a:cubicBezTo>
                  <a:cubicBezTo>
                    <a:pt x="1245" y="609"/>
                    <a:pt x="1245" y="609"/>
                    <a:pt x="1245" y="609"/>
                  </a:cubicBezTo>
                  <a:cubicBezTo>
                    <a:pt x="779" y="23"/>
                    <a:pt x="779" y="23"/>
                    <a:pt x="779" y="23"/>
                  </a:cubicBezTo>
                  <a:cubicBezTo>
                    <a:pt x="766" y="7"/>
                    <a:pt x="744" y="0"/>
                    <a:pt x="724" y="7"/>
                  </a:cubicBezTo>
                  <a:cubicBezTo>
                    <a:pt x="190" y="189"/>
                    <a:pt x="55" y="611"/>
                    <a:pt x="23" y="846"/>
                  </a:cubicBezTo>
                  <a:cubicBezTo>
                    <a:pt x="0" y="1010"/>
                    <a:pt x="103" y="1166"/>
                    <a:pt x="262" y="1207"/>
                  </a:cubicBezTo>
                  <a:cubicBezTo>
                    <a:pt x="566" y="1286"/>
                    <a:pt x="898" y="1326"/>
                    <a:pt x="1247" y="1326"/>
                  </a:cubicBezTo>
                  <a:cubicBezTo>
                    <a:pt x="1725" y="1326"/>
                    <a:pt x="2123" y="1251"/>
                    <a:pt x="2318" y="1206"/>
                  </a:cubicBezTo>
                  <a:cubicBezTo>
                    <a:pt x="2484" y="1168"/>
                    <a:pt x="2591" y="1012"/>
                    <a:pt x="2567" y="843"/>
                  </a:cubicBezTo>
                  <a:close/>
                  <a:moveTo>
                    <a:pt x="2296" y="1108"/>
                  </a:moveTo>
                  <a:cubicBezTo>
                    <a:pt x="2105" y="1152"/>
                    <a:pt x="1715" y="1226"/>
                    <a:pt x="1247" y="1226"/>
                  </a:cubicBezTo>
                  <a:cubicBezTo>
                    <a:pt x="906" y="1226"/>
                    <a:pt x="583" y="1187"/>
                    <a:pt x="287" y="1110"/>
                  </a:cubicBezTo>
                  <a:cubicBezTo>
                    <a:pt x="177" y="1082"/>
                    <a:pt x="106" y="974"/>
                    <a:pt x="122" y="860"/>
                  </a:cubicBezTo>
                  <a:cubicBezTo>
                    <a:pt x="150" y="652"/>
                    <a:pt x="267" y="284"/>
                    <a:pt x="723" y="114"/>
                  </a:cubicBezTo>
                  <a:cubicBezTo>
                    <a:pt x="1254" y="782"/>
                    <a:pt x="1254" y="782"/>
                    <a:pt x="1254" y="782"/>
                  </a:cubicBezTo>
                  <a:cubicBezTo>
                    <a:pt x="1261" y="792"/>
                    <a:pt x="1272" y="799"/>
                    <a:pt x="1284" y="801"/>
                  </a:cubicBezTo>
                  <a:cubicBezTo>
                    <a:pt x="1284" y="801"/>
                    <a:pt x="1284" y="801"/>
                    <a:pt x="1284" y="801"/>
                  </a:cubicBezTo>
                  <a:cubicBezTo>
                    <a:pt x="1286" y="802"/>
                    <a:pt x="1288" y="802"/>
                    <a:pt x="1289" y="802"/>
                  </a:cubicBezTo>
                  <a:cubicBezTo>
                    <a:pt x="1289" y="802"/>
                    <a:pt x="1289" y="802"/>
                    <a:pt x="1289" y="802"/>
                  </a:cubicBezTo>
                  <a:cubicBezTo>
                    <a:pt x="1291" y="803"/>
                    <a:pt x="1293" y="803"/>
                    <a:pt x="1295" y="803"/>
                  </a:cubicBezTo>
                  <a:cubicBezTo>
                    <a:pt x="1295" y="803"/>
                    <a:pt x="1295" y="803"/>
                    <a:pt x="1295" y="803"/>
                  </a:cubicBezTo>
                  <a:cubicBezTo>
                    <a:pt x="1295" y="803"/>
                    <a:pt x="1295" y="803"/>
                    <a:pt x="1295" y="803"/>
                  </a:cubicBezTo>
                  <a:cubicBezTo>
                    <a:pt x="1295" y="803"/>
                    <a:pt x="1295" y="803"/>
                    <a:pt x="1295" y="803"/>
                  </a:cubicBezTo>
                  <a:cubicBezTo>
                    <a:pt x="1296" y="803"/>
                    <a:pt x="1296" y="803"/>
                    <a:pt x="1296" y="803"/>
                  </a:cubicBezTo>
                  <a:cubicBezTo>
                    <a:pt x="1298" y="803"/>
                    <a:pt x="1299" y="803"/>
                    <a:pt x="1300" y="802"/>
                  </a:cubicBezTo>
                  <a:cubicBezTo>
                    <a:pt x="1301" y="802"/>
                    <a:pt x="1302" y="802"/>
                    <a:pt x="1303" y="802"/>
                  </a:cubicBezTo>
                  <a:cubicBezTo>
                    <a:pt x="1304" y="802"/>
                    <a:pt x="1305" y="802"/>
                    <a:pt x="1306" y="802"/>
                  </a:cubicBezTo>
                  <a:cubicBezTo>
                    <a:pt x="1307" y="801"/>
                    <a:pt x="1307" y="801"/>
                    <a:pt x="1308" y="801"/>
                  </a:cubicBezTo>
                  <a:cubicBezTo>
                    <a:pt x="1309" y="801"/>
                    <a:pt x="1310" y="801"/>
                    <a:pt x="1310" y="800"/>
                  </a:cubicBezTo>
                  <a:cubicBezTo>
                    <a:pt x="1312" y="800"/>
                    <a:pt x="1313" y="800"/>
                    <a:pt x="1314" y="799"/>
                  </a:cubicBezTo>
                  <a:cubicBezTo>
                    <a:pt x="1314" y="799"/>
                    <a:pt x="1315" y="799"/>
                    <a:pt x="1315" y="799"/>
                  </a:cubicBezTo>
                  <a:cubicBezTo>
                    <a:pt x="1316" y="798"/>
                    <a:pt x="1317" y="797"/>
                    <a:pt x="1319" y="797"/>
                  </a:cubicBezTo>
                  <a:cubicBezTo>
                    <a:pt x="1319" y="797"/>
                    <a:pt x="1319" y="797"/>
                    <a:pt x="1319" y="796"/>
                  </a:cubicBezTo>
                  <a:cubicBezTo>
                    <a:pt x="1325" y="793"/>
                    <a:pt x="1330" y="789"/>
                    <a:pt x="1334" y="784"/>
                  </a:cubicBezTo>
                  <a:cubicBezTo>
                    <a:pt x="1867" y="114"/>
                    <a:pt x="1867" y="114"/>
                    <a:pt x="1867" y="114"/>
                  </a:cubicBezTo>
                  <a:cubicBezTo>
                    <a:pt x="2322" y="283"/>
                    <a:pt x="2439" y="650"/>
                    <a:pt x="2468" y="857"/>
                  </a:cubicBezTo>
                  <a:cubicBezTo>
                    <a:pt x="2485" y="974"/>
                    <a:pt x="2411" y="1082"/>
                    <a:pt x="2296" y="110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Freeform 272"/>
            <p:cNvSpPr>
              <a:spLocks/>
            </p:cNvSpPr>
            <p:nvPr/>
          </p:nvSpPr>
          <p:spPr bwMode="auto">
            <a:xfrm>
              <a:off x="4363" y="3347"/>
              <a:ext cx="911" cy="151"/>
            </a:xfrm>
            <a:custGeom>
              <a:avLst/>
              <a:gdLst>
                <a:gd name="T0" fmla="*/ 555 w 605"/>
                <a:gd name="T1" fmla="*/ 0 h 100"/>
                <a:gd name="T2" fmla="*/ 50 w 605"/>
                <a:gd name="T3" fmla="*/ 0 h 100"/>
                <a:gd name="T4" fmla="*/ 0 w 605"/>
                <a:gd name="T5" fmla="*/ 50 h 100"/>
                <a:gd name="T6" fmla="*/ 50 w 605"/>
                <a:gd name="T7" fmla="*/ 100 h 100"/>
                <a:gd name="T8" fmla="*/ 555 w 605"/>
                <a:gd name="T9" fmla="*/ 100 h 100"/>
                <a:gd name="T10" fmla="*/ 605 w 605"/>
                <a:gd name="T11" fmla="*/ 50 h 100"/>
                <a:gd name="T12" fmla="*/ 555 w 60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605" h="100">
                  <a:moveTo>
                    <a:pt x="555" y="0"/>
                  </a:moveTo>
                  <a:cubicBezTo>
                    <a:pt x="50" y="0"/>
                    <a:pt x="50" y="0"/>
                    <a:pt x="50" y="0"/>
                  </a:cubicBezTo>
                  <a:cubicBezTo>
                    <a:pt x="22" y="0"/>
                    <a:pt x="0" y="22"/>
                    <a:pt x="0" y="50"/>
                  </a:cubicBezTo>
                  <a:cubicBezTo>
                    <a:pt x="0" y="77"/>
                    <a:pt x="22" y="100"/>
                    <a:pt x="50" y="100"/>
                  </a:cubicBezTo>
                  <a:cubicBezTo>
                    <a:pt x="555" y="100"/>
                    <a:pt x="555" y="100"/>
                    <a:pt x="555" y="100"/>
                  </a:cubicBezTo>
                  <a:cubicBezTo>
                    <a:pt x="583" y="100"/>
                    <a:pt x="605" y="77"/>
                    <a:pt x="605" y="50"/>
                  </a:cubicBezTo>
                  <a:cubicBezTo>
                    <a:pt x="605" y="22"/>
                    <a:pt x="583" y="0"/>
                    <a:pt x="55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7" name="Group 275"/>
          <p:cNvGrpSpPr>
            <a:grpSpLocks noChangeAspect="1"/>
          </p:cNvGrpSpPr>
          <p:nvPr/>
        </p:nvGrpSpPr>
        <p:grpSpPr bwMode="auto">
          <a:xfrm>
            <a:off x="8386436" y="1583069"/>
            <a:ext cx="321500" cy="360924"/>
            <a:chOff x="1916" y="-1"/>
            <a:chExt cx="3849" cy="4321"/>
          </a:xfrm>
          <a:solidFill>
            <a:srgbClr val="000000"/>
          </a:solidFill>
        </p:grpSpPr>
        <p:sp>
          <p:nvSpPr>
            <p:cNvPr id="68" name="Freeform 276"/>
            <p:cNvSpPr>
              <a:spLocks/>
            </p:cNvSpPr>
            <p:nvPr/>
          </p:nvSpPr>
          <p:spPr bwMode="auto">
            <a:xfrm>
              <a:off x="3106" y="380"/>
              <a:ext cx="1434" cy="681"/>
            </a:xfrm>
            <a:custGeom>
              <a:avLst/>
              <a:gdLst>
                <a:gd name="T0" fmla="*/ 120 w 965"/>
                <a:gd name="T1" fmla="*/ 458 h 458"/>
                <a:gd name="T2" fmla="*/ 634 w 965"/>
                <a:gd name="T3" fmla="*/ 184 h 458"/>
                <a:gd name="T4" fmla="*/ 913 w 965"/>
                <a:gd name="T5" fmla="*/ 364 h 458"/>
                <a:gd name="T6" fmla="*/ 964 w 965"/>
                <a:gd name="T7" fmla="*/ 313 h 458"/>
                <a:gd name="T8" fmla="*/ 818 w 965"/>
                <a:gd name="T9" fmla="*/ 238 h 458"/>
                <a:gd name="T10" fmla="*/ 693 w 965"/>
                <a:gd name="T11" fmla="*/ 41 h 458"/>
                <a:gd name="T12" fmla="*/ 692 w 965"/>
                <a:gd name="T13" fmla="*/ 36 h 458"/>
                <a:gd name="T14" fmla="*/ 690 w 965"/>
                <a:gd name="T15" fmla="*/ 31 h 458"/>
                <a:gd name="T16" fmla="*/ 688 w 965"/>
                <a:gd name="T17" fmla="*/ 26 h 458"/>
                <a:gd name="T18" fmla="*/ 685 w 965"/>
                <a:gd name="T19" fmla="*/ 22 h 458"/>
                <a:gd name="T20" fmla="*/ 682 w 965"/>
                <a:gd name="T21" fmla="*/ 19 h 458"/>
                <a:gd name="T22" fmla="*/ 679 w 965"/>
                <a:gd name="T23" fmla="*/ 15 h 458"/>
                <a:gd name="T24" fmla="*/ 676 w 965"/>
                <a:gd name="T25" fmla="*/ 12 h 458"/>
                <a:gd name="T26" fmla="*/ 672 w 965"/>
                <a:gd name="T27" fmla="*/ 9 h 458"/>
                <a:gd name="T28" fmla="*/ 668 w 965"/>
                <a:gd name="T29" fmla="*/ 6 h 458"/>
                <a:gd name="T30" fmla="*/ 663 w 965"/>
                <a:gd name="T31" fmla="*/ 4 h 458"/>
                <a:gd name="T32" fmla="*/ 661 w 965"/>
                <a:gd name="T33" fmla="*/ 3 h 458"/>
                <a:gd name="T34" fmla="*/ 656 w 965"/>
                <a:gd name="T35" fmla="*/ 2 h 458"/>
                <a:gd name="T36" fmla="*/ 651 w 965"/>
                <a:gd name="T37" fmla="*/ 1 h 458"/>
                <a:gd name="T38" fmla="*/ 646 w 965"/>
                <a:gd name="T39" fmla="*/ 0 h 458"/>
                <a:gd name="T40" fmla="*/ 641 w 965"/>
                <a:gd name="T41" fmla="*/ 0 h 458"/>
                <a:gd name="T42" fmla="*/ 636 w 965"/>
                <a:gd name="T43" fmla="*/ 1 h 458"/>
                <a:gd name="T44" fmla="*/ 634 w 965"/>
                <a:gd name="T45" fmla="*/ 1 h 458"/>
                <a:gd name="T46" fmla="*/ 629 w 965"/>
                <a:gd name="T47" fmla="*/ 2 h 458"/>
                <a:gd name="T48" fmla="*/ 624 w 965"/>
                <a:gd name="T49" fmla="*/ 4 h 458"/>
                <a:gd name="T50" fmla="*/ 620 w 965"/>
                <a:gd name="T51" fmla="*/ 6 h 458"/>
                <a:gd name="T52" fmla="*/ 616 w 965"/>
                <a:gd name="T53" fmla="*/ 9 h 458"/>
                <a:gd name="T54" fmla="*/ 612 w 965"/>
                <a:gd name="T55" fmla="*/ 11 h 458"/>
                <a:gd name="T56" fmla="*/ 609 w 965"/>
                <a:gd name="T57" fmla="*/ 15 h 458"/>
                <a:gd name="T58" fmla="*/ 605 w 965"/>
                <a:gd name="T59" fmla="*/ 18 h 458"/>
                <a:gd name="T60" fmla="*/ 603 w 965"/>
                <a:gd name="T61" fmla="*/ 22 h 458"/>
                <a:gd name="T62" fmla="*/ 600 w 965"/>
                <a:gd name="T63" fmla="*/ 26 h 458"/>
                <a:gd name="T64" fmla="*/ 598 w 965"/>
                <a:gd name="T65" fmla="*/ 31 h 458"/>
                <a:gd name="T66" fmla="*/ 279 w 965"/>
                <a:gd name="T67" fmla="*/ 336 h 458"/>
                <a:gd name="T68" fmla="*/ 4 w 965"/>
                <a:gd name="T69" fmla="*/ 396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5" h="458">
                  <a:moveTo>
                    <a:pt x="46" y="453"/>
                  </a:moveTo>
                  <a:cubicBezTo>
                    <a:pt x="48" y="454"/>
                    <a:pt x="76" y="458"/>
                    <a:pt x="120" y="458"/>
                  </a:cubicBezTo>
                  <a:cubicBezTo>
                    <a:pt x="167" y="458"/>
                    <a:pt x="232" y="453"/>
                    <a:pt x="302" y="433"/>
                  </a:cubicBezTo>
                  <a:cubicBezTo>
                    <a:pt x="406" y="404"/>
                    <a:pt x="539" y="337"/>
                    <a:pt x="634" y="184"/>
                  </a:cubicBezTo>
                  <a:cubicBezTo>
                    <a:pt x="672" y="260"/>
                    <a:pt x="726" y="303"/>
                    <a:pt x="772" y="327"/>
                  </a:cubicBezTo>
                  <a:cubicBezTo>
                    <a:pt x="839" y="362"/>
                    <a:pt x="901" y="364"/>
                    <a:pt x="913" y="364"/>
                  </a:cubicBezTo>
                  <a:cubicBezTo>
                    <a:pt x="914" y="364"/>
                    <a:pt x="915" y="364"/>
                    <a:pt x="915" y="364"/>
                  </a:cubicBezTo>
                  <a:cubicBezTo>
                    <a:pt x="943" y="364"/>
                    <a:pt x="965" y="341"/>
                    <a:pt x="964" y="313"/>
                  </a:cubicBezTo>
                  <a:cubicBezTo>
                    <a:pt x="964" y="286"/>
                    <a:pt x="941" y="264"/>
                    <a:pt x="913" y="264"/>
                  </a:cubicBezTo>
                  <a:cubicBezTo>
                    <a:pt x="913" y="264"/>
                    <a:pt x="868" y="264"/>
                    <a:pt x="818" y="238"/>
                  </a:cubicBezTo>
                  <a:cubicBezTo>
                    <a:pt x="751" y="203"/>
                    <a:pt x="709" y="137"/>
                    <a:pt x="693" y="42"/>
                  </a:cubicBezTo>
                  <a:cubicBezTo>
                    <a:pt x="693" y="42"/>
                    <a:pt x="693" y="41"/>
                    <a:pt x="693" y="41"/>
                  </a:cubicBezTo>
                  <a:cubicBezTo>
                    <a:pt x="693" y="40"/>
                    <a:pt x="692" y="39"/>
                    <a:pt x="692" y="38"/>
                  </a:cubicBezTo>
                  <a:cubicBezTo>
                    <a:pt x="692" y="37"/>
                    <a:pt x="692" y="36"/>
                    <a:pt x="692" y="36"/>
                  </a:cubicBezTo>
                  <a:cubicBezTo>
                    <a:pt x="691" y="35"/>
                    <a:pt x="691" y="34"/>
                    <a:pt x="691" y="33"/>
                  </a:cubicBezTo>
                  <a:cubicBezTo>
                    <a:pt x="691" y="32"/>
                    <a:pt x="690" y="32"/>
                    <a:pt x="690" y="31"/>
                  </a:cubicBezTo>
                  <a:cubicBezTo>
                    <a:pt x="690" y="30"/>
                    <a:pt x="689" y="30"/>
                    <a:pt x="689" y="29"/>
                  </a:cubicBezTo>
                  <a:cubicBezTo>
                    <a:pt x="689" y="28"/>
                    <a:pt x="688" y="27"/>
                    <a:pt x="688" y="26"/>
                  </a:cubicBezTo>
                  <a:cubicBezTo>
                    <a:pt x="687" y="26"/>
                    <a:pt x="687" y="25"/>
                    <a:pt x="687" y="25"/>
                  </a:cubicBezTo>
                  <a:cubicBezTo>
                    <a:pt x="686" y="24"/>
                    <a:pt x="686" y="23"/>
                    <a:pt x="685" y="22"/>
                  </a:cubicBezTo>
                  <a:cubicBezTo>
                    <a:pt x="685" y="22"/>
                    <a:pt x="684" y="21"/>
                    <a:pt x="684" y="21"/>
                  </a:cubicBezTo>
                  <a:cubicBezTo>
                    <a:pt x="684" y="20"/>
                    <a:pt x="683" y="19"/>
                    <a:pt x="682" y="19"/>
                  </a:cubicBezTo>
                  <a:cubicBezTo>
                    <a:pt x="682" y="18"/>
                    <a:pt x="681" y="17"/>
                    <a:pt x="681" y="17"/>
                  </a:cubicBezTo>
                  <a:cubicBezTo>
                    <a:pt x="680" y="16"/>
                    <a:pt x="680" y="16"/>
                    <a:pt x="679" y="15"/>
                  </a:cubicBezTo>
                  <a:cubicBezTo>
                    <a:pt x="679" y="14"/>
                    <a:pt x="678" y="14"/>
                    <a:pt x="677" y="13"/>
                  </a:cubicBezTo>
                  <a:cubicBezTo>
                    <a:pt x="677" y="13"/>
                    <a:pt x="676" y="12"/>
                    <a:pt x="676" y="12"/>
                  </a:cubicBezTo>
                  <a:cubicBezTo>
                    <a:pt x="675" y="11"/>
                    <a:pt x="674" y="11"/>
                    <a:pt x="674" y="10"/>
                  </a:cubicBezTo>
                  <a:cubicBezTo>
                    <a:pt x="673" y="10"/>
                    <a:pt x="673" y="9"/>
                    <a:pt x="672" y="9"/>
                  </a:cubicBezTo>
                  <a:cubicBezTo>
                    <a:pt x="671" y="8"/>
                    <a:pt x="670" y="8"/>
                    <a:pt x="670" y="7"/>
                  </a:cubicBezTo>
                  <a:cubicBezTo>
                    <a:pt x="669" y="7"/>
                    <a:pt x="668" y="7"/>
                    <a:pt x="668" y="6"/>
                  </a:cubicBezTo>
                  <a:cubicBezTo>
                    <a:pt x="667" y="6"/>
                    <a:pt x="666" y="5"/>
                    <a:pt x="665" y="5"/>
                  </a:cubicBezTo>
                  <a:cubicBezTo>
                    <a:pt x="665" y="5"/>
                    <a:pt x="664" y="4"/>
                    <a:pt x="663" y="4"/>
                  </a:cubicBezTo>
                  <a:cubicBezTo>
                    <a:pt x="662" y="4"/>
                    <a:pt x="662" y="4"/>
                    <a:pt x="662" y="3"/>
                  </a:cubicBezTo>
                  <a:cubicBezTo>
                    <a:pt x="661" y="3"/>
                    <a:pt x="661" y="3"/>
                    <a:pt x="661" y="3"/>
                  </a:cubicBezTo>
                  <a:cubicBezTo>
                    <a:pt x="660" y="3"/>
                    <a:pt x="659" y="3"/>
                    <a:pt x="658" y="2"/>
                  </a:cubicBezTo>
                  <a:cubicBezTo>
                    <a:pt x="657" y="2"/>
                    <a:pt x="657" y="2"/>
                    <a:pt x="656" y="2"/>
                  </a:cubicBezTo>
                  <a:cubicBezTo>
                    <a:pt x="655" y="2"/>
                    <a:pt x="654" y="1"/>
                    <a:pt x="653" y="1"/>
                  </a:cubicBezTo>
                  <a:cubicBezTo>
                    <a:pt x="653" y="1"/>
                    <a:pt x="652" y="1"/>
                    <a:pt x="651" y="1"/>
                  </a:cubicBezTo>
                  <a:cubicBezTo>
                    <a:pt x="651" y="1"/>
                    <a:pt x="650" y="1"/>
                    <a:pt x="649" y="0"/>
                  </a:cubicBezTo>
                  <a:cubicBezTo>
                    <a:pt x="648" y="0"/>
                    <a:pt x="647" y="0"/>
                    <a:pt x="646" y="0"/>
                  </a:cubicBezTo>
                  <a:cubicBezTo>
                    <a:pt x="646" y="0"/>
                    <a:pt x="645" y="0"/>
                    <a:pt x="644" y="0"/>
                  </a:cubicBezTo>
                  <a:cubicBezTo>
                    <a:pt x="643" y="0"/>
                    <a:pt x="642" y="0"/>
                    <a:pt x="641" y="0"/>
                  </a:cubicBezTo>
                  <a:cubicBezTo>
                    <a:pt x="641" y="0"/>
                    <a:pt x="640" y="0"/>
                    <a:pt x="640" y="0"/>
                  </a:cubicBezTo>
                  <a:cubicBezTo>
                    <a:pt x="638" y="0"/>
                    <a:pt x="637" y="1"/>
                    <a:pt x="636" y="1"/>
                  </a:cubicBezTo>
                  <a:cubicBezTo>
                    <a:pt x="636" y="1"/>
                    <a:pt x="636" y="1"/>
                    <a:pt x="636" y="1"/>
                  </a:cubicBezTo>
                  <a:cubicBezTo>
                    <a:pt x="635" y="1"/>
                    <a:pt x="635" y="1"/>
                    <a:pt x="634" y="1"/>
                  </a:cubicBezTo>
                  <a:cubicBezTo>
                    <a:pt x="633" y="1"/>
                    <a:pt x="632" y="1"/>
                    <a:pt x="631" y="2"/>
                  </a:cubicBezTo>
                  <a:cubicBezTo>
                    <a:pt x="631" y="2"/>
                    <a:pt x="630" y="2"/>
                    <a:pt x="629" y="2"/>
                  </a:cubicBezTo>
                  <a:cubicBezTo>
                    <a:pt x="628" y="3"/>
                    <a:pt x="628" y="3"/>
                    <a:pt x="627" y="3"/>
                  </a:cubicBezTo>
                  <a:cubicBezTo>
                    <a:pt x="626" y="3"/>
                    <a:pt x="625" y="4"/>
                    <a:pt x="624" y="4"/>
                  </a:cubicBezTo>
                  <a:cubicBezTo>
                    <a:pt x="624" y="4"/>
                    <a:pt x="623" y="5"/>
                    <a:pt x="623" y="5"/>
                  </a:cubicBezTo>
                  <a:cubicBezTo>
                    <a:pt x="622" y="5"/>
                    <a:pt x="621" y="6"/>
                    <a:pt x="620" y="6"/>
                  </a:cubicBezTo>
                  <a:cubicBezTo>
                    <a:pt x="619" y="7"/>
                    <a:pt x="619" y="7"/>
                    <a:pt x="618" y="7"/>
                  </a:cubicBezTo>
                  <a:cubicBezTo>
                    <a:pt x="617" y="8"/>
                    <a:pt x="617" y="8"/>
                    <a:pt x="616" y="9"/>
                  </a:cubicBezTo>
                  <a:cubicBezTo>
                    <a:pt x="615" y="9"/>
                    <a:pt x="615" y="9"/>
                    <a:pt x="614" y="10"/>
                  </a:cubicBezTo>
                  <a:cubicBezTo>
                    <a:pt x="613" y="10"/>
                    <a:pt x="613" y="11"/>
                    <a:pt x="612" y="11"/>
                  </a:cubicBezTo>
                  <a:cubicBezTo>
                    <a:pt x="612" y="12"/>
                    <a:pt x="611" y="13"/>
                    <a:pt x="610" y="13"/>
                  </a:cubicBezTo>
                  <a:cubicBezTo>
                    <a:pt x="610" y="14"/>
                    <a:pt x="609" y="14"/>
                    <a:pt x="609" y="15"/>
                  </a:cubicBezTo>
                  <a:cubicBezTo>
                    <a:pt x="608" y="15"/>
                    <a:pt x="607" y="16"/>
                    <a:pt x="607" y="17"/>
                  </a:cubicBezTo>
                  <a:cubicBezTo>
                    <a:pt x="606" y="17"/>
                    <a:pt x="606" y="18"/>
                    <a:pt x="605" y="18"/>
                  </a:cubicBezTo>
                  <a:cubicBezTo>
                    <a:pt x="605" y="19"/>
                    <a:pt x="604" y="20"/>
                    <a:pt x="604" y="20"/>
                  </a:cubicBezTo>
                  <a:cubicBezTo>
                    <a:pt x="603" y="21"/>
                    <a:pt x="603" y="21"/>
                    <a:pt x="603" y="22"/>
                  </a:cubicBezTo>
                  <a:cubicBezTo>
                    <a:pt x="602" y="23"/>
                    <a:pt x="602" y="23"/>
                    <a:pt x="601" y="24"/>
                  </a:cubicBezTo>
                  <a:cubicBezTo>
                    <a:pt x="601" y="25"/>
                    <a:pt x="600" y="26"/>
                    <a:pt x="600" y="26"/>
                  </a:cubicBezTo>
                  <a:cubicBezTo>
                    <a:pt x="599" y="27"/>
                    <a:pt x="599" y="28"/>
                    <a:pt x="599" y="28"/>
                  </a:cubicBezTo>
                  <a:cubicBezTo>
                    <a:pt x="598" y="29"/>
                    <a:pt x="598" y="30"/>
                    <a:pt x="598" y="31"/>
                  </a:cubicBezTo>
                  <a:cubicBezTo>
                    <a:pt x="597" y="32"/>
                    <a:pt x="597" y="32"/>
                    <a:pt x="597" y="32"/>
                  </a:cubicBezTo>
                  <a:cubicBezTo>
                    <a:pt x="537" y="190"/>
                    <a:pt x="430" y="292"/>
                    <a:pt x="279" y="336"/>
                  </a:cubicBezTo>
                  <a:cubicBezTo>
                    <a:pt x="163" y="369"/>
                    <a:pt x="62" y="355"/>
                    <a:pt x="62" y="354"/>
                  </a:cubicBezTo>
                  <a:cubicBezTo>
                    <a:pt x="34" y="350"/>
                    <a:pt x="9" y="369"/>
                    <a:pt x="4" y="396"/>
                  </a:cubicBezTo>
                  <a:cubicBezTo>
                    <a:pt x="0" y="423"/>
                    <a:pt x="19" y="449"/>
                    <a:pt x="46" y="4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Freeform 277"/>
            <p:cNvSpPr>
              <a:spLocks noEditPoints="1"/>
            </p:cNvSpPr>
            <p:nvPr/>
          </p:nvSpPr>
          <p:spPr bwMode="auto">
            <a:xfrm>
              <a:off x="2395" y="-1"/>
              <a:ext cx="2890" cy="2373"/>
            </a:xfrm>
            <a:custGeom>
              <a:avLst/>
              <a:gdLst>
                <a:gd name="T0" fmla="*/ 49 w 1946"/>
                <a:gd name="T1" fmla="*/ 1394 h 1597"/>
                <a:gd name="T2" fmla="*/ 441 w 1946"/>
                <a:gd name="T3" fmla="*/ 1343 h 1597"/>
                <a:gd name="T4" fmla="*/ 973 w 1946"/>
                <a:gd name="T5" fmla="*/ 1597 h 1597"/>
                <a:gd name="T6" fmla="*/ 1507 w 1946"/>
                <a:gd name="T7" fmla="*/ 1341 h 1597"/>
                <a:gd name="T8" fmla="*/ 1897 w 1946"/>
                <a:gd name="T9" fmla="*/ 1391 h 1597"/>
                <a:gd name="T10" fmla="*/ 1944 w 1946"/>
                <a:gd name="T11" fmla="*/ 1328 h 1597"/>
                <a:gd name="T12" fmla="*/ 1906 w 1946"/>
                <a:gd name="T13" fmla="*/ 1259 h 1597"/>
                <a:gd name="T14" fmla="*/ 1724 w 1946"/>
                <a:gd name="T15" fmla="*/ 928 h 1597"/>
                <a:gd name="T16" fmla="*/ 1700 w 1946"/>
                <a:gd name="T17" fmla="*/ 749 h 1597"/>
                <a:gd name="T18" fmla="*/ 973 w 1946"/>
                <a:gd name="T19" fmla="*/ 0 h 1597"/>
                <a:gd name="T20" fmla="*/ 246 w 1946"/>
                <a:gd name="T21" fmla="*/ 749 h 1597"/>
                <a:gd name="T22" fmla="*/ 222 w 1946"/>
                <a:gd name="T23" fmla="*/ 929 h 1597"/>
                <a:gd name="T24" fmla="*/ 40 w 1946"/>
                <a:gd name="T25" fmla="*/ 1262 h 1597"/>
                <a:gd name="T26" fmla="*/ 40 w 1946"/>
                <a:gd name="T27" fmla="*/ 1262 h 1597"/>
                <a:gd name="T28" fmla="*/ 2 w 1946"/>
                <a:gd name="T29" fmla="*/ 1331 h 1597"/>
                <a:gd name="T30" fmla="*/ 49 w 1946"/>
                <a:gd name="T31" fmla="*/ 1394 h 1597"/>
                <a:gd name="T32" fmla="*/ 320 w 1946"/>
                <a:gd name="T33" fmla="*/ 951 h 1597"/>
                <a:gd name="T34" fmla="*/ 346 w 1946"/>
                <a:gd name="T35" fmla="*/ 755 h 1597"/>
                <a:gd name="T36" fmla="*/ 973 w 1946"/>
                <a:gd name="T37" fmla="*/ 100 h 1597"/>
                <a:gd name="T38" fmla="*/ 1600 w 1946"/>
                <a:gd name="T39" fmla="*/ 755 h 1597"/>
                <a:gd name="T40" fmla="*/ 1626 w 1946"/>
                <a:gd name="T41" fmla="*/ 950 h 1597"/>
                <a:gd name="T42" fmla="*/ 1808 w 1946"/>
                <a:gd name="T43" fmla="*/ 1312 h 1597"/>
                <a:gd name="T44" fmla="*/ 1533 w 1946"/>
                <a:gd name="T45" fmla="*/ 1233 h 1597"/>
                <a:gd name="T46" fmla="*/ 1495 w 1946"/>
                <a:gd name="T47" fmla="*/ 1220 h 1597"/>
                <a:gd name="T48" fmla="*/ 1459 w 1946"/>
                <a:gd name="T49" fmla="*/ 1240 h 1597"/>
                <a:gd name="T50" fmla="*/ 973 w 1946"/>
                <a:gd name="T51" fmla="*/ 1497 h 1597"/>
                <a:gd name="T52" fmla="*/ 488 w 1946"/>
                <a:gd name="T53" fmla="*/ 1242 h 1597"/>
                <a:gd name="T54" fmla="*/ 452 w 1946"/>
                <a:gd name="T55" fmla="*/ 1222 h 1597"/>
                <a:gd name="T56" fmla="*/ 448 w 1946"/>
                <a:gd name="T57" fmla="*/ 1222 h 1597"/>
                <a:gd name="T58" fmla="*/ 414 w 1946"/>
                <a:gd name="T59" fmla="*/ 1235 h 1597"/>
                <a:gd name="T60" fmla="*/ 138 w 1946"/>
                <a:gd name="T61" fmla="*/ 1315 h 1597"/>
                <a:gd name="T62" fmla="*/ 320 w 1946"/>
                <a:gd name="T63" fmla="*/ 951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46" h="1597">
                  <a:moveTo>
                    <a:pt x="49" y="1394"/>
                  </a:moveTo>
                  <a:cubicBezTo>
                    <a:pt x="231" y="1459"/>
                    <a:pt x="366" y="1397"/>
                    <a:pt x="441" y="1343"/>
                  </a:cubicBezTo>
                  <a:cubicBezTo>
                    <a:pt x="578" y="1505"/>
                    <a:pt x="770" y="1597"/>
                    <a:pt x="973" y="1597"/>
                  </a:cubicBezTo>
                  <a:cubicBezTo>
                    <a:pt x="1177" y="1597"/>
                    <a:pt x="1369" y="1504"/>
                    <a:pt x="1507" y="1341"/>
                  </a:cubicBezTo>
                  <a:cubicBezTo>
                    <a:pt x="1581" y="1394"/>
                    <a:pt x="1716" y="1456"/>
                    <a:pt x="1897" y="1391"/>
                  </a:cubicBezTo>
                  <a:cubicBezTo>
                    <a:pt x="1924" y="1381"/>
                    <a:pt x="1942" y="1356"/>
                    <a:pt x="1944" y="1328"/>
                  </a:cubicBezTo>
                  <a:cubicBezTo>
                    <a:pt x="1946" y="1299"/>
                    <a:pt x="1931" y="1272"/>
                    <a:pt x="1906" y="1259"/>
                  </a:cubicBezTo>
                  <a:cubicBezTo>
                    <a:pt x="1827" y="1217"/>
                    <a:pt x="1763" y="1100"/>
                    <a:pt x="1724" y="928"/>
                  </a:cubicBezTo>
                  <a:cubicBezTo>
                    <a:pt x="1711" y="873"/>
                    <a:pt x="1704" y="814"/>
                    <a:pt x="1700" y="749"/>
                  </a:cubicBezTo>
                  <a:cubicBezTo>
                    <a:pt x="1677" y="329"/>
                    <a:pt x="1357" y="0"/>
                    <a:pt x="973" y="0"/>
                  </a:cubicBezTo>
                  <a:cubicBezTo>
                    <a:pt x="589" y="0"/>
                    <a:pt x="269" y="329"/>
                    <a:pt x="246" y="749"/>
                  </a:cubicBezTo>
                  <a:cubicBezTo>
                    <a:pt x="242" y="815"/>
                    <a:pt x="235" y="873"/>
                    <a:pt x="222" y="929"/>
                  </a:cubicBezTo>
                  <a:cubicBezTo>
                    <a:pt x="183" y="1102"/>
                    <a:pt x="118" y="1220"/>
                    <a:pt x="40" y="1262"/>
                  </a:cubicBezTo>
                  <a:cubicBezTo>
                    <a:pt x="40" y="1262"/>
                    <a:pt x="40" y="1262"/>
                    <a:pt x="40" y="1262"/>
                  </a:cubicBezTo>
                  <a:cubicBezTo>
                    <a:pt x="15" y="1275"/>
                    <a:pt x="0" y="1302"/>
                    <a:pt x="2" y="1331"/>
                  </a:cubicBezTo>
                  <a:cubicBezTo>
                    <a:pt x="4" y="1359"/>
                    <a:pt x="22" y="1384"/>
                    <a:pt x="49" y="1394"/>
                  </a:cubicBezTo>
                  <a:close/>
                  <a:moveTo>
                    <a:pt x="320" y="951"/>
                  </a:moveTo>
                  <a:cubicBezTo>
                    <a:pt x="333" y="890"/>
                    <a:pt x="342" y="826"/>
                    <a:pt x="346" y="755"/>
                  </a:cubicBezTo>
                  <a:cubicBezTo>
                    <a:pt x="366" y="388"/>
                    <a:pt x="642" y="100"/>
                    <a:pt x="973" y="100"/>
                  </a:cubicBezTo>
                  <a:cubicBezTo>
                    <a:pt x="1304" y="100"/>
                    <a:pt x="1580" y="388"/>
                    <a:pt x="1600" y="755"/>
                  </a:cubicBezTo>
                  <a:cubicBezTo>
                    <a:pt x="1604" y="826"/>
                    <a:pt x="1613" y="889"/>
                    <a:pt x="1626" y="950"/>
                  </a:cubicBezTo>
                  <a:cubicBezTo>
                    <a:pt x="1654" y="1073"/>
                    <a:pt x="1708" y="1227"/>
                    <a:pt x="1808" y="1312"/>
                  </a:cubicBezTo>
                  <a:cubicBezTo>
                    <a:pt x="1673" y="1340"/>
                    <a:pt x="1580" y="1277"/>
                    <a:pt x="1533" y="1233"/>
                  </a:cubicBezTo>
                  <a:cubicBezTo>
                    <a:pt x="1523" y="1224"/>
                    <a:pt x="1509" y="1219"/>
                    <a:pt x="1495" y="1220"/>
                  </a:cubicBezTo>
                  <a:cubicBezTo>
                    <a:pt x="1480" y="1221"/>
                    <a:pt x="1467" y="1229"/>
                    <a:pt x="1459" y="1240"/>
                  </a:cubicBezTo>
                  <a:cubicBezTo>
                    <a:pt x="1339" y="1403"/>
                    <a:pt x="1162" y="1497"/>
                    <a:pt x="973" y="1497"/>
                  </a:cubicBezTo>
                  <a:cubicBezTo>
                    <a:pt x="785" y="1497"/>
                    <a:pt x="608" y="1404"/>
                    <a:pt x="488" y="1242"/>
                  </a:cubicBezTo>
                  <a:cubicBezTo>
                    <a:pt x="480" y="1230"/>
                    <a:pt x="467" y="1223"/>
                    <a:pt x="452" y="1222"/>
                  </a:cubicBezTo>
                  <a:cubicBezTo>
                    <a:pt x="451" y="1222"/>
                    <a:pt x="449" y="1222"/>
                    <a:pt x="448" y="1222"/>
                  </a:cubicBezTo>
                  <a:cubicBezTo>
                    <a:pt x="435" y="1222"/>
                    <a:pt x="423" y="1226"/>
                    <a:pt x="414" y="1235"/>
                  </a:cubicBezTo>
                  <a:cubicBezTo>
                    <a:pt x="376" y="1271"/>
                    <a:pt x="279" y="1343"/>
                    <a:pt x="138" y="1315"/>
                  </a:cubicBezTo>
                  <a:cubicBezTo>
                    <a:pt x="238" y="1229"/>
                    <a:pt x="292" y="1074"/>
                    <a:pt x="320" y="9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Freeform 278"/>
            <p:cNvSpPr>
              <a:spLocks noEditPoints="1"/>
            </p:cNvSpPr>
            <p:nvPr/>
          </p:nvSpPr>
          <p:spPr bwMode="auto">
            <a:xfrm>
              <a:off x="1916" y="2361"/>
              <a:ext cx="3849" cy="1959"/>
            </a:xfrm>
            <a:custGeom>
              <a:avLst/>
              <a:gdLst>
                <a:gd name="T0" fmla="*/ 2567 w 2591"/>
                <a:gd name="T1" fmla="*/ 835 h 1318"/>
                <a:gd name="T2" fmla="*/ 1888 w 2591"/>
                <a:gd name="T3" fmla="*/ 7 h 1318"/>
                <a:gd name="T4" fmla="*/ 1834 w 2591"/>
                <a:gd name="T5" fmla="*/ 20 h 1318"/>
                <a:gd name="T6" fmla="*/ 1295 w 2591"/>
                <a:gd name="T7" fmla="*/ 225 h 1318"/>
                <a:gd name="T8" fmla="*/ 756 w 2591"/>
                <a:gd name="T9" fmla="*/ 20 h 1318"/>
                <a:gd name="T10" fmla="*/ 702 w 2591"/>
                <a:gd name="T11" fmla="*/ 7 h 1318"/>
                <a:gd name="T12" fmla="*/ 23 w 2591"/>
                <a:gd name="T13" fmla="*/ 838 h 1318"/>
                <a:gd name="T14" fmla="*/ 262 w 2591"/>
                <a:gd name="T15" fmla="*/ 1199 h 1318"/>
                <a:gd name="T16" fmla="*/ 1247 w 2591"/>
                <a:gd name="T17" fmla="*/ 1318 h 1318"/>
                <a:gd name="T18" fmla="*/ 2318 w 2591"/>
                <a:gd name="T19" fmla="*/ 1198 h 1318"/>
                <a:gd name="T20" fmla="*/ 2567 w 2591"/>
                <a:gd name="T21" fmla="*/ 835 h 1318"/>
                <a:gd name="T22" fmla="*/ 2296 w 2591"/>
                <a:gd name="T23" fmla="*/ 1100 h 1318"/>
                <a:gd name="T24" fmla="*/ 1247 w 2591"/>
                <a:gd name="T25" fmla="*/ 1218 h 1318"/>
                <a:gd name="T26" fmla="*/ 287 w 2591"/>
                <a:gd name="T27" fmla="*/ 1102 h 1318"/>
                <a:gd name="T28" fmla="*/ 122 w 2591"/>
                <a:gd name="T29" fmla="*/ 852 h 1318"/>
                <a:gd name="T30" fmla="*/ 706 w 2591"/>
                <a:gd name="T31" fmla="*/ 112 h 1318"/>
                <a:gd name="T32" fmla="*/ 1295 w 2591"/>
                <a:gd name="T33" fmla="*/ 325 h 1318"/>
                <a:gd name="T34" fmla="*/ 1884 w 2591"/>
                <a:gd name="T35" fmla="*/ 112 h 1318"/>
                <a:gd name="T36" fmla="*/ 2468 w 2591"/>
                <a:gd name="T37" fmla="*/ 849 h 1318"/>
                <a:gd name="T38" fmla="*/ 2296 w 2591"/>
                <a:gd name="T39" fmla="*/ 1100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91" h="1318">
                  <a:moveTo>
                    <a:pt x="2567" y="835"/>
                  </a:moveTo>
                  <a:cubicBezTo>
                    <a:pt x="2535" y="605"/>
                    <a:pt x="2403" y="192"/>
                    <a:pt x="1888" y="7"/>
                  </a:cubicBezTo>
                  <a:cubicBezTo>
                    <a:pt x="1869" y="0"/>
                    <a:pt x="1848" y="5"/>
                    <a:pt x="1834" y="20"/>
                  </a:cubicBezTo>
                  <a:cubicBezTo>
                    <a:pt x="1715" y="149"/>
                    <a:pt x="1514" y="225"/>
                    <a:pt x="1295" y="225"/>
                  </a:cubicBezTo>
                  <a:cubicBezTo>
                    <a:pt x="1076" y="225"/>
                    <a:pt x="875" y="149"/>
                    <a:pt x="756" y="20"/>
                  </a:cubicBezTo>
                  <a:cubicBezTo>
                    <a:pt x="742" y="5"/>
                    <a:pt x="721" y="0"/>
                    <a:pt x="702" y="7"/>
                  </a:cubicBezTo>
                  <a:cubicBezTo>
                    <a:pt x="185" y="193"/>
                    <a:pt x="55" y="607"/>
                    <a:pt x="23" y="838"/>
                  </a:cubicBezTo>
                  <a:cubicBezTo>
                    <a:pt x="0" y="1002"/>
                    <a:pt x="103" y="1158"/>
                    <a:pt x="262" y="1199"/>
                  </a:cubicBezTo>
                  <a:cubicBezTo>
                    <a:pt x="566" y="1278"/>
                    <a:pt x="898" y="1318"/>
                    <a:pt x="1247" y="1318"/>
                  </a:cubicBezTo>
                  <a:cubicBezTo>
                    <a:pt x="1725" y="1318"/>
                    <a:pt x="2123" y="1243"/>
                    <a:pt x="2318" y="1198"/>
                  </a:cubicBezTo>
                  <a:cubicBezTo>
                    <a:pt x="2484" y="1160"/>
                    <a:pt x="2591" y="1004"/>
                    <a:pt x="2567" y="835"/>
                  </a:cubicBezTo>
                  <a:close/>
                  <a:moveTo>
                    <a:pt x="2296" y="1100"/>
                  </a:moveTo>
                  <a:cubicBezTo>
                    <a:pt x="2105" y="1144"/>
                    <a:pt x="1715" y="1218"/>
                    <a:pt x="1247" y="1218"/>
                  </a:cubicBezTo>
                  <a:cubicBezTo>
                    <a:pt x="906" y="1218"/>
                    <a:pt x="583" y="1179"/>
                    <a:pt x="287" y="1102"/>
                  </a:cubicBezTo>
                  <a:cubicBezTo>
                    <a:pt x="177" y="1074"/>
                    <a:pt x="106" y="966"/>
                    <a:pt x="122" y="852"/>
                  </a:cubicBezTo>
                  <a:cubicBezTo>
                    <a:pt x="150" y="648"/>
                    <a:pt x="264" y="285"/>
                    <a:pt x="706" y="112"/>
                  </a:cubicBezTo>
                  <a:cubicBezTo>
                    <a:pt x="845" y="246"/>
                    <a:pt x="1063" y="325"/>
                    <a:pt x="1295" y="325"/>
                  </a:cubicBezTo>
                  <a:cubicBezTo>
                    <a:pt x="1527" y="325"/>
                    <a:pt x="1745" y="246"/>
                    <a:pt x="1884" y="112"/>
                  </a:cubicBezTo>
                  <a:cubicBezTo>
                    <a:pt x="2325" y="284"/>
                    <a:pt x="2440" y="646"/>
                    <a:pt x="2468" y="849"/>
                  </a:cubicBezTo>
                  <a:cubicBezTo>
                    <a:pt x="2485" y="966"/>
                    <a:pt x="2411" y="1074"/>
                    <a:pt x="2296" y="1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1" name="Group 269"/>
          <p:cNvGrpSpPr>
            <a:grpSpLocks noChangeAspect="1"/>
          </p:cNvGrpSpPr>
          <p:nvPr/>
        </p:nvGrpSpPr>
        <p:grpSpPr bwMode="auto">
          <a:xfrm>
            <a:off x="9553644" y="1587496"/>
            <a:ext cx="322460" cy="357004"/>
            <a:chOff x="1890" y="1"/>
            <a:chExt cx="3902" cy="4320"/>
          </a:xfrm>
          <a:solidFill>
            <a:srgbClr val="000000"/>
          </a:solidFill>
        </p:grpSpPr>
        <p:sp>
          <p:nvSpPr>
            <p:cNvPr id="72" name="Freeform 270"/>
            <p:cNvSpPr>
              <a:spLocks noEditPoints="1"/>
            </p:cNvSpPr>
            <p:nvPr/>
          </p:nvSpPr>
          <p:spPr bwMode="auto">
            <a:xfrm>
              <a:off x="2744" y="1"/>
              <a:ext cx="2192" cy="2404"/>
            </a:xfrm>
            <a:custGeom>
              <a:avLst/>
              <a:gdLst>
                <a:gd name="T0" fmla="*/ 728 w 1456"/>
                <a:gd name="T1" fmla="*/ 1596 h 1596"/>
                <a:gd name="T2" fmla="*/ 1456 w 1456"/>
                <a:gd name="T3" fmla="*/ 798 h 1596"/>
                <a:gd name="T4" fmla="*/ 728 w 1456"/>
                <a:gd name="T5" fmla="*/ 0 h 1596"/>
                <a:gd name="T6" fmla="*/ 0 w 1456"/>
                <a:gd name="T7" fmla="*/ 798 h 1596"/>
                <a:gd name="T8" fmla="*/ 728 w 1456"/>
                <a:gd name="T9" fmla="*/ 1596 h 1596"/>
                <a:gd name="T10" fmla="*/ 728 w 1456"/>
                <a:gd name="T11" fmla="*/ 100 h 1596"/>
                <a:gd name="T12" fmla="*/ 1356 w 1456"/>
                <a:gd name="T13" fmla="*/ 798 h 1596"/>
                <a:gd name="T14" fmla="*/ 728 w 1456"/>
                <a:gd name="T15" fmla="*/ 1496 h 1596"/>
                <a:gd name="T16" fmla="*/ 100 w 1456"/>
                <a:gd name="T17" fmla="*/ 798 h 1596"/>
                <a:gd name="T18" fmla="*/ 728 w 1456"/>
                <a:gd name="T19" fmla="*/ 100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6" h="1596">
                  <a:moveTo>
                    <a:pt x="728" y="1596"/>
                  </a:moveTo>
                  <a:cubicBezTo>
                    <a:pt x="1130" y="1596"/>
                    <a:pt x="1456" y="1238"/>
                    <a:pt x="1456" y="798"/>
                  </a:cubicBezTo>
                  <a:cubicBezTo>
                    <a:pt x="1456" y="358"/>
                    <a:pt x="1130" y="0"/>
                    <a:pt x="728" y="0"/>
                  </a:cubicBezTo>
                  <a:cubicBezTo>
                    <a:pt x="326" y="0"/>
                    <a:pt x="0" y="358"/>
                    <a:pt x="0" y="798"/>
                  </a:cubicBezTo>
                  <a:cubicBezTo>
                    <a:pt x="0" y="1238"/>
                    <a:pt x="326" y="1596"/>
                    <a:pt x="728" y="1596"/>
                  </a:cubicBezTo>
                  <a:close/>
                  <a:moveTo>
                    <a:pt x="728" y="100"/>
                  </a:moveTo>
                  <a:cubicBezTo>
                    <a:pt x="1074" y="100"/>
                    <a:pt x="1356" y="413"/>
                    <a:pt x="1356" y="798"/>
                  </a:cubicBezTo>
                  <a:cubicBezTo>
                    <a:pt x="1356" y="1183"/>
                    <a:pt x="1074" y="1496"/>
                    <a:pt x="728" y="1496"/>
                  </a:cubicBezTo>
                  <a:cubicBezTo>
                    <a:pt x="382" y="1496"/>
                    <a:pt x="100" y="1183"/>
                    <a:pt x="100" y="798"/>
                  </a:cubicBezTo>
                  <a:cubicBezTo>
                    <a:pt x="100" y="413"/>
                    <a:pt x="382" y="100"/>
                    <a:pt x="728"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Freeform 271"/>
            <p:cNvSpPr>
              <a:spLocks noEditPoints="1"/>
            </p:cNvSpPr>
            <p:nvPr/>
          </p:nvSpPr>
          <p:spPr bwMode="auto">
            <a:xfrm>
              <a:off x="1890" y="2324"/>
              <a:ext cx="3902" cy="1997"/>
            </a:xfrm>
            <a:custGeom>
              <a:avLst/>
              <a:gdLst>
                <a:gd name="T0" fmla="*/ 2567 w 2591"/>
                <a:gd name="T1" fmla="*/ 843 h 1326"/>
                <a:gd name="T2" fmla="*/ 1866 w 2591"/>
                <a:gd name="T3" fmla="*/ 7 h 1326"/>
                <a:gd name="T4" fmla="*/ 1811 w 2591"/>
                <a:gd name="T5" fmla="*/ 23 h 1326"/>
                <a:gd name="T6" fmla="*/ 1345 w 2591"/>
                <a:gd name="T7" fmla="*/ 610 h 1326"/>
                <a:gd name="T8" fmla="*/ 1345 w 2591"/>
                <a:gd name="T9" fmla="*/ 205 h 1326"/>
                <a:gd name="T10" fmla="*/ 1295 w 2591"/>
                <a:gd name="T11" fmla="*/ 155 h 1326"/>
                <a:gd name="T12" fmla="*/ 1245 w 2591"/>
                <a:gd name="T13" fmla="*/ 205 h 1326"/>
                <a:gd name="T14" fmla="*/ 1245 w 2591"/>
                <a:gd name="T15" fmla="*/ 609 h 1326"/>
                <a:gd name="T16" fmla="*/ 779 w 2591"/>
                <a:gd name="T17" fmla="*/ 23 h 1326"/>
                <a:gd name="T18" fmla="*/ 724 w 2591"/>
                <a:gd name="T19" fmla="*/ 7 h 1326"/>
                <a:gd name="T20" fmla="*/ 23 w 2591"/>
                <a:gd name="T21" fmla="*/ 846 h 1326"/>
                <a:gd name="T22" fmla="*/ 262 w 2591"/>
                <a:gd name="T23" fmla="*/ 1207 h 1326"/>
                <a:gd name="T24" fmla="*/ 1247 w 2591"/>
                <a:gd name="T25" fmla="*/ 1326 h 1326"/>
                <a:gd name="T26" fmla="*/ 2318 w 2591"/>
                <a:gd name="T27" fmla="*/ 1206 h 1326"/>
                <a:gd name="T28" fmla="*/ 2567 w 2591"/>
                <a:gd name="T29" fmla="*/ 843 h 1326"/>
                <a:gd name="T30" fmla="*/ 2296 w 2591"/>
                <a:gd name="T31" fmla="*/ 1108 h 1326"/>
                <a:gd name="T32" fmla="*/ 1247 w 2591"/>
                <a:gd name="T33" fmla="*/ 1226 h 1326"/>
                <a:gd name="T34" fmla="*/ 287 w 2591"/>
                <a:gd name="T35" fmla="*/ 1110 h 1326"/>
                <a:gd name="T36" fmla="*/ 122 w 2591"/>
                <a:gd name="T37" fmla="*/ 860 h 1326"/>
                <a:gd name="T38" fmla="*/ 723 w 2591"/>
                <a:gd name="T39" fmla="*/ 114 h 1326"/>
                <a:gd name="T40" fmla="*/ 1254 w 2591"/>
                <a:gd name="T41" fmla="*/ 782 h 1326"/>
                <a:gd name="T42" fmla="*/ 1284 w 2591"/>
                <a:gd name="T43" fmla="*/ 801 h 1326"/>
                <a:gd name="T44" fmla="*/ 1284 w 2591"/>
                <a:gd name="T45" fmla="*/ 801 h 1326"/>
                <a:gd name="T46" fmla="*/ 1289 w 2591"/>
                <a:gd name="T47" fmla="*/ 802 h 1326"/>
                <a:gd name="T48" fmla="*/ 1289 w 2591"/>
                <a:gd name="T49" fmla="*/ 802 h 1326"/>
                <a:gd name="T50" fmla="*/ 1295 w 2591"/>
                <a:gd name="T51" fmla="*/ 803 h 1326"/>
                <a:gd name="T52" fmla="*/ 1295 w 2591"/>
                <a:gd name="T53" fmla="*/ 803 h 1326"/>
                <a:gd name="T54" fmla="*/ 1295 w 2591"/>
                <a:gd name="T55" fmla="*/ 803 h 1326"/>
                <a:gd name="T56" fmla="*/ 1295 w 2591"/>
                <a:gd name="T57" fmla="*/ 803 h 1326"/>
                <a:gd name="T58" fmla="*/ 1296 w 2591"/>
                <a:gd name="T59" fmla="*/ 803 h 1326"/>
                <a:gd name="T60" fmla="*/ 1300 w 2591"/>
                <a:gd name="T61" fmla="*/ 802 h 1326"/>
                <a:gd name="T62" fmla="*/ 1303 w 2591"/>
                <a:gd name="T63" fmla="*/ 802 h 1326"/>
                <a:gd name="T64" fmla="*/ 1306 w 2591"/>
                <a:gd name="T65" fmla="*/ 802 h 1326"/>
                <a:gd name="T66" fmla="*/ 1308 w 2591"/>
                <a:gd name="T67" fmla="*/ 801 h 1326"/>
                <a:gd name="T68" fmla="*/ 1310 w 2591"/>
                <a:gd name="T69" fmla="*/ 800 h 1326"/>
                <a:gd name="T70" fmla="*/ 1314 w 2591"/>
                <a:gd name="T71" fmla="*/ 799 h 1326"/>
                <a:gd name="T72" fmla="*/ 1315 w 2591"/>
                <a:gd name="T73" fmla="*/ 799 h 1326"/>
                <a:gd name="T74" fmla="*/ 1319 w 2591"/>
                <a:gd name="T75" fmla="*/ 797 h 1326"/>
                <a:gd name="T76" fmla="*/ 1319 w 2591"/>
                <a:gd name="T77" fmla="*/ 796 h 1326"/>
                <a:gd name="T78" fmla="*/ 1334 w 2591"/>
                <a:gd name="T79" fmla="*/ 784 h 1326"/>
                <a:gd name="T80" fmla="*/ 1867 w 2591"/>
                <a:gd name="T81" fmla="*/ 114 h 1326"/>
                <a:gd name="T82" fmla="*/ 2468 w 2591"/>
                <a:gd name="T83" fmla="*/ 857 h 1326"/>
                <a:gd name="T84" fmla="*/ 2296 w 2591"/>
                <a:gd name="T85" fmla="*/ 1108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91" h="1326">
                  <a:moveTo>
                    <a:pt x="2567" y="843"/>
                  </a:moveTo>
                  <a:cubicBezTo>
                    <a:pt x="2534" y="608"/>
                    <a:pt x="2399" y="188"/>
                    <a:pt x="1866" y="7"/>
                  </a:cubicBezTo>
                  <a:cubicBezTo>
                    <a:pt x="1846" y="0"/>
                    <a:pt x="1824" y="7"/>
                    <a:pt x="1811" y="23"/>
                  </a:cubicBezTo>
                  <a:cubicBezTo>
                    <a:pt x="1345" y="610"/>
                    <a:pt x="1345" y="610"/>
                    <a:pt x="1345" y="610"/>
                  </a:cubicBezTo>
                  <a:cubicBezTo>
                    <a:pt x="1345" y="205"/>
                    <a:pt x="1345" y="205"/>
                    <a:pt x="1345" y="205"/>
                  </a:cubicBezTo>
                  <a:cubicBezTo>
                    <a:pt x="1345" y="177"/>
                    <a:pt x="1323" y="155"/>
                    <a:pt x="1295" y="155"/>
                  </a:cubicBezTo>
                  <a:cubicBezTo>
                    <a:pt x="1267" y="155"/>
                    <a:pt x="1245" y="177"/>
                    <a:pt x="1245" y="205"/>
                  </a:cubicBezTo>
                  <a:cubicBezTo>
                    <a:pt x="1245" y="609"/>
                    <a:pt x="1245" y="609"/>
                    <a:pt x="1245" y="609"/>
                  </a:cubicBezTo>
                  <a:cubicBezTo>
                    <a:pt x="779" y="23"/>
                    <a:pt x="779" y="23"/>
                    <a:pt x="779" y="23"/>
                  </a:cubicBezTo>
                  <a:cubicBezTo>
                    <a:pt x="766" y="7"/>
                    <a:pt x="744" y="0"/>
                    <a:pt x="724" y="7"/>
                  </a:cubicBezTo>
                  <a:cubicBezTo>
                    <a:pt x="190" y="189"/>
                    <a:pt x="55" y="611"/>
                    <a:pt x="23" y="846"/>
                  </a:cubicBezTo>
                  <a:cubicBezTo>
                    <a:pt x="0" y="1010"/>
                    <a:pt x="103" y="1166"/>
                    <a:pt x="262" y="1207"/>
                  </a:cubicBezTo>
                  <a:cubicBezTo>
                    <a:pt x="566" y="1286"/>
                    <a:pt x="898" y="1326"/>
                    <a:pt x="1247" y="1326"/>
                  </a:cubicBezTo>
                  <a:cubicBezTo>
                    <a:pt x="1725" y="1326"/>
                    <a:pt x="2123" y="1251"/>
                    <a:pt x="2318" y="1206"/>
                  </a:cubicBezTo>
                  <a:cubicBezTo>
                    <a:pt x="2484" y="1168"/>
                    <a:pt x="2591" y="1012"/>
                    <a:pt x="2567" y="843"/>
                  </a:cubicBezTo>
                  <a:close/>
                  <a:moveTo>
                    <a:pt x="2296" y="1108"/>
                  </a:moveTo>
                  <a:cubicBezTo>
                    <a:pt x="2105" y="1152"/>
                    <a:pt x="1715" y="1226"/>
                    <a:pt x="1247" y="1226"/>
                  </a:cubicBezTo>
                  <a:cubicBezTo>
                    <a:pt x="906" y="1226"/>
                    <a:pt x="583" y="1187"/>
                    <a:pt x="287" y="1110"/>
                  </a:cubicBezTo>
                  <a:cubicBezTo>
                    <a:pt x="177" y="1082"/>
                    <a:pt x="106" y="974"/>
                    <a:pt x="122" y="860"/>
                  </a:cubicBezTo>
                  <a:cubicBezTo>
                    <a:pt x="150" y="652"/>
                    <a:pt x="267" y="284"/>
                    <a:pt x="723" y="114"/>
                  </a:cubicBezTo>
                  <a:cubicBezTo>
                    <a:pt x="1254" y="782"/>
                    <a:pt x="1254" y="782"/>
                    <a:pt x="1254" y="782"/>
                  </a:cubicBezTo>
                  <a:cubicBezTo>
                    <a:pt x="1261" y="792"/>
                    <a:pt x="1272" y="799"/>
                    <a:pt x="1284" y="801"/>
                  </a:cubicBezTo>
                  <a:cubicBezTo>
                    <a:pt x="1284" y="801"/>
                    <a:pt x="1284" y="801"/>
                    <a:pt x="1284" y="801"/>
                  </a:cubicBezTo>
                  <a:cubicBezTo>
                    <a:pt x="1286" y="802"/>
                    <a:pt x="1288" y="802"/>
                    <a:pt x="1289" y="802"/>
                  </a:cubicBezTo>
                  <a:cubicBezTo>
                    <a:pt x="1289" y="802"/>
                    <a:pt x="1289" y="802"/>
                    <a:pt x="1289" y="802"/>
                  </a:cubicBezTo>
                  <a:cubicBezTo>
                    <a:pt x="1291" y="803"/>
                    <a:pt x="1293" y="803"/>
                    <a:pt x="1295" y="803"/>
                  </a:cubicBezTo>
                  <a:cubicBezTo>
                    <a:pt x="1295" y="803"/>
                    <a:pt x="1295" y="803"/>
                    <a:pt x="1295" y="803"/>
                  </a:cubicBezTo>
                  <a:cubicBezTo>
                    <a:pt x="1295" y="803"/>
                    <a:pt x="1295" y="803"/>
                    <a:pt x="1295" y="803"/>
                  </a:cubicBezTo>
                  <a:cubicBezTo>
                    <a:pt x="1295" y="803"/>
                    <a:pt x="1295" y="803"/>
                    <a:pt x="1295" y="803"/>
                  </a:cubicBezTo>
                  <a:cubicBezTo>
                    <a:pt x="1296" y="803"/>
                    <a:pt x="1296" y="803"/>
                    <a:pt x="1296" y="803"/>
                  </a:cubicBezTo>
                  <a:cubicBezTo>
                    <a:pt x="1298" y="803"/>
                    <a:pt x="1299" y="803"/>
                    <a:pt x="1300" y="802"/>
                  </a:cubicBezTo>
                  <a:cubicBezTo>
                    <a:pt x="1301" y="802"/>
                    <a:pt x="1302" y="802"/>
                    <a:pt x="1303" y="802"/>
                  </a:cubicBezTo>
                  <a:cubicBezTo>
                    <a:pt x="1304" y="802"/>
                    <a:pt x="1305" y="802"/>
                    <a:pt x="1306" y="802"/>
                  </a:cubicBezTo>
                  <a:cubicBezTo>
                    <a:pt x="1307" y="801"/>
                    <a:pt x="1307" y="801"/>
                    <a:pt x="1308" y="801"/>
                  </a:cubicBezTo>
                  <a:cubicBezTo>
                    <a:pt x="1309" y="801"/>
                    <a:pt x="1310" y="801"/>
                    <a:pt x="1310" y="800"/>
                  </a:cubicBezTo>
                  <a:cubicBezTo>
                    <a:pt x="1312" y="800"/>
                    <a:pt x="1313" y="800"/>
                    <a:pt x="1314" y="799"/>
                  </a:cubicBezTo>
                  <a:cubicBezTo>
                    <a:pt x="1314" y="799"/>
                    <a:pt x="1315" y="799"/>
                    <a:pt x="1315" y="799"/>
                  </a:cubicBezTo>
                  <a:cubicBezTo>
                    <a:pt x="1316" y="798"/>
                    <a:pt x="1317" y="797"/>
                    <a:pt x="1319" y="797"/>
                  </a:cubicBezTo>
                  <a:cubicBezTo>
                    <a:pt x="1319" y="797"/>
                    <a:pt x="1319" y="797"/>
                    <a:pt x="1319" y="796"/>
                  </a:cubicBezTo>
                  <a:cubicBezTo>
                    <a:pt x="1325" y="793"/>
                    <a:pt x="1330" y="789"/>
                    <a:pt x="1334" y="784"/>
                  </a:cubicBezTo>
                  <a:cubicBezTo>
                    <a:pt x="1867" y="114"/>
                    <a:pt x="1867" y="114"/>
                    <a:pt x="1867" y="114"/>
                  </a:cubicBezTo>
                  <a:cubicBezTo>
                    <a:pt x="2322" y="283"/>
                    <a:pt x="2439" y="650"/>
                    <a:pt x="2468" y="857"/>
                  </a:cubicBezTo>
                  <a:cubicBezTo>
                    <a:pt x="2485" y="974"/>
                    <a:pt x="2411" y="1082"/>
                    <a:pt x="2296" y="110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Freeform 272"/>
            <p:cNvSpPr>
              <a:spLocks/>
            </p:cNvSpPr>
            <p:nvPr/>
          </p:nvSpPr>
          <p:spPr bwMode="auto">
            <a:xfrm>
              <a:off x="4363" y="3347"/>
              <a:ext cx="911" cy="151"/>
            </a:xfrm>
            <a:custGeom>
              <a:avLst/>
              <a:gdLst>
                <a:gd name="T0" fmla="*/ 555 w 605"/>
                <a:gd name="T1" fmla="*/ 0 h 100"/>
                <a:gd name="T2" fmla="*/ 50 w 605"/>
                <a:gd name="T3" fmla="*/ 0 h 100"/>
                <a:gd name="T4" fmla="*/ 0 w 605"/>
                <a:gd name="T5" fmla="*/ 50 h 100"/>
                <a:gd name="T6" fmla="*/ 50 w 605"/>
                <a:gd name="T7" fmla="*/ 100 h 100"/>
                <a:gd name="T8" fmla="*/ 555 w 605"/>
                <a:gd name="T9" fmla="*/ 100 h 100"/>
                <a:gd name="T10" fmla="*/ 605 w 605"/>
                <a:gd name="T11" fmla="*/ 50 h 100"/>
                <a:gd name="T12" fmla="*/ 555 w 60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605" h="100">
                  <a:moveTo>
                    <a:pt x="555" y="0"/>
                  </a:moveTo>
                  <a:cubicBezTo>
                    <a:pt x="50" y="0"/>
                    <a:pt x="50" y="0"/>
                    <a:pt x="50" y="0"/>
                  </a:cubicBezTo>
                  <a:cubicBezTo>
                    <a:pt x="22" y="0"/>
                    <a:pt x="0" y="22"/>
                    <a:pt x="0" y="50"/>
                  </a:cubicBezTo>
                  <a:cubicBezTo>
                    <a:pt x="0" y="77"/>
                    <a:pt x="22" y="100"/>
                    <a:pt x="50" y="100"/>
                  </a:cubicBezTo>
                  <a:cubicBezTo>
                    <a:pt x="555" y="100"/>
                    <a:pt x="555" y="100"/>
                    <a:pt x="555" y="100"/>
                  </a:cubicBezTo>
                  <a:cubicBezTo>
                    <a:pt x="583" y="100"/>
                    <a:pt x="605" y="77"/>
                    <a:pt x="605" y="50"/>
                  </a:cubicBezTo>
                  <a:cubicBezTo>
                    <a:pt x="605" y="22"/>
                    <a:pt x="583" y="0"/>
                    <a:pt x="55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76" name="Group 275"/>
          <p:cNvGrpSpPr>
            <a:grpSpLocks noChangeAspect="1"/>
          </p:cNvGrpSpPr>
          <p:nvPr/>
        </p:nvGrpSpPr>
        <p:grpSpPr bwMode="auto">
          <a:xfrm>
            <a:off x="10720964" y="1583069"/>
            <a:ext cx="321500" cy="360924"/>
            <a:chOff x="1916" y="-1"/>
            <a:chExt cx="3849" cy="4321"/>
          </a:xfrm>
          <a:solidFill>
            <a:srgbClr val="000000"/>
          </a:solidFill>
        </p:grpSpPr>
        <p:sp>
          <p:nvSpPr>
            <p:cNvPr id="85" name="Freeform 276"/>
            <p:cNvSpPr>
              <a:spLocks/>
            </p:cNvSpPr>
            <p:nvPr/>
          </p:nvSpPr>
          <p:spPr bwMode="auto">
            <a:xfrm>
              <a:off x="3106" y="380"/>
              <a:ext cx="1434" cy="681"/>
            </a:xfrm>
            <a:custGeom>
              <a:avLst/>
              <a:gdLst>
                <a:gd name="T0" fmla="*/ 120 w 965"/>
                <a:gd name="T1" fmla="*/ 458 h 458"/>
                <a:gd name="T2" fmla="*/ 634 w 965"/>
                <a:gd name="T3" fmla="*/ 184 h 458"/>
                <a:gd name="T4" fmla="*/ 913 w 965"/>
                <a:gd name="T5" fmla="*/ 364 h 458"/>
                <a:gd name="T6" fmla="*/ 964 w 965"/>
                <a:gd name="T7" fmla="*/ 313 h 458"/>
                <a:gd name="T8" fmla="*/ 818 w 965"/>
                <a:gd name="T9" fmla="*/ 238 h 458"/>
                <a:gd name="T10" fmla="*/ 693 w 965"/>
                <a:gd name="T11" fmla="*/ 41 h 458"/>
                <a:gd name="T12" fmla="*/ 692 w 965"/>
                <a:gd name="T13" fmla="*/ 36 h 458"/>
                <a:gd name="T14" fmla="*/ 690 w 965"/>
                <a:gd name="T15" fmla="*/ 31 h 458"/>
                <a:gd name="T16" fmla="*/ 688 w 965"/>
                <a:gd name="T17" fmla="*/ 26 h 458"/>
                <a:gd name="T18" fmla="*/ 685 w 965"/>
                <a:gd name="T19" fmla="*/ 22 h 458"/>
                <a:gd name="T20" fmla="*/ 682 w 965"/>
                <a:gd name="T21" fmla="*/ 19 h 458"/>
                <a:gd name="T22" fmla="*/ 679 w 965"/>
                <a:gd name="T23" fmla="*/ 15 h 458"/>
                <a:gd name="T24" fmla="*/ 676 w 965"/>
                <a:gd name="T25" fmla="*/ 12 h 458"/>
                <a:gd name="T26" fmla="*/ 672 w 965"/>
                <a:gd name="T27" fmla="*/ 9 h 458"/>
                <a:gd name="T28" fmla="*/ 668 w 965"/>
                <a:gd name="T29" fmla="*/ 6 h 458"/>
                <a:gd name="T30" fmla="*/ 663 w 965"/>
                <a:gd name="T31" fmla="*/ 4 h 458"/>
                <a:gd name="T32" fmla="*/ 661 w 965"/>
                <a:gd name="T33" fmla="*/ 3 h 458"/>
                <a:gd name="T34" fmla="*/ 656 w 965"/>
                <a:gd name="T35" fmla="*/ 2 h 458"/>
                <a:gd name="T36" fmla="*/ 651 w 965"/>
                <a:gd name="T37" fmla="*/ 1 h 458"/>
                <a:gd name="T38" fmla="*/ 646 w 965"/>
                <a:gd name="T39" fmla="*/ 0 h 458"/>
                <a:gd name="T40" fmla="*/ 641 w 965"/>
                <a:gd name="T41" fmla="*/ 0 h 458"/>
                <a:gd name="T42" fmla="*/ 636 w 965"/>
                <a:gd name="T43" fmla="*/ 1 h 458"/>
                <a:gd name="T44" fmla="*/ 634 w 965"/>
                <a:gd name="T45" fmla="*/ 1 h 458"/>
                <a:gd name="T46" fmla="*/ 629 w 965"/>
                <a:gd name="T47" fmla="*/ 2 h 458"/>
                <a:gd name="T48" fmla="*/ 624 w 965"/>
                <a:gd name="T49" fmla="*/ 4 h 458"/>
                <a:gd name="T50" fmla="*/ 620 w 965"/>
                <a:gd name="T51" fmla="*/ 6 h 458"/>
                <a:gd name="T52" fmla="*/ 616 w 965"/>
                <a:gd name="T53" fmla="*/ 9 h 458"/>
                <a:gd name="T54" fmla="*/ 612 w 965"/>
                <a:gd name="T55" fmla="*/ 11 h 458"/>
                <a:gd name="T56" fmla="*/ 609 w 965"/>
                <a:gd name="T57" fmla="*/ 15 h 458"/>
                <a:gd name="T58" fmla="*/ 605 w 965"/>
                <a:gd name="T59" fmla="*/ 18 h 458"/>
                <a:gd name="T60" fmla="*/ 603 w 965"/>
                <a:gd name="T61" fmla="*/ 22 h 458"/>
                <a:gd name="T62" fmla="*/ 600 w 965"/>
                <a:gd name="T63" fmla="*/ 26 h 458"/>
                <a:gd name="T64" fmla="*/ 598 w 965"/>
                <a:gd name="T65" fmla="*/ 31 h 458"/>
                <a:gd name="T66" fmla="*/ 279 w 965"/>
                <a:gd name="T67" fmla="*/ 336 h 458"/>
                <a:gd name="T68" fmla="*/ 4 w 965"/>
                <a:gd name="T69" fmla="*/ 396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5" h="458">
                  <a:moveTo>
                    <a:pt x="46" y="453"/>
                  </a:moveTo>
                  <a:cubicBezTo>
                    <a:pt x="48" y="454"/>
                    <a:pt x="76" y="458"/>
                    <a:pt x="120" y="458"/>
                  </a:cubicBezTo>
                  <a:cubicBezTo>
                    <a:pt x="167" y="458"/>
                    <a:pt x="232" y="453"/>
                    <a:pt x="302" y="433"/>
                  </a:cubicBezTo>
                  <a:cubicBezTo>
                    <a:pt x="406" y="404"/>
                    <a:pt x="539" y="337"/>
                    <a:pt x="634" y="184"/>
                  </a:cubicBezTo>
                  <a:cubicBezTo>
                    <a:pt x="672" y="260"/>
                    <a:pt x="726" y="303"/>
                    <a:pt x="772" y="327"/>
                  </a:cubicBezTo>
                  <a:cubicBezTo>
                    <a:pt x="839" y="362"/>
                    <a:pt x="901" y="364"/>
                    <a:pt x="913" y="364"/>
                  </a:cubicBezTo>
                  <a:cubicBezTo>
                    <a:pt x="914" y="364"/>
                    <a:pt x="915" y="364"/>
                    <a:pt x="915" y="364"/>
                  </a:cubicBezTo>
                  <a:cubicBezTo>
                    <a:pt x="943" y="364"/>
                    <a:pt x="965" y="341"/>
                    <a:pt x="964" y="313"/>
                  </a:cubicBezTo>
                  <a:cubicBezTo>
                    <a:pt x="964" y="286"/>
                    <a:pt x="941" y="264"/>
                    <a:pt x="913" y="264"/>
                  </a:cubicBezTo>
                  <a:cubicBezTo>
                    <a:pt x="913" y="264"/>
                    <a:pt x="868" y="264"/>
                    <a:pt x="818" y="238"/>
                  </a:cubicBezTo>
                  <a:cubicBezTo>
                    <a:pt x="751" y="203"/>
                    <a:pt x="709" y="137"/>
                    <a:pt x="693" y="42"/>
                  </a:cubicBezTo>
                  <a:cubicBezTo>
                    <a:pt x="693" y="42"/>
                    <a:pt x="693" y="41"/>
                    <a:pt x="693" y="41"/>
                  </a:cubicBezTo>
                  <a:cubicBezTo>
                    <a:pt x="693" y="40"/>
                    <a:pt x="692" y="39"/>
                    <a:pt x="692" y="38"/>
                  </a:cubicBezTo>
                  <a:cubicBezTo>
                    <a:pt x="692" y="37"/>
                    <a:pt x="692" y="36"/>
                    <a:pt x="692" y="36"/>
                  </a:cubicBezTo>
                  <a:cubicBezTo>
                    <a:pt x="691" y="35"/>
                    <a:pt x="691" y="34"/>
                    <a:pt x="691" y="33"/>
                  </a:cubicBezTo>
                  <a:cubicBezTo>
                    <a:pt x="691" y="32"/>
                    <a:pt x="690" y="32"/>
                    <a:pt x="690" y="31"/>
                  </a:cubicBezTo>
                  <a:cubicBezTo>
                    <a:pt x="690" y="30"/>
                    <a:pt x="689" y="30"/>
                    <a:pt x="689" y="29"/>
                  </a:cubicBezTo>
                  <a:cubicBezTo>
                    <a:pt x="689" y="28"/>
                    <a:pt x="688" y="27"/>
                    <a:pt x="688" y="26"/>
                  </a:cubicBezTo>
                  <a:cubicBezTo>
                    <a:pt x="687" y="26"/>
                    <a:pt x="687" y="25"/>
                    <a:pt x="687" y="25"/>
                  </a:cubicBezTo>
                  <a:cubicBezTo>
                    <a:pt x="686" y="24"/>
                    <a:pt x="686" y="23"/>
                    <a:pt x="685" y="22"/>
                  </a:cubicBezTo>
                  <a:cubicBezTo>
                    <a:pt x="685" y="22"/>
                    <a:pt x="684" y="21"/>
                    <a:pt x="684" y="21"/>
                  </a:cubicBezTo>
                  <a:cubicBezTo>
                    <a:pt x="684" y="20"/>
                    <a:pt x="683" y="19"/>
                    <a:pt x="682" y="19"/>
                  </a:cubicBezTo>
                  <a:cubicBezTo>
                    <a:pt x="682" y="18"/>
                    <a:pt x="681" y="17"/>
                    <a:pt x="681" y="17"/>
                  </a:cubicBezTo>
                  <a:cubicBezTo>
                    <a:pt x="680" y="16"/>
                    <a:pt x="680" y="16"/>
                    <a:pt x="679" y="15"/>
                  </a:cubicBezTo>
                  <a:cubicBezTo>
                    <a:pt x="679" y="14"/>
                    <a:pt x="678" y="14"/>
                    <a:pt x="677" y="13"/>
                  </a:cubicBezTo>
                  <a:cubicBezTo>
                    <a:pt x="677" y="13"/>
                    <a:pt x="676" y="12"/>
                    <a:pt x="676" y="12"/>
                  </a:cubicBezTo>
                  <a:cubicBezTo>
                    <a:pt x="675" y="11"/>
                    <a:pt x="674" y="11"/>
                    <a:pt x="674" y="10"/>
                  </a:cubicBezTo>
                  <a:cubicBezTo>
                    <a:pt x="673" y="10"/>
                    <a:pt x="673" y="9"/>
                    <a:pt x="672" y="9"/>
                  </a:cubicBezTo>
                  <a:cubicBezTo>
                    <a:pt x="671" y="8"/>
                    <a:pt x="670" y="8"/>
                    <a:pt x="670" y="7"/>
                  </a:cubicBezTo>
                  <a:cubicBezTo>
                    <a:pt x="669" y="7"/>
                    <a:pt x="668" y="7"/>
                    <a:pt x="668" y="6"/>
                  </a:cubicBezTo>
                  <a:cubicBezTo>
                    <a:pt x="667" y="6"/>
                    <a:pt x="666" y="5"/>
                    <a:pt x="665" y="5"/>
                  </a:cubicBezTo>
                  <a:cubicBezTo>
                    <a:pt x="665" y="5"/>
                    <a:pt x="664" y="4"/>
                    <a:pt x="663" y="4"/>
                  </a:cubicBezTo>
                  <a:cubicBezTo>
                    <a:pt x="662" y="4"/>
                    <a:pt x="662" y="4"/>
                    <a:pt x="662" y="3"/>
                  </a:cubicBezTo>
                  <a:cubicBezTo>
                    <a:pt x="661" y="3"/>
                    <a:pt x="661" y="3"/>
                    <a:pt x="661" y="3"/>
                  </a:cubicBezTo>
                  <a:cubicBezTo>
                    <a:pt x="660" y="3"/>
                    <a:pt x="659" y="3"/>
                    <a:pt x="658" y="2"/>
                  </a:cubicBezTo>
                  <a:cubicBezTo>
                    <a:pt x="657" y="2"/>
                    <a:pt x="657" y="2"/>
                    <a:pt x="656" y="2"/>
                  </a:cubicBezTo>
                  <a:cubicBezTo>
                    <a:pt x="655" y="2"/>
                    <a:pt x="654" y="1"/>
                    <a:pt x="653" y="1"/>
                  </a:cubicBezTo>
                  <a:cubicBezTo>
                    <a:pt x="653" y="1"/>
                    <a:pt x="652" y="1"/>
                    <a:pt x="651" y="1"/>
                  </a:cubicBezTo>
                  <a:cubicBezTo>
                    <a:pt x="651" y="1"/>
                    <a:pt x="650" y="1"/>
                    <a:pt x="649" y="0"/>
                  </a:cubicBezTo>
                  <a:cubicBezTo>
                    <a:pt x="648" y="0"/>
                    <a:pt x="647" y="0"/>
                    <a:pt x="646" y="0"/>
                  </a:cubicBezTo>
                  <a:cubicBezTo>
                    <a:pt x="646" y="0"/>
                    <a:pt x="645" y="0"/>
                    <a:pt x="644" y="0"/>
                  </a:cubicBezTo>
                  <a:cubicBezTo>
                    <a:pt x="643" y="0"/>
                    <a:pt x="642" y="0"/>
                    <a:pt x="641" y="0"/>
                  </a:cubicBezTo>
                  <a:cubicBezTo>
                    <a:pt x="641" y="0"/>
                    <a:pt x="640" y="0"/>
                    <a:pt x="640" y="0"/>
                  </a:cubicBezTo>
                  <a:cubicBezTo>
                    <a:pt x="638" y="0"/>
                    <a:pt x="637" y="1"/>
                    <a:pt x="636" y="1"/>
                  </a:cubicBezTo>
                  <a:cubicBezTo>
                    <a:pt x="636" y="1"/>
                    <a:pt x="636" y="1"/>
                    <a:pt x="636" y="1"/>
                  </a:cubicBezTo>
                  <a:cubicBezTo>
                    <a:pt x="635" y="1"/>
                    <a:pt x="635" y="1"/>
                    <a:pt x="634" y="1"/>
                  </a:cubicBezTo>
                  <a:cubicBezTo>
                    <a:pt x="633" y="1"/>
                    <a:pt x="632" y="1"/>
                    <a:pt x="631" y="2"/>
                  </a:cubicBezTo>
                  <a:cubicBezTo>
                    <a:pt x="631" y="2"/>
                    <a:pt x="630" y="2"/>
                    <a:pt x="629" y="2"/>
                  </a:cubicBezTo>
                  <a:cubicBezTo>
                    <a:pt x="628" y="3"/>
                    <a:pt x="628" y="3"/>
                    <a:pt x="627" y="3"/>
                  </a:cubicBezTo>
                  <a:cubicBezTo>
                    <a:pt x="626" y="3"/>
                    <a:pt x="625" y="4"/>
                    <a:pt x="624" y="4"/>
                  </a:cubicBezTo>
                  <a:cubicBezTo>
                    <a:pt x="624" y="4"/>
                    <a:pt x="623" y="5"/>
                    <a:pt x="623" y="5"/>
                  </a:cubicBezTo>
                  <a:cubicBezTo>
                    <a:pt x="622" y="5"/>
                    <a:pt x="621" y="6"/>
                    <a:pt x="620" y="6"/>
                  </a:cubicBezTo>
                  <a:cubicBezTo>
                    <a:pt x="619" y="7"/>
                    <a:pt x="619" y="7"/>
                    <a:pt x="618" y="7"/>
                  </a:cubicBezTo>
                  <a:cubicBezTo>
                    <a:pt x="617" y="8"/>
                    <a:pt x="617" y="8"/>
                    <a:pt x="616" y="9"/>
                  </a:cubicBezTo>
                  <a:cubicBezTo>
                    <a:pt x="615" y="9"/>
                    <a:pt x="615" y="9"/>
                    <a:pt x="614" y="10"/>
                  </a:cubicBezTo>
                  <a:cubicBezTo>
                    <a:pt x="613" y="10"/>
                    <a:pt x="613" y="11"/>
                    <a:pt x="612" y="11"/>
                  </a:cubicBezTo>
                  <a:cubicBezTo>
                    <a:pt x="612" y="12"/>
                    <a:pt x="611" y="13"/>
                    <a:pt x="610" y="13"/>
                  </a:cubicBezTo>
                  <a:cubicBezTo>
                    <a:pt x="610" y="14"/>
                    <a:pt x="609" y="14"/>
                    <a:pt x="609" y="15"/>
                  </a:cubicBezTo>
                  <a:cubicBezTo>
                    <a:pt x="608" y="15"/>
                    <a:pt x="607" y="16"/>
                    <a:pt x="607" y="17"/>
                  </a:cubicBezTo>
                  <a:cubicBezTo>
                    <a:pt x="606" y="17"/>
                    <a:pt x="606" y="18"/>
                    <a:pt x="605" y="18"/>
                  </a:cubicBezTo>
                  <a:cubicBezTo>
                    <a:pt x="605" y="19"/>
                    <a:pt x="604" y="20"/>
                    <a:pt x="604" y="20"/>
                  </a:cubicBezTo>
                  <a:cubicBezTo>
                    <a:pt x="603" y="21"/>
                    <a:pt x="603" y="21"/>
                    <a:pt x="603" y="22"/>
                  </a:cubicBezTo>
                  <a:cubicBezTo>
                    <a:pt x="602" y="23"/>
                    <a:pt x="602" y="23"/>
                    <a:pt x="601" y="24"/>
                  </a:cubicBezTo>
                  <a:cubicBezTo>
                    <a:pt x="601" y="25"/>
                    <a:pt x="600" y="26"/>
                    <a:pt x="600" y="26"/>
                  </a:cubicBezTo>
                  <a:cubicBezTo>
                    <a:pt x="599" y="27"/>
                    <a:pt x="599" y="28"/>
                    <a:pt x="599" y="28"/>
                  </a:cubicBezTo>
                  <a:cubicBezTo>
                    <a:pt x="598" y="29"/>
                    <a:pt x="598" y="30"/>
                    <a:pt x="598" y="31"/>
                  </a:cubicBezTo>
                  <a:cubicBezTo>
                    <a:pt x="597" y="32"/>
                    <a:pt x="597" y="32"/>
                    <a:pt x="597" y="32"/>
                  </a:cubicBezTo>
                  <a:cubicBezTo>
                    <a:pt x="537" y="190"/>
                    <a:pt x="430" y="292"/>
                    <a:pt x="279" y="336"/>
                  </a:cubicBezTo>
                  <a:cubicBezTo>
                    <a:pt x="163" y="369"/>
                    <a:pt x="62" y="355"/>
                    <a:pt x="62" y="354"/>
                  </a:cubicBezTo>
                  <a:cubicBezTo>
                    <a:pt x="34" y="350"/>
                    <a:pt x="9" y="369"/>
                    <a:pt x="4" y="396"/>
                  </a:cubicBezTo>
                  <a:cubicBezTo>
                    <a:pt x="0" y="423"/>
                    <a:pt x="19" y="449"/>
                    <a:pt x="46" y="4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Freeform 277"/>
            <p:cNvSpPr>
              <a:spLocks noEditPoints="1"/>
            </p:cNvSpPr>
            <p:nvPr/>
          </p:nvSpPr>
          <p:spPr bwMode="auto">
            <a:xfrm>
              <a:off x="2395" y="-1"/>
              <a:ext cx="2890" cy="2373"/>
            </a:xfrm>
            <a:custGeom>
              <a:avLst/>
              <a:gdLst>
                <a:gd name="T0" fmla="*/ 49 w 1946"/>
                <a:gd name="T1" fmla="*/ 1394 h 1597"/>
                <a:gd name="T2" fmla="*/ 441 w 1946"/>
                <a:gd name="T3" fmla="*/ 1343 h 1597"/>
                <a:gd name="T4" fmla="*/ 973 w 1946"/>
                <a:gd name="T5" fmla="*/ 1597 h 1597"/>
                <a:gd name="T6" fmla="*/ 1507 w 1946"/>
                <a:gd name="T7" fmla="*/ 1341 h 1597"/>
                <a:gd name="T8" fmla="*/ 1897 w 1946"/>
                <a:gd name="T9" fmla="*/ 1391 h 1597"/>
                <a:gd name="T10" fmla="*/ 1944 w 1946"/>
                <a:gd name="T11" fmla="*/ 1328 h 1597"/>
                <a:gd name="T12" fmla="*/ 1906 w 1946"/>
                <a:gd name="T13" fmla="*/ 1259 h 1597"/>
                <a:gd name="T14" fmla="*/ 1724 w 1946"/>
                <a:gd name="T15" fmla="*/ 928 h 1597"/>
                <a:gd name="T16" fmla="*/ 1700 w 1946"/>
                <a:gd name="T17" fmla="*/ 749 h 1597"/>
                <a:gd name="T18" fmla="*/ 973 w 1946"/>
                <a:gd name="T19" fmla="*/ 0 h 1597"/>
                <a:gd name="T20" fmla="*/ 246 w 1946"/>
                <a:gd name="T21" fmla="*/ 749 h 1597"/>
                <a:gd name="T22" fmla="*/ 222 w 1946"/>
                <a:gd name="T23" fmla="*/ 929 h 1597"/>
                <a:gd name="T24" fmla="*/ 40 w 1946"/>
                <a:gd name="T25" fmla="*/ 1262 h 1597"/>
                <a:gd name="T26" fmla="*/ 40 w 1946"/>
                <a:gd name="T27" fmla="*/ 1262 h 1597"/>
                <a:gd name="T28" fmla="*/ 2 w 1946"/>
                <a:gd name="T29" fmla="*/ 1331 h 1597"/>
                <a:gd name="T30" fmla="*/ 49 w 1946"/>
                <a:gd name="T31" fmla="*/ 1394 h 1597"/>
                <a:gd name="T32" fmla="*/ 320 w 1946"/>
                <a:gd name="T33" fmla="*/ 951 h 1597"/>
                <a:gd name="T34" fmla="*/ 346 w 1946"/>
                <a:gd name="T35" fmla="*/ 755 h 1597"/>
                <a:gd name="T36" fmla="*/ 973 w 1946"/>
                <a:gd name="T37" fmla="*/ 100 h 1597"/>
                <a:gd name="T38" fmla="*/ 1600 w 1946"/>
                <a:gd name="T39" fmla="*/ 755 h 1597"/>
                <a:gd name="T40" fmla="*/ 1626 w 1946"/>
                <a:gd name="T41" fmla="*/ 950 h 1597"/>
                <a:gd name="T42" fmla="*/ 1808 w 1946"/>
                <a:gd name="T43" fmla="*/ 1312 h 1597"/>
                <a:gd name="T44" fmla="*/ 1533 w 1946"/>
                <a:gd name="T45" fmla="*/ 1233 h 1597"/>
                <a:gd name="T46" fmla="*/ 1495 w 1946"/>
                <a:gd name="T47" fmla="*/ 1220 h 1597"/>
                <a:gd name="T48" fmla="*/ 1459 w 1946"/>
                <a:gd name="T49" fmla="*/ 1240 h 1597"/>
                <a:gd name="T50" fmla="*/ 973 w 1946"/>
                <a:gd name="T51" fmla="*/ 1497 h 1597"/>
                <a:gd name="T52" fmla="*/ 488 w 1946"/>
                <a:gd name="T53" fmla="*/ 1242 h 1597"/>
                <a:gd name="T54" fmla="*/ 452 w 1946"/>
                <a:gd name="T55" fmla="*/ 1222 h 1597"/>
                <a:gd name="T56" fmla="*/ 448 w 1946"/>
                <a:gd name="T57" fmla="*/ 1222 h 1597"/>
                <a:gd name="T58" fmla="*/ 414 w 1946"/>
                <a:gd name="T59" fmla="*/ 1235 h 1597"/>
                <a:gd name="T60" fmla="*/ 138 w 1946"/>
                <a:gd name="T61" fmla="*/ 1315 h 1597"/>
                <a:gd name="T62" fmla="*/ 320 w 1946"/>
                <a:gd name="T63" fmla="*/ 951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46" h="1597">
                  <a:moveTo>
                    <a:pt x="49" y="1394"/>
                  </a:moveTo>
                  <a:cubicBezTo>
                    <a:pt x="231" y="1459"/>
                    <a:pt x="366" y="1397"/>
                    <a:pt x="441" y="1343"/>
                  </a:cubicBezTo>
                  <a:cubicBezTo>
                    <a:pt x="578" y="1505"/>
                    <a:pt x="770" y="1597"/>
                    <a:pt x="973" y="1597"/>
                  </a:cubicBezTo>
                  <a:cubicBezTo>
                    <a:pt x="1177" y="1597"/>
                    <a:pt x="1369" y="1504"/>
                    <a:pt x="1507" y="1341"/>
                  </a:cubicBezTo>
                  <a:cubicBezTo>
                    <a:pt x="1581" y="1394"/>
                    <a:pt x="1716" y="1456"/>
                    <a:pt x="1897" y="1391"/>
                  </a:cubicBezTo>
                  <a:cubicBezTo>
                    <a:pt x="1924" y="1381"/>
                    <a:pt x="1942" y="1356"/>
                    <a:pt x="1944" y="1328"/>
                  </a:cubicBezTo>
                  <a:cubicBezTo>
                    <a:pt x="1946" y="1299"/>
                    <a:pt x="1931" y="1272"/>
                    <a:pt x="1906" y="1259"/>
                  </a:cubicBezTo>
                  <a:cubicBezTo>
                    <a:pt x="1827" y="1217"/>
                    <a:pt x="1763" y="1100"/>
                    <a:pt x="1724" y="928"/>
                  </a:cubicBezTo>
                  <a:cubicBezTo>
                    <a:pt x="1711" y="873"/>
                    <a:pt x="1704" y="814"/>
                    <a:pt x="1700" y="749"/>
                  </a:cubicBezTo>
                  <a:cubicBezTo>
                    <a:pt x="1677" y="329"/>
                    <a:pt x="1357" y="0"/>
                    <a:pt x="973" y="0"/>
                  </a:cubicBezTo>
                  <a:cubicBezTo>
                    <a:pt x="589" y="0"/>
                    <a:pt x="269" y="329"/>
                    <a:pt x="246" y="749"/>
                  </a:cubicBezTo>
                  <a:cubicBezTo>
                    <a:pt x="242" y="815"/>
                    <a:pt x="235" y="873"/>
                    <a:pt x="222" y="929"/>
                  </a:cubicBezTo>
                  <a:cubicBezTo>
                    <a:pt x="183" y="1102"/>
                    <a:pt x="118" y="1220"/>
                    <a:pt x="40" y="1262"/>
                  </a:cubicBezTo>
                  <a:cubicBezTo>
                    <a:pt x="40" y="1262"/>
                    <a:pt x="40" y="1262"/>
                    <a:pt x="40" y="1262"/>
                  </a:cubicBezTo>
                  <a:cubicBezTo>
                    <a:pt x="15" y="1275"/>
                    <a:pt x="0" y="1302"/>
                    <a:pt x="2" y="1331"/>
                  </a:cubicBezTo>
                  <a:cubicBezTo>
                    <a:pt x="4" y="1359"/>
                    <a:pt x="22" y="1384"/>
                    <a:pt x="49" y="1394"/>
                  </a:cubicBezTo>
                  <a:close/>
                  <a:moveTo>
                    <a:pt x="320" y="951"/>
                  </a:moveTo>
                  <a:cubicBezTo>
                    <a:pt x="333" y="890"/>
                    <a:pt x="342" y="826"/>
                    <a:pt x="346" y="755"/>
                  </a:cubicBezTo>
                  <a:cubicBezTo>
                    <a:pt x="366" y="388"/>
                    <a:pt x="642" y="100"/>
                    <a:pt x="973" y="100"/>
                  </a:cubicBezTo>
                  <a:cubicBezTo>
                    <a:pt x="1304" y="100"/>
                    <a:pt x="1580" y="388"/>
                    <a:pt x="1600" y="755"/>
                  </a:cubicBezTo>
                  <a:cubicBezTo>
                    <a:pt x="1604" y="826"/>
                    <a:pt x="1613" y="889"/>
                    <a:pt x="1626" y="950"/>
                  </a:cubicBezTo>
                  <a:cubicBezTo>
                    <a:pt x="1654" y="1073"/>
                    <a:pt x="1708" y="1227"/>
                    <a:pt x="1808" y="1312"/>
                  </a:cubicBezTo>
                  <a:cubicBezTo>
                    <a:pt x="1673" y="1340"/>
                    <a:pt x="1580" y="1277"/>
                    <a:pt x="1533" y="1233"/>
                  </a:cubicBezTo>
                  <a:cubicBezTo>
                    <a:pt x="1523" y="1224"/>
                    <a:pt x="1509" y="1219"/>
                    <a:pt x="1495" y="1220"/>
                  </a:cubicBezTo>
                  <a:cubicBezTo>
                    <a:pt x="1480" y="1221"/>
                    <a:pt x="1467" y="1229"/>
                    <a:pt x="1459" y="1240"/>
                  </a:cubicBezTo>
                  <a:cubicBezTo>
                    <a:pt x="1339" y="1403"/>
                    <a:pt x="1162" y="1497"/>
                    <a:pt x="973" y="1497"/>
                  </a:cubicBezTo>
                  <a:cubicBezTo>
                    <a:pt x="785" y="1497"/>
                    <a:pt x="608" y="1404"/>
                    <a:pt x="488" y="1242"/>
                  </a:cubicBezTo>
                  <a:cubicBezTo>
                    <a:pt x="480" y="1230"/>
                    <a:pt x="467" y="1223"/>
                    <a:pt x="452" y="1222"/>
                  </a:cubicBezTo>
                  <a:cubicBezTo>
                    <a:pt x="451" y="1222"/>
                    <a:pt x="449" y="1222"/>
                    <a:pt x="448" y="1222"/>
                  </a:cubicBezTo>
                  <a:cubicBezTo>
                    <a:pt x="435" y="1222"/>
                    <a:pt x="423" y="1226"/>
                    <a:pt x="414" y="1235"/>
                  </a:cubicBezTo>
                  <a:cubicBezTo>
                    <a:pt x="376" y="1271"/>
                    <a:pt x="279" y="1343"/>
                    <a:pt x="138" y="1315"/>
                  </a:cubicBezTo>
                  <a:cubicBezTo>
                    <a:pt x="238" y="1229"/>
                    <a:pt x="292" y="1074"/>
                    <a:pt x="320" y="9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Freeform 278"/>
            <p:cNvSpPr>
              <a:spLocks noEditPoints="1"/>
            </p:cNvSpPr>
            <p:nvPr/>
          </p:nvSpPr>
          <p:spPr bwMode="auto">
            <a:xfrm>
              <a:off x="1916" y="2361"/>
              <a:ext cx="3849" cy="1959"/>
            </a:xfrm>
            <a:custGeom>
              <a:avLst/>
              <a:gdLst>
                <a:gd name="T0" fmla="*/ 2567 w 2591"/>
                <a:gd name="T1" fmla="*/ 835 h 1318"/>
                <a:gd name="T2" fmla="*/ 1888 w 2591"/>
                <a:gd name="T3" fmla="*/ 7 h 1318"/>
                <a:gd name="T4" fmla="*/ 1834 w 2591"/>
                <a:gd name="T5" fmla="*/ 20 h 1318"/>
                <a:gd name="T6" fmla="*/ 1295 w 2591"/>
                <a:gd name="T7" fmla="*/ 225 h 1318"/>
                <a:gd name="T8" fmla="*/ 756 w 2591"/>
                <a:gd name="T9" fmla="*/ 20 h 1318"/>
                <a:gd name="T10" fmla="*/ 702 w 2591"/>
                <a:gd name="T11" fmla="*/ 7 h 1318"/>
                <a:gd name="T12" fmla="*/ 23 w 2591"/>
                <a:gd name="T13" fmla="*/ 838 h 1318"/>
                <a:gd name="T14" fmla="*/ 262 w 2591"/>
                <a:gd name="T15" fmla="*/ 1199 h 1318"/>
                <a:gd name="T16" fmla="*/ 1247 w 2591"/>
                <a:gd name="T17" fmla="*/ 1318 h 1318"/>
                <a:gd name="T18" fmla="*/ 2318 w 2591"/>
                <a:gd name="T19" fmla="*/ 1198 h 1318"/>
                <a:gd name="T20" fmla="*/ 2567 w 2591"/>
                <a:gd name="T21" fmla="*/ 835 h 1318"/>
                <a:gd name="T22" fmla="*/ 2296 w 2591"/>
                <a:gd name="T23" fmla="*/ 1100 h 1318"/>
                <a:gd name="T24" fmla="*/ 1247 w 2591"/>
                <a:gd name="T25" fmla="*/ 1218 h 1318"/>
                <a:gd name="T26" fmla="*/ 287 w 2591"/>
                <a:gd name="T27" fmla="*/ 1102 h 1318"/>
                <a:gd name="T28" fmla="*/ 122 w 2591"/>
                <a:gd name="T29" fmla="*/ 852 h 1318"/>
                <a:gd name="T30" fmla="*/ 706 w 2591"/>
                <a:gd name="T31" fmla="*/ 112 h 1318"/>
                <a:gd name="T32" fmla="*/ 1295 w 2591"/>
                <a:gd name="T33" fmla="*/ 325 h 1318"/>
                <a:gd name="T34" fmla="*/ 1884 w 2591"/>
                <a:gd name="T35" fmla="*/ 112 h 1318"/>
                <a:gd name="T36" fmla="*/ 2468 w 2591"/>
                <a:gd name="T37" fmla="*/ 849 h 1318"/>
                <a:gd name="T38" fmla="*/ 2296 w 2591"/>
                <a:gd name="T39" fmla="*/ 1100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91" h="1318">
                  <a:moveTo>
                    <a:pt x="2567" y="835"/>
                  </a:moveTo>
                  <a:cubicBezTo>
                    <a:pt x="2535" y="605"/>
                    <a:pt x="2403" y="192"/>
                    <a:pt x="1888" y="7"/>
                  </a:cubicBezTo>
                  <a:cubicBezTo>
                    <a:pt x="1869" y="0"/>
                    <a:pt x="1848" y="5"/>
                    <a:pt x="1834" y="20"/>
                  </a:cubicBezTo>
                  <a:cubicBezTo>
                    <a:pt x="1715" y="149"/>
                    <a:pt x="1514" y="225"/>
                    <a:pt x="1295" y="225"/>
                  </a:cubicBezTo>
                  <a:cubicBezTo>
                    <a:pt x="1076" y="225"/>
                    <a:pt x="875" y="149"/>
                    <a:pt x="756" y="20"/>
                  </a:cubicBezTo>
                  <a:cubicBezTo>
                    <a:pt x="742" y="5"/>
                    <a:pt x="721" y="0"/>
                    <a:pt x="702" y="7"/>
                  </a:cubicBezTo>
                  <a:cubicBezTo>
                    <a:pt x="185" y="193"/>
                    <a:pt x="55" y="607"/>
                    <a:pt x="23" y="838"/>
                  </a:cubicBezTo>
                  <a:cubicBezTo>
                    <a:pt x="0" y="1002"/>
                    <a:pt x="103" y="1158"/>
                    <a:pt x="262" y="1199"/>
                  </a:cubicBezTo>
                  <a:cubicBezTo>
                    <a:pt x="566" y="1278"/>
                    <a:pt x="898" y="1318"/>
                    <a:pt x="1247" y="1318"/>
                  </a:cubicBezTo>
                  <a:cubicBezTo>
                    <a:pt x="1725" y="1318"/>
                    <a:pt x="2123" y="1243"/>
                    <a:pt x="2318" y="1198"/>
                  </a:cubicBezTo>
                  <a:cubicBezTo>
                    <a:pt x="2484" y="1160"/>
                    <a:pt x="2591" y="1004"/>
                    <a:pt x="2567" y="835"/>
                  </a:cubicBezTo>
                  <a:close/>
                  <a:moveTo>
                    <a:pt x="2296" y="1100"/>
                  </a:moveTo>
                  <a:cubicBezTo>
                    <a:pt x="2105" y="1144"/>
                    <a:pt x="1715" y="1218"/>
                    <a:pt x="1247" y="1218"/>
                  </a:cubicBezTo>
                  <a:cubicBezTo>
                    <a:pt x="906" y="1218"/>
                    <a:pt x="583" y="1179"/>
                    <a:pt x="287" y="1102"/>
                  </a:cubicBezTo>
                  <a:cubicBezTo>
                    <a:pt x="177" y="1074"/>
                    <a:pt x="106" y="966"/>
                    <a:pt x="122" y="852"/>
                  </a:cubicBezTo>
                  <a:cubicBezTo>
                    <a:pt x="150" y="648"/>
                    <a:pt x="264" y="285"/>
                    <a:pt x="706" y="112"/>
                  </a:cubicBezTo>
                  <a:cubicBezTo>
                    <a:pt x="845" y="246"/>
                    <a:pt x="1063" y="325"/>
                    <a:pt x="1295" y="325"/>
                  </a:cubicBezTo>
                  <a:cubicBezTo>
                    <a:pt x="1527" y="325"/>
                    <a:pt x="1745" y="246"/>
                    <a:pt x="1884" y="112"/>
                  </a:cubicBezTo>
                  <a:cubicBezTo>
                    <a:pt x="2325" y="284"/>
                    <a:pt x="2440" y="646"/>
                    <a:pt x="2468" y="849"/>
                  </a:cubicBezTo>
                  <a:cubicBezTo>
                    <a:pt x="2485" y="966"/>
                    <a:pt x="2411" y="1074"/>
                    <a:pt x="2296" y="1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88" name="Group 181"/>
          <p:cNvGrpSpPr>
            <a:grpSpLocks noChangeAspect="1"/>
          </p:cNvGrpSpPr>
          <p:nvPr/>
        </p:nvGrpSpPr>
        <p:grpSpPr bwMode="auto">
          <a:xfrm>
            <a:off x="8978345" y="5522460"/>
            <a:ext cx="421667" cy="421960"/>
            <a:chOff x="1682" y="1"/>
            <a:chExt cx="4315" cy="4318"/>
          </a:xfrm>
          <a:solidFill>
            <a:srgbClr val="000000"/>
          </a:solidFill>
        </p:grpSpPr>
        <p:sp>
          <p:nvSpPr>
            <p:cNvPr id="89" name="Freeform 182"/>
            <p:cNvSpPr>
              <a:spLocks noEditPoints="1"/>
            </p:cNvSpPr>
            <p:nvPr/>
          </p:nvSpPr>
          <p:spPr bwMode="auto">
            <a:xfrm>
              <a:off x="1682" y="1"/>
              <a:ext cx="4315" cy="4318"/>
            </a:xfrm>
            <a:custGeom>
              <a:avLst/>
              <a:gdLst>
                <a:gd name="T0" fmla="*/ 1430 w 2860"/>
                <a:gd name="T1" fmla="*/ 2860 h 2860"/>
                <a:gd name="T2" fmla="*/ 873 w 2860"/>
                <a:gd name="T3" fmla="*/ 2748 h 2860"/>
                <a:gd name="T4" fmla="*/ 418 w 2860"/>
                <a:gd name="T5" fmla="*/ 2441 h 2860"/>
                <a:gd name="T6" fmla="*/ 112 w 2860"/>
                <a:gd name="T7" fmla="*/ 1987 h 2860"/>
                <a:gd name="T8" fmla="*/ 0 w 2860"/>
                <a:gd name="T9" fmla="*/ 1430 h 2860"/>
                <a:gd name="T10" fmla="*/ 112 w 2860"/>
                <a:gd name="T11" fmla="*/ 873 h 2860"/>
                <a:gd name="T12" fmla="*/ 418 w 2860"/>
                <a:gd name="T13" fmla="*/ 419 h 2860"/>
                <a:gd name="T14" fmla="*/ 873 w 2860"/>
                <a:gd name="T15" fmla="*/ 112 h 2860"/>
                <a:gd name="T16" fmla="*/ 1430 w 2860"/>
                <a:gd name="T17" fmla="*/ 0 h 2860"/>
                <a:gd name="T18" fmla="*/ 1986 w 2860"/>
                <a:gd name="T19" fmla="*/ 112 h 2860"/>
                <a:gd name="T20" fmla="*/ 2441 w 2860"/>
                <a:gd name="T21" fmla="*/ 419 h 2860"/>
                <a:gd name="T22" fmla="*/ 2747 w 2860"/>
                <a:gd name="T23" fmla="*/ 873 h 2860"/>
                <a:gd name="T24" fmla="*/ 2860 w 2860"/>
                <a:gd name="T25" fmla="*/ 1430 h 2860"/>
                <a:gd name="T26" fmla="*/ 2747 w 2860"/>
                <a:gd name="T27" fmla="*/ 1987 h 2860"/>
                <a:gd name="T28" fmla="*/ 2441 w 2860"/>
                <a:gd name="T29" fmla="*/ 2441 h 2860"/>
                <a:gd name="T30" fmla="*/ 1986 w 2860"/>
                <a:gd name="T31" fmla="*/ 2748 h 2860"/>
                <a:gd name="T32" fmla="*/ 1430 w 2860"/>
                <a:gd name="T33" fmla="*/ 2860 h 2860"/>
                <a:gd name="T34" fmla="*/ 1430 w 2860"/>
                <a:gd name="T35" fmla="*/ 100 h 2860"/>
                <a:gd name="T36" fmla="*/ 100 w 2860"/>
                <a:gd name="T37" fmla="*/ 1430 h 2860"/>
                <a:gd name="T38" fmla="*/ 1430 w 2860"/>
                <a:gd name="T39" fmla="*/ 2760 h 2860"/>
                <a:gd name="T40" fmla="*/ 2760 w 2860"/>
                <a:gd name="T41" fmla="*/ 1430 h 2860"/>
                <a:gd name="T42" fmla="*/ 1430 w 2860"/>
                <a:gd name="T43" fmla="*/ 100 h 2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60" h="2860">
                  <a:moveTo>
                    <a:pt x="1430" y="2860"/>
                  </a:moveTo>
                  <a:cubicBezTo>
                    <a:pt x="1237" y="2860"/>
                    <a:pt x="1049" y="2822"/>
                    <a:pt x="873" y="2748"/>
                  </a:cubicBezTo>
                  <a:cubicBezTo>
                    <a:pt x="703" y="2676"/>
                    <a:pt x="550" y="2572"/>
                    <a:pt x="418" y="2441"/>
                  </a:cubicBezTo>
                  <a:cubicBezTo>
                    <a:pt x="287" y="2310"/>
                    <a:pt x="184" y="2157"/>
                    <a:pt x="112" y="1987"/>
                  </a:cubicBezTo>
                  <a:cubicBezTo>
                    <a:pt x="37" y="1810"/>
                    <a:pt x="0" y="1623"/>
                    <a:pt x="0" y="1430"/>
                  </a:cubicBezTo>
                  <a:cubicBezTo>
                    <a:pt x="0" y="1237"/>
                    <a:pt x="37" y="1050"/>
                    <a:pt x="112" y="873"/>
                  </a:cubicBezTo>
                  <a:cubicBezTo>
                    <a:pt x="184" y="703"/>
                    <a:pt x="287" y="550"/>
                    <a:pt x="418" y="419"/>
                  </a:cubicBezTo>
                  <a:cubicBezTo>
                    <a:pt x="550" y="288"/>
                    <a:pt x="703" y="184"/>
                    <a:pt x="873" y="112"/>
                  </a:cubicBezTo>
                  <a:cubicBezTo>
                    <a:pt x="1049" y="38"/>
                    <a:pt x="1237" y="0"/>
                    <a:pt x="1430" y="0"/>
                  </a:cubicBezTo>
                  <a:cubicBezTo>
                    <a:pt x="1623" y="0"/>
                    <a:pt x="1810" y="38"/>
                    <a:pt x="1986" y="112"/>
                  </a:cubicBezTo>
                  <a:cubicBezTo>
                    <a:pt x="2156" y="184"/>
                    <a:pt x="2309" y="288"/>
                    <a:pt x="2441" y="419"/>
                  </a:cubicBezTo>
                  <a:cubicBezTo>
                    <a:pt x="2572" y="550"/>
                    <a:pt x="2675" y="703"/>
                    <a:pt x="2747" y="873"/>
                  </a:cubicBezTo>
                  <a:cubicBezTo>
                    <a:pt x="2822" y="1050"/>
                    <a:pt x="2860" y="1237"/>
                    <a:pt x="2860" y="1430"/>
                  </a:cubicBezTo>
                  <a:cubicBezTo>
                    <a:pt x="2860" y="1623"/>
                    <a:pt x="2822" y="1810"/>
                    <a:pt x="2747" y="1987"/>
                  </a:cubicBezTo>
                  <a:cubicBezTo>
                    <a:pt x="2675" y="2157"/>
                    <a:pt x="2572" y="2310"/>
                    <a:pt x="2441" y="2441"/>
                  </a:cubicBezTo>
                  <a:cubicBezTo>
                    <a:pt x="2309" y="2572"/>
                    <a:pt x="2156" y="2676"/>
                    <a:pt x="1986" y="2748"/>
                  </a:cubicBezTo>
                  <a:cubicBezTo>
                    <a:pt x="1810" y="2822"/>
                    <a:pt x="1623" y="2860"/>
                    <a:pt x="1430" y="2860"/>
                  </a:cubicBezTo>
                  <a:close/>
                  <a:moveTo>
                    <a:pt x="1430" y="100"/>
                  </a:moveTo>
                  <a:cubicBezTo>
                    <a:pt x="696" y="100"/>
                    <a:pt x="100" y="697"/>
                    <a:pt x="100" y="1430"/>
                  </a:cubicBezTo>
                  <a:cubicBezTo>
                    <a:pt x="100" y="2163"/>
                    <a:pt x="696" y="2760"/>
                    <a:pt x="1430" y="2760"/>
                  </a:cubicBezTo>
                  <a:cubicBezTo>
                    <a:pt x="2163" y="2760"/>
                    <a:pt x="2760" y="2163"/>
                    <a:pt x="2760" y="1430"/>
                  </a:cubicBezTo>
                  <a:cubicBezTo>
                    <a:pt x="2760" y="697"/>
                    <a:pt x="2163" y="100"/>
                    <a:pt x="1430"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Freeform 183"/>
            <p:cNvSpPr>
              <a:spLocks noEditPoints="1"/>
            </p:cNvSpPr>
            <p:nvPr/>
          </p:nvSpPr>
          <p:spPr bwMode="auto">
            <a:xfrm>
              <a:off x="3607" y="1052"/>
              <a:ext cx="463" cy="2116"/>
            </a:xfrm>
            <a:custGeom>
              <a:avLst/>
              <a:gdLst>
                <a:gd name="T0" fmla="*/ 0 w 463"/>
                <a:gd name="T1" fmla="*/ 0 h 2116"/>
                <a:gd name="T2" fmla="*/ 463 w 463"/>
                <a:gd name="T3" fmla="*/ 0 h 2116"/>
                <a:gd name="T4" fmla="*/ 463 w 463"/>
                <a:gd name="T5" fmla="*/ 391 h 2116"/>
                <a:gd name="T6" fmla="*/ 0 w 463"/>
                <a:gd name="T7" fmla="*/ 391 h 2116"/>
                <a:gd name="T8" fmla="*/ 0 w 463"/>
                <a:gd name="T9" fmla="*/ 0 h 2116"/>
                <a:gd name="T10" fmla="*/ 12 w 463"/>
                <a:gd name="T11" fmla="*/ 563 h 2116"/>
                <a:gd name="T12" fmla="*/ 453 w 463"/>
                <a:gd name="T13" fmla="*/ 563 h 2116"/>
                <a:gd name="T14" fmla="*/ 453 w 463"/>
                <a:gd name="T15" fmla="*/ 2116 h 2116"/>
                <a:gd name="T16" fmla="*/ 12 w 463"/>
                <a:gd name="T17" fmla="*/ 2116 h 2116"/>
                <a:gd name="T18" fmla="*/ 12 w 463"/>
                <a:gd name="T19" fmla="*/ 563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3" h="2116">
                  <a:moveTo>
                    <a:pt x="0" y="0"/>
                  </a:moveTo>
                  <a:lnTo>
                    <a:pt x="463" y="0"/>
                  </a:lnTo>
                  <a:lnTo>
                    <a:pt x="463" y="391"/>
                  </a:lnTo>
                  <a:lnTo>
                    <a:pt x="0" y="391"/>
                  </a:lnTo>
                  <a:lnTo>
                    <a:pt x="0" y="0"/>
                  </a:lnTo>
                  <a:close/>
                  <a:moveTo>
                    <a:pt x="12" y="563"/>
                  </a:moveTo>
                  <a:lnTo>
                    <a:pt x="453" y="563"/>
                  </a:lnTo>
                  <a:lnTo>
                    <a:pt x="453" y="2116"/>
                  </a:lnTo>
                  <a:lnTo>
                    <a:pt x="12" y="2116"/>
                  </a:lnTo>
                  <a:lnTo>
                    <a:pt x="12" y="56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1" name="Group 68"/>
          <p:cNvGrpSpPr>
            <a:grpSpLocks noChangeAspect="1"/>
          </p:cNvGrpSpPr>
          <p:nvPr/>
        </p:nvGrpSpPr>
        <p:grpSpPr bwMode="auto">
          <a:xfrm>
            <a:off x="9858752" y="5522460"/>
            <a:ext cx="333620" cy="318718"/>
            <a:chOff x="1580" y="2"/>
            <a:chExt cx="4522" cy="4320"/>
          </a:xfrm>
          <a:solidFill>
            <a:srgbClr val="000000"/>
          </a:solidFill>
        </p:grpSpPr>
        <p:sp>
          <p:nvSpPr>
            <p:cNvPr id="92" name="Freeform 69"/>
            <p:cNvSpPr>
              <a:spLocks noEditPoints="1"/>
            </p:cNvSpPr>
            <p:nvPr/>
          </p:nvSpPr>
          <p:spPr bwMode="auto">
            <a:xfrm>
              <a:off x="1580" y="2"/>
              <a:ext cx="1964" cy="2364"/>
            </a:xfrm>
            <a:custGeom>
              <a:avLst/>
              <a:gdLst>
                <a:gd name="T0" fmla="*/ 366 w 1116"/>
                <a:gd name="T1" fmla="*/ 721 h 1343"/>
                <a:gd name="T2" fmla="*/ 372 w 1116"/>
                <a:gd name="T3" fmla="*/ 721 h 1343"/>
                <a:gd name="T4" fmla="*/ 422 w 1116"/>
                <a:gd name="T5" fmla="*/ 678 h 1343"/>
                <a:gd name="T6" fmla="*/ 379 w 1116"/>
                <a:gd name="T7" fmla="*/ 622 h 1343"/>
                <a:gd name="T8" fmla="*/ 100 w 1116"/>
                <a:gd name="T9" fmla="*/ 520 h 1343"/>
                <a:gd name="T10" fmla="*/ 100 w 1116"/>
                <a:gd name="T11" fmla="*/ 337 h 1343"/>
                <a:gd name="T12" fmla="*/ 558 w 1116"/>
                <a:gd name="T13" fmla="*/ 424 h 1343"/>
                <a:gd name="T14" fmla="*/ 1016 w 1116"/>
                <a:gd name="T15" fmla="*/ 337 h 1343"/>
                <a:gd name="T16" fmla="*/ 1016 w 1116"/>
                <a:gd name="T17" fmla="*/ 466 h 1343"/>
                <a:gd name="T18" fmla="*/ 1066 w 1116"/>
                <a:gd name="T19" fmla="*/ 516 h 1343"/>
                <a:gd name="T20" fmla="*/ 1116 w 1116"/>
                <a:gd name="T21" fmla="*/ 466 h 1343"/>
                <a:gd name="T22" fmla="*/ 1116 w 1116"/>
                <a:gd name="T23" fmla="*/ 212 h 1343"/>
                <a:gd name="T24" fmla="*/ 1116 w 1116"/>
                <a:gd name="T25" fmla="*/ 211 h 1343"/>
                <a:gd name="T26" fmla="*/ 558 w 1116"/>
                <a:gd name="T27" fmla="*/ 0 h 1343"/>
                <a:gd name="T28" fmla="*/ 0 w 1116"/>
                <a:gd name="T29" fmla="*/ 211 h 1343"/>
                <a:gd name="T30" fmla="*/ 0 w 1116"/>
                <a:gd name="T31" fmla="*/ 212 h 1343"/>
                <a:gd name="T32" fmla="*/ 0 w 1116"/>
                <a:gd name="T33" fmla="*/ 521 h 1343"/>
                <a:gd name="T34" fmla="*/ 0 w 1116"/>
                <a:gd name="T35" fmla="*/ 522 h 1343"/>
                <a:gd name="T36" fmla="*/ 0 w 1116"/>
                <a:gd name="T37" fmla="*/ 522 h 1343"/>
                <a:gd name="T38" fmla="*/ 0 w 1116"/>
                <a:gd name="T39" fmla="*/ 831 h 1343"/>
                <a:gd name="T40" fmla="*/ 0 w 1116"/>
                <a:gd name="T41" fmla="*/ 833 h 1343"/>
                <a:gd name="T42" fmla="*/ 0 w 1116"/>
                <a:gd name="T43" fmla="*/ 833 h 1343"/>
                <a:gd name="T44" fmla="*/ 0 w 1116"/>
                <a:gd name="T45" fmla="*/ 1142 h 1343"/>
                <a:gd name="T46" fmla="*/ 366 w 1116"/>
                <a:gd name="T47" fmla="*/ 1342 h 1343"/>
                <a:gd name="T48" fmla="*/ 372 w 1116"/>
                <a:gd name="T49" fmla="*/ 1343 h 1343"/>
                <a:gd name="T50" fmla="*/ 422 w 1116"/>
                <a:gd name="T51" fmla="*/ 1299 h 1343"/>
                <a:gd name="T52" fmla="*/ 379 w 1116"/>
                <a:gd name="T53" fmla="*/ 1243 h 1343"/>
                <a:gd name="T54" fmla="*/ 100 w 1116"/>
                <a:gd name="T55" fmla="*/ 1142 h 1343"/>
                <a:gd name="T56" fmla="*/ 100 w 1116"/>
                <a:gd name="T57" fmla="*/ 956 h 1343"/>
                <a:gd name="T58" fmla="*/ 366 w 1116"/>
                <a:gd name="T59" fmla="*/ 1031 h 1343"/>
                <a:gd name="T60" fmla="*/ 372 w 1116"/>
                <a:gd name="T61" fmla="*/ 1032 h 1343"/>
                <a:gd name="T62" fmla="*/ 422 w 1116"/>
                <a:gd name="T63" fmla="*/ 988 h 1343"/>
                <a:gd name="T64" fmla="*/ 379 w 1116"/>
                <a:gd name="T65" fmla="*/ 932 h 1343"/>
                <a:gd name="T66" fmla="*/ 100 w 1116"/>
                <a:gd name="T67" fmla="*/ 831 h 1343"/>
                <a:gd name="T68" fmla="*/ 100 w 1116"/>
                <a:gd name="T69" fmla="*/ 646 h 1343"/>
                <a:gd name="T70" fmla="*/ 366 w 1116"/>
                <a:gd name="T71" fmla="*/ 721 h 1343"/>
                <a:gd name="T72" fmla="*/ 222 w 1116"/>
                <a:gd name="T73" fmla="*/ 145 h 1343"/>
                <a:gd name="T74" fmla="*/ 558 w 1116"/>
                <a:gd name="T75" fmla="*/ 100 h 1343"/>
                <a:gd name="T76" fmla="*/ 894 w 1116"/>
                <a:gd name="T77" fmla="*/ 145 h 1343"/>
                <a:gd name="T78" fmla="*/ 1016 w 1116"/>
                <a:gd name="T79" fmla="*/ 212 h 1343"/>
                <a:gd name="T80" fmla="*/ 894 w 1116"/>
                <a:gd name="T81" fmla="*/ 279 h 1343"/>
                <a:gd name="T82" fmla="*/ 558 w 1116"/>
                <a:gd name="T83" fmla="*/ 324 h 1343"/>
                <a:gd name="T84" fmla="*/ 222 w 1116"/>
                <a:gd name="T85" fmla="*/ 279 h 1343"/>
                <a:gd name="T86" fmla="*/ 101 w 1116"/>
                <a:gd name="T87" fmla="*/ 212 h 1343"/>
                <a:gd name="T88" fmla="*/ 222 w 1116"/>
                <a:gd name="T89" fmla="*/ 145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6" h="1343">
                  <a:moveTo>
                    <a:pt x="366" y="721"/>
                  </a:moveTo>
                  <a:cubicBezTo>
                    <a:pt x="368" y="721"/>
                    <a:pt x="370" y="721"/>
                    <a:pt x="372" y="721"/>
                  </a:cubicBezTo>
                  <a:cubicBezTo>
                    <a:pt x="397" y="721"/>
                    <a:pt x="418" y="703"/>
                    <a:pt x="422" y="678"/>
                  </a:cubicBezTo>
                  <a:cubicBezTo>
                    <a:pt x="425" y="651"/>
                    <a:pt x="406" y="626"/>
                    <a:pt x="379" y="622"/>
                  </a:cubicBezTo>
                  <a:cubicBezTo>
                    <a:pt x="185" y="596"/>
                    <a:pt x="106" y="538"/>
                    <a:pt x="100" y="520"/>
                  </a:cubicBezTo>
                  <a:cubicBezTo>
                    <a:pt x="100" y="337"/>
                    <a:pt x="100" y="337"/>
                    <a:pt x="100" y="337"/>
                  </a:cubicBezTo>
                  <a:cubicBezTo>
                    <a:pt x="208" y="394"/>
                    <a:pt x="386" y="424"/>
                    <a:pt x="558" y="424"/>
                  </a:cubicBezTo>
                  <a:cubicBezTo>
                    <a:pt x="730" y="424"/>
                    <a:pt x="908" y="394"/>
                    <a:pt x="1016" y="337"/>
                  </a:cubicBezTo>
                  <a:cubicBezTo>
                    <a:pt x="1016" y="466"/>
                    <a:pt x="1016" y="466"/>
                    <a:pt x="1016" y="466"/>
                  </a:cubicBezTo>
                  <a:cubicBezTo>
                    <a:pt x="1016" y="493"/>
                    <a:pt x="1038" y="516"/>
                    <a:pt x="1066" y="516"/>
                  </a:cubicBezTo>
                  <a:cubicBezTo>
                    <a:pt x="1094" y="516"/>
                    <a:pt x="1116" y="493"/>
                    <a:pt x="1116" y="466"/>
                  </a:cubicBezTo>
                  <a:cubicBezTo>
                    <a:pt x="1116" y="212"/>
                    <a:pt x="1116" y="212"/>
                    <a:pt x="1116" y="212"/>
                  </a:cubicBezTo>
                  <a:cubicBezTo>
                    <a:pt x="1116" y="212"/>
                    <a:pt x="1116" y="211"/>
                    <a:pt x="1116" y="211"/>
                  </a:cubicBezTo>
                  <a:cubicBezTo>
                    <a:pt x="1114" y="74"/>
                    <a:pt x="828" y="0"/>
                    <a:pt x="558" y="0"/>
                  </a:cubicBezTo>
                  <a:cubicBezTo>
                    <a:pt x="289" y="0"/>
                    <a:pt x="2" y="74"/>
                    <a:pt x="0" y="211"/>
                  </a:cubicBezTo>
                  <a:cubicBezTo>
                    <a:pt x="0" y="211"/>
                    <a:pt x="0" y="212"/>
                    <a:pt x="0" y="212"/>
                  </a:cubicBezTo>
                  <a:cubicBezTo>
                    <a:pt x="0" y="521"/>
                    <a:pt x="0" y="521"/>
                    <a:pt x="0" y="521"/>
                  </a:cubicBezTo>
                  <a:cubicBezTo>
                    <a:pt x="0" y="521"/>
                    <a:pt x="0" y="522"/>
                    <a:pt x="0" y="522"/>
                  </a:cubicBezTo>
                  <a:cubicBezTo>
                    <a:pt x="0" y="522"/>
                    <a:pt x="0" y="522"/>
                    <a:pt x="0" y="522"/>
                  </a:cubicBezTo>
                  <a:cubicBezTo>
                    <a:pt x="0" y="831"/>
                    <a:pt x="0" y="831"/>
                    <a:pt x="0" y="831"/>
                  </a:cubicBezTo>
                  <a:cubicBezTo>
                    <a:pt x="0" y="832"/>
                    <a:pt x="0" y="832"/>
                    <a:pt x="0" y="833"/>
                  </a:cubicBezTo>
                  <a:cubicBezTo>
                    <a:pt x="0" y="833"/>
                    <a:pt x="0" y="833"/>
                    <a:pt x="0" y="833"/>
                  </a:cubicBezTo>
                  <a:cubicBezTo>
                    <a:pt x="0" y="1142"/>
                    <a:pt x="0" y="1142"/>
                    <a:pt x="0" y="1142"/>
                  </a:cubicBezTo>
                  <a:cubicBezTo>
                    <a:pt x="0" y="1254"/>
                    <a:pt x="189" y="1319"/>
                    <a:pt x="366" y="1342"/>
                  </a:cubicBezTo>
                  <a:cubicBezTo>
                    <a:pt x="368" y="1343"/>
                    <a:pt x="370" y="1343"/>
                    <a:pt x="372" y="1343"/>
                  </a:cubicBezTo>
                  <a:cubicBezTo>
                    <a:pt x="397" y="1343"/>
                    <a:pt x="418" y="1325"/>
                    <a:pt x="422" y="1299"/>
                  </a:cubicBezTo>
                  <a:cubicBezTo>
                    <a:pt x="425" y="1272"/>
                    <a:pt x="406" y="1247"/>
                    <a:pt x="379" y="1243"/>
                  </a:cubicBezTo>
                  <a:cubicBezTo>
                    <a:pt x="185" y="1218"/>
                    <a:pt x="106" y="1159"/>
                    <a:pt x="100" y="1142"/>
                  </a:cubicBezTo>
                  <a:cubicBezTo>
                    <a:pt x="100" y="956"/>
                    <a:pt x="100" y="956"/>
                    <a:pt x="100" y="956"/>
                  </a:cubicBezTo>
                  <a:cubicBezTo>
                    <a:pt x="171" y="994"/>
                    <a:pt x="270" y="1019"/>
                    <a:pt x="366" y="1031"/>
                  </a:cubicBezTo>
                  <a:cubicBezTo>
                    <a:pt x="368" y="1032"/>
                    <a:pt x="370" y="1032"/>
                    <a:pt x="372" y="1032"/>
                  </a:cubicBezTo>
                  <a:cubicBezTo>
                    <a:pt x="397" y="1032"/>
                    <a:pt x="418" y="1014"/>
                    <a:pt x="422" y="988"/>
                  </a:cubicBezTo>
                  <a:cubicBezTo>
                    <a:pt x="425" y="961"/>
                    <a:pt x="406" y="936"/>
                    <a:pt x="379" y="932"/>
                  </a:cubicBezTo>
                  <a:cubicBezTo>
                    <a:pt x="185" y="907"/>
                    <a:pt x="106" y="848"/>
                    <a:pt x="100" y="831"/>
                  </a:cubicBezTo>
                  <a:cubicBezTo>
                    <a:pt x="100" y="646"/>
                    <a:pt x="100" y="646"/>
                    <a:pt x="100" y="646"/>
                  </a:cubicBezTo>
                  <a:cubicBezTo>
                    <a:pt x="171" y="684"/>
                    <a:pt x="270" y="708"/>
                    <a:pt x="366" y="721"/>
                  </a:cubicBezTo>
                  <a:close/>
                  <a:moveTo>
                    <a:pt x="222" y="145"/>
                  </a:moveTo>
                  <a:cubicBezTo>
                    <a:pt x="313" y="116"/>
                    <a:pt x="432" y="100"/>
                    <a:pt x="558" y="100"/>
                  </a:cubicBezTo>
                  <a:cubicBezTo>
                    <a:pt x="684" y="100"/>
                    <a:pt x="804" y="116"/>
                    <a:pt x="894" y="145"/>
                  </a:cubicBezTo>
                  <a:cubicBezTo>
                    <a:pt x="983" y="173"/>
                    <a:pt x="1011" y="203"/>
                    <a:pt x="1016" y="212"/>
                  </a:cubicBezTo>
                  <a:cubicBezTo>
                    <a:pt x="1011" y="221"/>
                    <a:pt x="983" y="251"/>
                    <a:pt x="894" y="279"/>
                  </a:cubicBezTo>
                  <a:cubicBezTo>
                    <a:pt x="804" y="308"/>
                    <a:pt x="684" y="324"/>
                    <a:pt x="558" y="324"/>
                  </a:cubicBezTo>
                  <a:cubicBezTo>
                    <a:pt x="432" y="324"/>
                    <a:pt x="313" y="308"/>
                    <a:pt x="222" y="279"/>
                  </a:cubicBezTo>
                  <a:cubicBezTo>
                    <a:pt x="133" y="251"/>
                    <a:pt x="105" y="221"/>
                    <a:pt x="101" y="212"/>
                  </a:cubicBezTo>
                  <a:cubicBezTo>
                    <a:pt x="105" y="203"/>
                    <a:pt x="133" y="173"/>
                    <a:pt x="222" y="1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Freeform 70"/>
            <p:cNvSpPr>
              <a:spLocks noEditPoints="1"/>
            </p:cNvSpPr>
            <p:nvPr/>
          </p:nvSpPr>
          <p:spPr bwMode="auto">
            <a:xfrm>
              <a:off x="4138" y="2"/>
              <a:ext cx="1964" cy="2364"/>
            </a:xfrm>
            <a:custGeom>
              <a:avLst/>
              <a:gdLst>
                <a:gd name="T0" fmla="*/ 1116 w 1116"/>
                <a:gd name="T1" fmla="*/ 212 h 1343"/>
                <a:gd name="T2" fmla="*/ 1116 w 1116"/>
                <a:gd name="T3" fmla="*/ 211 h 1343"/>
                <a:gd name="T4" fmla="*/ 558 w 1116"/>
                <a:gd name="T5" fmla="*/ 0 h 1343"/>
                <a:gd name="T6" fmla="*/ 0 w 1116"/>
                <a:gd name="T7" fmla="*/ 211 h 1343"/>
                <a:gd name="T8" fmla="*/ 0 w 1116"/>
                <a:gd name="T9" fmla="*/ 212 h 1343"/>
                <a:gd name="T10" fmla="*/ 0 w 1116"/>
                <a:gd name="T11" fmla="*/ 466 h 1343"/>
                <a:gd name="T12" fmla="*/ 50 w 1116"/>
                <a:gd name="T13" fmla="*/ 516 h 1343"/>
                <a:gd name="T14" fmla="*/ 100 w 1116"/>
                <a:gd name="T15" fmla="*/ 466 h 1343"/>
                <a:gd name="T16" fmla="*/ 100 w 1116"/>
                <a:gd name="T17" fmla="*/ 337 h 1343"/>
                <a:gd name="T18" fmla="*/ 558 w 1116"/>
                <a:gd name="T19" fmla="*/ 424 h 1343"/>
                <a:gd name="T20" fmla="*/ 1016 w 1116"/>
                <a:gd name="T21" fmla="*/ 337 h 1343"/>
                <a:gd name="T22" fmla="*/ 1016 w 1116"/>
                <a:gd name="T23" fmla="*/ 520 h 1343"/>
                <a:gd name="T24" fmla="*/ 737 w 1116"/>
                <a:gd name="T25" fmla="*/ 622 h 1343"/>
                <a:gd name="T26" fmla="*/ 694 w 1116"/>
                <a:gd name="T27" fmla="*/ 678 h 1343"/>
                <a:gd name="T28" fmla="*/ 744 w 1116"/>
                <a:gd name="T29" fmla="*/ 721 h 1343"/>
                <a:gd name="T30" fmla="*/ 750 w 1116"/>
                <a:gd name="T31" fmla="*/ 721 h 1343"/>
                <a:gd name="T32" fmla="*/ 1016 w 1116"/>
                <a:gd name="T33" fmla="*/ 646 h 1343"/>
                <a:gd name="T34" fmla="*/ 1016 w 1116"/>
                <a:gd name="T35" fmla="*/ 831 h 1343"/>
                <a:gd name="T36" fmla="*/ 737 w 1116"/>
                <a:gd name="T37" fmla="*/ 932 h 1343"/>
                <a:gd name="T38" fmla="*/ 694 w 1116"/>
                <a:gd name="T39" fmla="*/ 988 h 1343"/>
                <a:gd name="T40" fmla="*/ 744 w 1116"/>
                <a:gd name="T41" fmla="*/ 1032 h 1343"/>
                <a:gd name="T42" fmla="*/ 750 w 1116"/>
                <a:gd name="T43" fmla="*/ 1031 h 1343"/>
                <a:gd name="T44" fmla="*/ 1016 w 1116"/>
                <a:gd name="T45" fmla="*/ 956 h 1343"/>
                <a:gd name="T46" fmla="*/ 1016 w 1116"/>
                <a:gd name="T47" fmla="*/ 1142 h 1343"/>
                <a:gd name="T48" fmla="*/ 737 w 1116"/>
                <a:gd name="T49" fmla="*/ 1243 h 1343"/>
                <a:gd name="T50" fmla="*/ 694 w 1116"/>
                <a:gd name="T51" fmla="*/ 1299 h 1343"/>
                <a:gd name="T52" fmla="*/ 744 w 1116"/>
                <a:gd name="T53" fmla="*/ 1343 h 1343"/>
                <a:gd name="T54" fmla="*/ 750 w 1116"/>
                <a:gd name="T55" fmla="*/ 1342 h 1343"/>
                <a:gd name="T56" fmla="*/ 1116 w 1116"/>
                <a:gd name="T57" fmla="*/ 1142 h 1343"/>
                <a:gd name="T58" fmla="*/ 1116 w 1116"/>
                <a:gd name="T59" fmla="*/ 833 h 1343"/>
                <a:gd name="T60" fmla="*/ 1116 w 1116"/>
                <a:gd name="T61" fmla="*/ 833 h 1343"/>
                <a:gd name="T62" fmla="*/ 1116 w 1116"/>
                <a:gd name="T63" fmla="*/ 831 h 1343"/>
                <a:gd name="T64" fmla="*/ 1116 w 1116"/>
                <a:gd name="T65" fmla="*/ 522 h 1343"/>
                <a:gd name="T66" fmla="*/ 1116 w 1116"/>
                <a:gd name="T67" fmla="*/ 522 h 1343"/>
                <a:gd name="T68" fmla="*/ 1116 w 1116"/>
                <a:gd name="T69" fmla="*/ 521 h 1343"/>
                <a:gd name="T70" fmla="*/ 1116 w 1116"/>
                <a:gd name="T71" fmla="*/ 212 h 1343"/>
                <a:gd name="T72" fmla="*/ 894 w 1116"/>
                <a:gd name="T73" fmla="*/ 279 h 1343"/>
                <a:gd name="T74" fmla="*/ 558 w 1116"/>
                <a:gd name="T75" fmla="*/ 324 h 1343"/>
                <a:gd name="T76" fmla="*/ 221 w 1116"/>
                <a:gd name="T77" fmla="*/ 279 h 1343"/>
                <a:gd name="T78" fmla="*/ 100 w 1116"/>
                <a:gd name="T79" fmla="*/ 212 h 1343"/>
                <a:gd name="T80" fmla="*/ 221 w 1116"/>
                <a:gd name="T81" fmla="*/ 145 h 1343"/>
                <a:gd name="T82" fmla="*/ 558 w 1116"/>
                <a:gd name="T83" fmla="*/ 100 h 1343"/>
                <a:gd name="T84" fmla="*/ 894 w 1116"/>
                <a:gd name="T85" fmla="*/ 145 h 1343"/>
                <a:gd name="T86" fmla="*/ 1015 w 1116"/>
                <a:gd name="T87" fmla="*/ 212 h 1343"/>
                <a:gd name="T88" fmla="*/ 894 w 1116"/>
                <a:gd name="T89" fmla="*/ 279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6" h="1343">
                  <a:moveTo>
                    <a:pt x="1116" y="212"/>
                  </a:moveTo>
                  <a:cubicBezTo>
                    <a:pt x="1116" y="212"/>
                    <a:pt x="1116" y="211"/>
                    <a:pt x="1116" y="211"/>
                  </a:cubicBezTo>
                  <a:cubicBezTo>
                    <a:pt x="1114" y="74"/>
                    <a:pt x="827" y="0"/>
                    <a:pt x="558" y="0"/>
                  </a:cubicBezTo>
                  <a:cubicBezTo>
                    <a:pt x="288" y="0"/>
                    <a:pt x="2" y="74"/>
                    <a:pt x="0" y="211"/>
                  </a:cubicBezTo>
                  <a:cubicBezTo>
                    <a:pt x="0" y="211"/>
                    <a:pt x="0" y="212"/>
                    <a:pt x="0" y="212"/>
                  </a:cubicBezTo>
                  <a:cubicBezTo>
                    <a:pt x="0" y="466"/>
                    <a:pt x="0" y="466"/>
                    <a:pt x="0" y="466"/>
                  </a:cubicBezTo>
                  <a:cubicBezTo>
                    <a:pt x="0" y="493"/>
                    <a:pt x="22" y="516"/>
                    <a:pt x="50" y="516"/>
                  </a:cubicBezTo>
                  <a:cubicBezTo>
                    <a:pt x="78" y="516"/>
                    <a:pt x="100" y="493"/>
                    <a:pt x="100" y="466"/>
                  </a:cubicBezTo>
                  <a:cubicBezTo>
                    <a:pt x="100" y="337"/>
                    <a:pt x="100" y="337"/>
                    <a:pt x="100" y="337"/>
                  </a:cubicBezTo>
                  <a:cubicBezTo>
                    <a:pt x="207" y="394"/>
                    <a:pt x="386" y="424"/>
                    <a:pt x="558" y="424"/>
                  </a:cubicBezTo>
                  <a:cubicBezTo>
                    <a:pt x="730" y="424"/>
                    <a:pt x="908" y="394"/>
                    <a:pt x="1016" y="337"/>
                  </a:cubicBezTo>
                  <a:cubicBezTo>
                    <a:pt x="1016" y="520"/>
                    <a:pt x="1016" y="520"/>
                    <a:pt x="1016" y="520"/>
                  </a:cubicBezTo>
                  <a:cubicBezTo>
                    <a:pt x="1010" y="538"/>
                    <a:pt x="931" y="596"/>
                    <a:pt x="737" y="622"/>
                  </a:cubicBezTo>
                  <a:cubicBezTo>
                    <a:pt x="710" y="626"/>
                    <a:pt x="691" y="651"/>
                    <a:pt x="694" y="678"/>
                  </a:cubicBezTo>
                  <a:cubicBezTo>
                    <a:pt x="698" y="703"/>
                    <a:pt x="719" y="721"/>
                    <a:pt x="744" y="721"/>
                  </a:cubicBezTo>
                  <a:cubicBezTo>
                    <a:pt x="746" y="721"/>
                    <a:pt x="748" y="721"/>
                    <a:pt x="750" y="721"/>
                  </a:cubicBezTo>
                  <a:cubicBezTo>
                    <a:pt x="846" y="708"/>
                    <a:pt x="945" y="684"/>
                    <a:pt x="1016" y="646"/>
                  </a:cubicBezTo>
                  <a:cubicBezTo>
                    <a:pt x="1016" y="831"/>
                    <a:pt x="1016" y="831"/>
                    <a:pt x="1016" y="831"/>
                  </a:cubicBezTo>
                  <a:cubicBezTo>
                    <a:pt x="1010" y="848"/>
                    <a:pt x="931" y="907"/>
                    <a:pt x="737" y="932"/>
                  </a:cubicBezTo>
                  <a:cubicBezTo>
                    <a:pt x="710" y="936"/>
                    <a:pt x="691" y="961"/>
                    <a:pt x="694" y="988"/>
                  </a:cubicBezTo>
                  <a:cubicBezTo>
                    <a:pt x="698" y="1014"/>
                    <a:pt x="719" y="1032"/>
                    <a:pt x="744" y="1032"/>
                  </a:cubicBezTo>
                  <a:cubicBezTo>
                    <a:pt x="746" y="1032"/>
                    <a:pt x="748" y="1032"/>
                    <a:pt x="750" y="1031"/>
                  </a:cubicBezTo>
                  <a:cubicBezTo>
                    <a:pt x="846" y="1019"/>
                    <a:pt x="945" y="994"/>
                    <a:pt x="1016" y="956"/>
                  </a:cubicBezTo>
                  <a:cubicBezTo>
                    <a:pt x="1016" y="1142"/>
                    <a:pt x="1016" y="1142"/>
                    <a:pt x="1016" y="1142"/>
                  </a:cubicBezTo>
                  <a:cubicBezTo>
                    <a:pt x="1010" y="1159"/>
                    <a:pt x="931" y="1218"/>
                    <a:pt x="737" y="1243"/>
                  </a:cubicBezTo>
                  <a:cubicBezTo>
                    <a:pt x="710" y="1247"/>
                    <a:pt x="691" y="1272"/>
                    <a:pt x="694" y="1299"/>
                  </a:cubicBezTo>
                  <a:cubicBezTo>
                    <a:pt x="698" y="1325"/>
                    <a:pt x="719" y="1343"/>
                    <a:pt x="744" y="1343"/>
                  </a:cubicBezTo>
                  <a:cubicBezTo>
                    <a:pt x="746" y="1343"/>
                    <a:pt x="748" y="1343"/>
                    <a:pt x="750" y="1342"/>
                  </a:cubicBezTo>
                  <a:cubicBezTo>
                    <a:pt x="927" y="1319"/>
                    <a:pt x="1116" y="1254"/>
                    <a:pt x="1116" y="1142"/>
                  </a:cubicBezTo>
                  <a:cubicBezTo>
                    <a:pt x="1116" y="833"/>
                    <a:pt x="1116" y="833"/>
                    <a:pt x="1116" y="833"/>
                  </a:cubicBezTo>
                  <a:cubicBezTo>
                    <a:pt x="1116" y="833"/>
                    <a:pt x="1116" y="833"/>
                    <a:pt x="1116" y="833"/>
                  </a:cubicBezTo>
                  <a:cubicBezTo>
                    <a:pt x="1116" y="832"/>
                    <a:pt x="1116" y="832"/>
                    <a:pt x="1116" y="831"/>
                  </a:cubicBezTo>
                  <a:cubicBezTo>
                    <a:pt x="1116" y="522"/>
                    <a:pt x="1116" y="522"/>
                    <a:pt x="1116" y="522"/>
                  </a:cubicBezTo>
                  <a:cubicBezTo>
                    <a:pt x="1116" y="522"/>
                    <a:pt x="1116" y="522"/>
                    <a:pt x="1116" y="522"/>
                  </a:cubicBezTo>
                  <a:cubicBezTo>
                    <a:pt x="1116" y="522"/>
                    <a:pt x="1116" y="521"/>
                    <a:pt x="1116" y="521"/>
                  </a:cubicBezTo>
                  <a:lnTo>
                    <a:pt x="1116" y="212"/>
                  </a:lnTo>
                  <a:close/>
                  <a:moveTo>
                    <a:pt x="894" y="279"/>
                  </a:moveTo>
                  <a:cubicBezTo>
                    <a:pt x="803" y="308"/>
                    <a:pt x="684" y="324"/>
                    <a:pt x="558" y="324"/>
                  </a:cubicBezTo>
                  <a:cubicBezTo>
                    <a:pt x="432" y="324"/>
                    <a:pt x="312" y="308"/>
                    <a:pt x="221" y="279"/>
                  </a:cubicBezTo>
                  <a:cubicBezTo>
                    <a:pt x="133" y="251"/>
                    <a:pt x="105" y="221"/>
                    <a:pt x="100" y="212"/>
                  </a:cubicBezTo>
                  <a:cubicBezTo>
                    <a:pt x="105" y="203"/>
                    <a:pt x="133" y="173"/>
                    <a:pt x="221" y="145"/>
                  </a:cubicBezTo>
                  <a:cubicBezTo>
                    <a:pt x="312" y="116"/>
                    <a:pt x="432" y="100"/>
                    <a:pt x="558" y="100"/>
                  </a:cubicBezTo>
                  <a:cubicBezTo>
                    <a:pt x="684" y="100"/>
                    <a:pt x="803" y="116"/>
                    <a:pt x="894" y="145"/>
                  </a:cubicBezTo>
                  <a:cubicBezTo>
                    <a:pt x="983" y="173"/>
                    <a:pt x="1011" y="203"/>
                    <a:pt x="1015" y="212"/>
                  </a:cubicBezTo>
                  <a:cubicBezTo>
                    <a:pt x="1011" y="221"/>
                    <a:pt x="983" y="251"/>
                    <a:pt x="894" y="27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Freeform 71"/>
            <p:cNvSpPr>
              <a:spLocks noEditPoints="1"/>
            </p:cNvSpPr>
            <p:nvPr/>
          </p:nvSpPr>
          <p:spPr bwMode="auto">
            <a:xfrm>
              <a:off x="2490" y="1023"/>
              <a:ext cx="2702" cy="3299"/>
            </a:xfrm>
            <a:custGeom>
              <a:avLst/>
              <a:gdLst>
                <a:gd name="T0" fmla="*/ 1302 w 1536"/>
                <a:gd name="T1" fmla="*/ 77 h 1874"/>
                <a:gd name="T2" fmla="*/ 234 w 1536"/>
                <a:gd name="T3" fmla="*/ 77 h 1874"/>
                <a:gd name="T4" fmla="*/ 0 w 1536"/>
                <a:gd name="T5" fmla="*/ 279 h 1874"/>
                <a:gd name="T6" fmla="*/ 0 w 1536"/>
                <a:gd name="T7" fmla="*/ 716 h 1874"/>
                <a:gd name="T8" fmla="*/ 0 w 1536"/>
                <a:gd name="T9" fmla="*/ 718 h 1874"/>
                <a:gd name="T10" fmla="*/ 0 w 1536"/>
                <a:gd name="T11" fmla="*/ 1158 h 1874"/>
                <a:gd name="T12" fmla="*/ 0 w 1536"/>
                <a:gd name="T13" fmla="*/ 1595 h 1874"/>
                <a:gd name="T14" fmla="*/ 768 w 1536"/>
                <a:gd name="T15" fmla="*/ 1874 h 1874"/>
                <a:gd name="T16" fmla="*/ 1536 w 1536"/>
                <a:gd name="T17" fmla="*/ 1595 h 1874"/>
                <a:gd name="T18" fmla="*/ 1536 w 1536"/>
                <a:gd name="T19" fmla="*/ 1158 h 1874"/>
                <a:gd name="T20" fmla="*/ 1536 w 1536"/>
                <a:gd name="T21" fmla="*/ 718 h 1874"/>
                <a:gd name="T22" fmla="*/ 1536 w 1536"/>
                <a:gd name="T23" fmla="*/ 716 h 1874"/>
                <a:gd name="T24" fmla="*/ 1536 w 1536"/>
                <a:gd name="T25" fmla="*/ 279 h 1874"/>
                <a:gd name="T26" fmla="*/ 100 w 1536"/>
                <a:gd name="T27" fmla="*/ 857 h 1874"/>
                <a:gd name="T28" fmla="*/ 768 w 1536"/>
                <a:gd name="T29" fmla="*/ 996 h 1874"/>
                <a:gd name="T30" fmla="*/ 1436 w 1536"/>
                <a:gd name="T31" fmla="*/ 857 h 1874"/>
                <a:gd name="T32" fmla="*/ 1269 w 1536"/>
                <a:gd name="T33" fmla="*/ 1263 h 1874"/>
                <a:gd name="T34" fmla="*/ 267 w 1536"/>
                <a:gd name="T35" fmla="*/ 1263 h 1874"/>
                <a:gd name="T36" fmla="*/ 100 w 1536"/>
                <a:gd name="T37" fmla="*/ 857 h 1874"/>
                <a:gd name="T38" fmla="*/ 768 w 1536"/>
                <a:gd name="T39" fmla="*/ 896 h 1874"/>
                <a:gd name="T40" fmla="*/ 100 w 1536"/>
                <a:gd name="T41" fmla="*/ 716 h 1874"/>
                <a:gd name="T42" fmla="*/ 234 w 1536"/>
                <a:gd name="T43" fmla="*/ 482 h 1874"/>
                <a:gd name="T44" fmla="*/ 1302 w 1536"/>
                <a:gd name="T45" fmla="*/ 482 h 1874"/>
                <a:gd name="T46" fmla="*/ 1436 w 1536"/>
                <a:gd name="T47" fmla="*/ 716 h 1874"/>
                <a:gd name="T48" fmla="*/ 267 w 1536"/>
                <a:gd name="T49" fmla="*/ 171 h 1874"/>
                <a:gd name="T50" fmla="*/ 1269 w 1536"/>
                <a:gd name="T51" fmla="*/ 171 h 1874"/>
                <a:gd name="T52" fmla="*/ 1269 w 1536"/>
                <a:gd name="T53" fmla="*/ 387 h 1874"/>
                <a:gd name="T54" fmla="*/ 768 w 1536"/>
                <a:gd name="T55" fmla="*/ 459 h 1874"/>
                <a:gd name="T56" fmla="*/ 768 w 1536"/>
                <a:gd name="T57" fmla="*/ 448 h 1874"/>
                <a:gd name="T58" fmla="*/ 267 w 1536"/>
                <a:gd name="T59" fmla="*/ 387 h 1874"/>
                <a:gd name="T60" fmla="*/ 267 w 1536"/>
                <a:gd name="T61" fmla="*/ 171 h 1874"/>
                <a:gd name="T62" fmla="*/ 768 w 1536"/>
                <a:gd name="T63" fmla="*/ 1774 h 1874"/>
                <a:gd name="T64" fmla="*/ 100 w 1536"/>
                <a:gd name="T65" fmla="*/ 1595 h 1874"/>
                <a:gd name="T66" fmla="*/ 234 w 1536"/>
                <a:gd name="T67" fmla="*/ 1358 h 1874"/>
                <a:gd name="T68" fmla="*/ 1302 w 1536"/>
                <a:gd name="T69" fmla="*/ 1358 h 1874"/>
                <a:gd name="T70" fmla="*/ 1436 w 1536"/>
                <a:gd name="T71" fmla="*/ 1595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36" h="1874">
                  <a:moveTo>
                    <a:pt x="1536" y="279"/>
                  </a:moveTo>
                  <a:cubicBezTo>
                    <a:pt x="1536" y="200"/>
                    <a:pt x="1455" y="130"/>
                    <a:pt x="1302" y="77"/>
                  </a:cubicBezTo>
                  <a:cubicBezTo>
                    <a:pt x="1159" y="27"/>
                    <a:pt x="969" y="0"/>
                    <a:pt x="768" y="0"/>
                  </a:cubicBezTo>
                  <a:cubicBezTo>
                    <a:pt x="567" y="0"/>
                    <a:pt x="377" y="27"/>
                    <a:pt x="234" y="77"/>
                  </a:cubicBezTo>
                  <a:cubicBezTo>
                    <a:pt x="81" y="130"/>
                    <a:pt x="0" y="200"/>
                    <a:pt x="0" y="279"/>
                  </a:cubicBezTo>
                  <a:cubicBezTo>
                    <a:pt x="0" y="279"/>
                    <a:pt x="0" y="279"/>
                    <a:pt x="0" y="279"/>
                  </a:cubicBezTo>
                  <a:cubicBezTo>
                    <a:pt x="0" y="279"/>
                    <a:pt x="0" y="279"/>
                    <a:pt x="0" y="279"/>
                  </a:cubicBezTo>
                  <a:cubicBezTo>
                    <a:pt x="0" y="716"/>
                    <a:pt x="0" y="716"/>
                    <a:pt x="0" y="716"/>
                  </a:cubicBezTo>
                  <a:cubicBezTo>
                    <a:pt x="0" y="717"/>
                    <a:pt x="0" y="718"/>
                    <a:pt x="0" y="718"/>
                  </a:cubicBezTo>
                  <a:cubicBezTo>
                    <a:pt x="0" y="718"/>
                    <a:pt x="0" y="718"/>
                    <a:pt x="0" y="718"/>
                  </a:cubicBezTo>
                  <a:cubicBezTo>
                    <a:pt x="0" y="1155"/>
                    <a:pt x="0" y="1155"/>
                    <a:pt x="0" y="1155"/>
                  </a:cubicBezTo>
                  <a:cubicBezTo>
                    <a:pt x="0" y="1156"/>
                    <a:pt x="0" y="1157"/>
                    <a:pt x="0" y="1158"/>
                  </a:cubicBezTo>
                  <a:cubicBezTo>
                    <a:pt x="0" y="1158"/>
                    <a:pt x="0" y="1158"/>
                    <a:pt x="0" y="1158"/>
                  </a:cubicBezTo>
                  <a:cubicBezTo>
                    <a:pt x="0" y="1595"/>
                    <a:pt x="0" y="1595"/>
                    <a:pt x="0" y="1595"/>
                  </a:cubicBezTo>
                  <a:cubicBezTo>
                    <a:pt x="0" y="1674"/>
                    <a:pt x="81" y="1744"/>
                    <a:pt x="234" y="1797"/>
                  </a:cubicBezTo>
                  <a:cubicBezTo>
                    <a:pt x="377" y="1847"/>
                    <a:pt x="567" y="1874"/>
                    <a:pt x="768" y="1874"/>
                  </a:cubicBezTo>
                  <a:cubicBezTo>
                    <a:pt x="969" y="1874"/>
                    <a:pt x="1159" y="1847"/>
                    <a:pt x="1302" y="1797"/>
                  </a:cubicBezTo>
                  <a:cubicBezTo>
                    <a:pt x="1455" y="1744"/>
                    <a:pt x="1536" y="1674"/>
                    <a:pt x="1536" y="1595"/>
                  </a:cubicBezTo>
                  <a:cubicBezTo>
                    <a:pt x="1536" y="1158"/>
                    <a:pt x="1536" y="1158"/>
                    <a:pt x="1536" y="1158"/>
                  </a:cubicBezTo>
                  <a:cubicBezTo>
                    <a:pt x="1536" y="1158"/>
                    <a:pt x="1536" y="1158"/>
                    <a:pt x="1536" y="1158"/>
                  </a:cubicBezTo>
                  <a:cubicBezTo>
                    <a:pt x="1536" y="1157"/>
                    <a:pt x="1536" y="1156"/>
                    <a:pt x="1536" y="1155"/>
                  </a:cubicBezTo>
                  <a:cubicBezTo>
                    <a:pt x="1536" y="718"/>
                    <a:pt x="1536" y="718"/>
                    <a:pt x="1536" y="718"/>
                  </a:cubicBezTo>
                  <a:cubicBezTo>
                    <a:pt x="1536" y="718"/>
                    <a:pt x="1536" y="718"/>
                    <a:pt x="1536" y="718"/>
                  </a:cubicBezTo>
                  <a:cubicBezTo>
                    <a:pt x="1536" y="718"/>
                    <a:pt x="1536" y="717"/>
                    <a:pt x="1536" y="716"/>
                  </a:cubicBezTo>
                  <a:cubicBezTo>
                    <a:pt x="1536" y="279"/>
                    <a:pt x="1536" y="279"/>
                    <a:pt x="1536" y="279"/>
                  </a:cubicBezTo>
                  <a:cubicBezTo>
                    <a:pt x="1536" y="279"/>
                    <a:pt x="1536" y="279"/>
                    <a:pt x="1536" y="279"/>
                  </a:cubicBezTo>
                  <a:cubicBezTo>
                    <a:pt x="1536" y="279"/>
                    <a:pt x="1536" y="279"/>
                    <a:pt x="1536" y="279"/>
                  </a:cubicBezTo>
                  <a:close/>
                  <a:moveTo>
                    <a:pt x="100" y="857"/>
                  </a:moveTo>
                  <a:cubicBezTo>
                    <a:pt x="135" y="880"/>
                    <a:pt x="180" y="900"/>
                    <a:pt x="234" y="919"/>
                  </a:cubicBezTo>
                  <a:cubicBezTo>
                    <a:pt x="377" y="968"/>
                    <a:pt x="567" y="996"/>
                    <a:pt x="768" y="996"/>
                  </a:cubicBezTo>
                  <a:cubicBezTo>
                    <a:pt x="969" y="996"/>
                    <a:pt x="1159" y="968"/>
                    <a:pt x="1302" y="919"/>
                  </a:cubicBezTo>
                  <a:cubicBezTo>
                    <a:pt x="1356" y="900"/>
                    <a:pt x="1400" y="880"/>
                    <a:pt x="1436" y="857"/>
                  </a:cubicBezTo>
                  <a:cubicBezTo>
                    <a:pt x="1436" y="1155"/>
                    <a:pt x="1436" y="1155"/>
                    <a:pt x="1436" y="1155"/>
                  </a:cubicBezTo>
                  <a:cubicBezTo>
                    <a:pt x="1436" y="1168"/>
                    <a:pt x="1405" y="1216"/>
                    <a:pt x="1269" y="1263"/>
                  </a:cubicBezTo>
                  <a:cubicBezTo>
                    <a:pt x="1136" y="1309"/>
                    <a:pt x="958" y="1334"/>
                    <a:pt x="768" y="1334"/>
                  </a:cubicBezTo>
                  <a:cubicBezTo>
                    <a:pt x="578" y="1334"/>
                    <a:pt x="399" y="1309"/>
                    <a:pt x="267" y="1263"/>
                  </a:cubicBezTo>
                  <a:cubicBezTo>
                    <a:pt x="131" y="1216"/>
                    <a:pt x="100" y="1168"/>
                    <a:pt x="100" y="1155"/>
                  </a:cubicBezTo>
                  <a:lnTo>
                    <a:pt x="100" y="857"/>
                  </a:lnTo>
                  <a:close/>
                  <a:moveTo>
                    <a:pt x="1269" y="824"/>
                  </a:moveTo>
                  <a:cubicBezTo>
                    <a:pt x="1136" y="870"/>
                    <a:pt x="958" y="896"/>
                    <a:pt x="768" y="896"/>
                  </a:cubicBezTo>
                  <a:cubicBezTo>
                    <a:pt x="578" y="896"/>
                    <a:pt x="399" y="870"/>
                    <a:pt x="267" y="824"/>
                  </a:cubicBezTo>
                  <a:cubicBezTo>
                    <a:pt x="131" y="777"/>
                    <a:pt x="100" y="729"/>
                    <a:pt x="100" y="716"/>
                  </a:cubicBezTo>
                  <a:cubicBezTo>
                    <a:pt x="100" y="420"/>
                    <a:pt x="100" y="420"/>
                    <a:pt x="100" y="420"/>
                  </a:cubicBezTo>
                  <a:cubicBezTo>
                    <a:pt x="135" y="443"/>
                    <a:pt x="180" y="463"/>
                    <a:pt x="234" y="482"/>
                  </a:cubicBezTo>
                  <a:cubicBezTo>
                    <a:pt x="377" y="531"/>
                    <a:pt x="567" y="559"/>
                    <a:pt x="768" y="559"/>
                  </a:cubicBezTo>
                  <a:cubicBezTo>
                    <a:pt x="969" y="559"/>
                    <a:pt x="1159" y="531"/>
                    <a:pt x="1302" y="482"/>
                  </a:cubicBezTo>
                  <a:cubicBezTo>
                    <a:pt x="1356" y="463"/>
                    <a:pt x="1400" y="443"/>
                    <a:pt x="1436" y="420"/>
                  </a:cubicBezTo>
                  <a:cubicBezTo>
                    <a:pt x="1436" y="716"/>
                    <a:pt x="1436" y="716"/>
                    <a:pt x="1436" y="716"/>
                  </a:cubicBezTo>
                  <a:cubicBezTo>
                    <a:pt x="1436" y="729"/>
                    <a:pt x="1405" y="777"/>
                    <a:pt x="1269" y="824"/>
                  </a:cubicBezTo>
                  <a:close/>
                  <a:moveTo>
                    <a:pt x="267" y="171"/>
                  </a:moveTo>
                  <a:cubicBezTo>
                    <a:pt x="399" y="125"/>
                    <a:pt x="578" y="100"/>
                    <a:pt x="768" y="100"/>
                  </a:cubicBezTo>
                  <a:cubicBezTo>
                    <a:pt x="958" y="100"/>
                    <a:pt x="1136" y="125"/>
                    <a:pt x="1269" y="171"/>
                  </a:cubicBezTo>
                  <a:cubicBezTo>
                    <a:pt x="1405" y="218"/>
                    <a:pt x="1436" y="266"/>
                    <a:pt x="1436" y="279"/>
                  </a:cubicBezTo>
                  <a:cubicBezTo>
                    <a:pt x="1436" y="292"/>
                    <a:pt x="1405" y="340"/>
                    <a:pt x="1269" y="387"/>
                  </a:cubicBezTo>
                  <a:cubicBezTo>
                    <a:pt x="1136" y="433"/>
                    <a:pt x="958" y="459"/>
                    <a:pt x="768" y="459"/>
                  </a:cubicBezTo>
                  <a:cubicBezTo>
                    <a:pt x="768" y="459"/>
                    <a:pt x="768" y="459"/>
                    <a:pt x="768" y="459"/>
                  </a:cubicBezTo>
                  <a:cubicBezTo>
                    <a:pt x="768" y="448"/>
                    <a:pt x="768" y="448"/>
                    <a:pt x="768" y="448"/>
                  </a:cubicBezTo>
                  <a:cubicBezTo>
                    <a:pt x="768" y="448"/>
                    <a:pt x="768" y="448"/>
                    <a:pt x="768" y="448"/>
                  </a:cubicBezTo>
                  <a:cubicBezTo>
                    <a:pt x="768" y="459"/>
                    <a:pt x="768" y="459"/>
                    <a:pt x="768" y="459"/>
                  </a:cubicBezTo>
                  <a:cubicBezTo>
                    <a:pt x="578" y="459"/>
                    <a:pt x="399" y="433"/>
                    <a:pt x="267" y="387"/>
                  </a:cubicBezTo>
                  <a:cubicBezTo>
                    <a:pt x="131" y="340"/>
                    <a:pt x="100" y="292"/>
                    <a:pt x="100" y="279"/>
                  </a:cubicBezTo>
                  <a:cubicBezTo>
                    <a:pt x="100" y="266"/>
                    <a:pt x="131" y="218"/>
                    <a:pt x="267" y="171"/>
                  </a:cubicBezTo>
                  <a:close/>
                  <a:moveTo>
                    <a:pt x="1269" y="1703"/>
                  </a:moveTo>
                  <a:cubicBezTo>
                    <a:pt x="1136" y="1749"/>
                    <a:pt x="958" y="1774"/>
                    <a:pt x="768" y="1774"/>
                  </a:cubicBezTo>
                  <a:cubicBezTo>
                    <a:pt x="578" y="1774"/>
                    <a:pt x="399" y="1749"/>
                    <a:pt x="267" y="1703"/>
                  </a:cubicBezTo>
                  <a:cubicBezTo>
                    <a:pt x="131" y="1656"/>
                    <a:pt x="100" y="1608"/>
                    <a:pt x="100" y="1595"/>
                  </a:cubicBezTo>
                  <a:cubicBezTo>
                    <a:pt x="100" y="1296"/>
                    <a:pt x="100" y="1296"/>
                    <a:pt x="100" y="1296"/>
                  </a:cubicBezTo>
                  <a:cubicBezTo>
                    <a:pt x="135" y="1318"/>
                    <a:pt x="180" y="1339"/>
                    <a:pt x="234" y="1358"/>
                  </a:cubicBezTo>
                  <a:cubicBezTo>
                    <a:pt x="377" y="1407"/>
                    <a:pt x="567" y="1434"/>
                    <a:pt x="768" y="1434"/>
                  </a:cubicBezTo>
                  <a:cubicBezTo>
                    <a:pt x="969" y="1434"/>
                    <a:pt x="1159" y="1407"/>
                    <a:pt x="1302" y="1358"/>
                  </a:cubicBezTo>
                  <a:cubicBezTo>
                    <a:pt x="1356" y="1339"/>
                    <a:pt x="1400" y="1318"/>
                    <a:pt x="1436" y="1296"/>
                  </a:cubicBezTo>
                  <a:cubicBezTo>
                    <a:pt x="1436" y="1595"/>
                    <a:pt x="1436" y="1595"/>
                    <a:pt x="1436" y="1595"/>
                  </a:cubicBezTo>
                  <a:cubicBezTo>
                    <a:pt x="1436" y="1608"/>
                    <a:pt x="1405" y="1656"/>
                    <a:pt x="1269" y="17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95" name="Group 94"/>
          <p:cNvGrpSpPr/>
          <p:nvPr/>
        </p:nvGrpSpPr>
        <p:grpSpPr>
          <a:xfrm>
            <a:off x="10234741" y="5590499"/>
            <a:ext cx="348694" cy="372100"/>
            <a:chOff x="1930857" y="2059712"/>
            <a:chExt cx="446859" cy="476856"/>
          </a:xfrm>
        </p:grpSpPr>
        <p:grpSp>
          <p:nvGrpSpPr>
            <p:cNvPr id="96" name="Group 95"/>
            <p:cNvGrpSpPr/>
            <p:nvPr/>
          </p:nvGrpSpPr>
          <p:grpSpPr>
            <a:xfrm>
              <a:off x="2189368" y="2358414"/>
              <a:ext cx="155984" cy="123531"/>
              <a:chOff x="2150288" y="2358414"/>
              <a:chExt cx="155984" cy="123531"/>
            </a:xfrm>
          </p:grpSpPr>
          <p:sp>
            <p:nvSpPr>
              <p:cNvPr id="147" name="Freeform 146"/>
              <p:cNvSpPr>
                <a:spLocks noEditPoints="1"/>
              </p:cNvSpPr>
              <p:nvPr/>
            </p:nvSpPr>
            <p:spPr bwMode="auto">
              <a:xfrm>
                <a:off x="2150288" y="2358414"/>
                <a:ext cx="155984" cy="123531"/>
              </a:xfrm>
              <a:custGeom>
                <a:avLst/>
                <a:gdLst>
                  <a:gd name="T0" fmla="*/ 369 w 948"/>
                  <a:gd name="T1" fmla="*/ 733 h 750"/>
                  <a:gd name="T2" fmla="*/ 323 w 948"/>
                  <a:gd name="T3" fmla="*/ 677 h 750"/>
                  <a:gd name="T4" fmla="*/ 247 w 948"/>
                  <a:gd name="T5" fmla="*/ 737 h 750"/>
                  <a:gd name="T6" fmla="*/ 131 w 948"/>
                  <a:gd name="T7" fmla="*/ 707 h 750"/>
                  <a:gd name="T8" fmla="*/ 62 w 948"/>
                  <a:gd name="T9" fmla="*/ 624 h 750"/>
                  <a:gd name="T10" fmla="*/ 25 w 948"/>
                  <a:gd name="T11" fmla="*/ 568 h 750"/>
                  <a:gd name="T12" fmla="*/ 62 w 948"/>
                  <a:gd name="T13" fmla="*/ 462 h 750"/>
                  <a:gd name="T14" fmla="*/ 55 w 948"/>
                  <a:gd name="T15" fmla="*/ 402 h 750"/>
                  <a:gd name="T16" fmla="*/ 13 w 948"/>
                  <a:gd name="T17" fmla="*/ 342 h 750"/>
                  <a:gd name="T18" fmla="*/ 7 w 948"/>
                  <a:gd name="T19" fmla="*/ 278 h 750"/>
                  <a:gd name="T20" fmla="*/ 50 w 948"/>
                  <a:gd name="T21" fmla="*/ 221 h 750"/>
                  <a:gd name="T22" fmla="*/ 135 w 948"/>
                  <a:gd name="T23" fmla="*/ 221 h 750"/>
                  <a:gd name="T24" fmla="*/ 198 w 948"/>
                  <a:gd name="T25" fmla="*/ 176 h 750"/>
                  <a:gd name="T26" fmla="*/ 271 w 948"/>
                  <a:gd name="T27" fmla="*/ 145 h 750"/>
                  <a:gd name="T28" fmla="*/ 371 w 948"/>
                  <a:gd name="T29" fmla="*/ 93 h 750"/>
                  <a:gd name="T30" fmla="*/ 405 w 948"/>
                  <a:gd name="T31" fmla="*/ 64 h 750"/>
                  <a:gd name="T32" fmla="*/ 498 w 948"/>
                  <a:gd name="T33" fmla="*/ 12 h 750"/>
                  <a:gd name="T34" fmla="*/ 573 w 948"/>
                  <a:gd name="T35" fmla="*/ 0 h 750"/>
                  <a:gd name="T36" fmla="*/ 684 w 948"/>
                  <a:gd name="T37" fmla="*/ 35 h 750"/>
                  <a:gd name="T38" fmla="*/ 758 w 948"/>
                  <a:gd name="T39" fmla="*/ 93 h 750"/>
                  <a:gd name="T40" fmla="*/ 801 w 948"/>
                  <a:gd name="T41" fmla="*/ 133 h 750"/>
                  <a:gd name="T42" fmla="*/ 881 w 948"/>
                  <a:gd name="T43" fmla="*/ 114 h 750"/>
                  <a:gd name="T44" fmla="*/ 928 w 948"/>
                  <a:gd name="T45" fmla="*/ 169 h 750"/>
                  <a:gd name="T46" fmla="*/ 948 w 948"/>
                  <a:gd name="T47" fmla="*/ 297 h 750"/>
                  <a:gd name="T48" fmla="*/ 936 w 948"/>
                  <a:gd name="T49" fmla="*/ 379 h 750"/>
                  <a:gd name="T50" fmla="*/ 867 w 948"/>
                  <a:gd name="T51" fmla="*/ 471 h 750"/>
                  <a:gd name="T52" fmla="*/ 787 w 948"/>
                  <a:gd name="T53" fmla="*/ 501 h 750"/>
                  <a:gd name="T54" fmla="*/ 738 w 948"/>
                  <a:gd name="T55" fmla="*/ 525 h 750"/>
                  <a:gd name="T56" fmla="*/ 679 w 948"/>
                  <a:gd name="T57" fmla="*/ 560 h 750"/>
                  <a:gd name="T58" fmla="*/ 653 w 948"/>
                  <a:gd name="T59" fmla="*/ 585 h 750"/>
                  <a:gd name="T60" fmla="*/ 639 w 948"/>
                  <a:gd name="T61" fmla="*/ 670 h 750"/>
                  <a:gd name="T62" fmla="*/ 511 w 948"/>
                  <a:gd name="T63" fmla="*/ 691 h 750"/>
                  <a:gd name="T64" fmla="*/ 488 w 948"/>
                  <a:gd name="T65" fmla="*/ 713 h 750"/>
                  <a:gd name="T66" fmla="*/ 419 w 948"/>
                  <a:gd name="T67" fmla="*/ 750 h 750"/>
                  <a:gd name="T68" fmla="*/ 422 w 948"/>
                  <a:gd name="T69" fmla="*/ 631 h 750"/>
                  <a:gd name="T70" fmla="*/ 553 w 948"/>
                  <a:gd name="T71" fmla="*/ 592 h 750"/>
                  <a:gd name="T72" fmla="*/ 524 w 948"/>
                  <a:gd name="T73" fmla="*/ 476 h 750"/>
                  <a:gd name="T74" fmla="*/ 601 w 948"/>
                  <a:gd name="T75" fmla="*/ 418 h 750"/>
                  <a:gd name="T76" fmla="*/ 656 w 948"/>
                  <a:gd name="T77" fmla="*/ 461 h 750"/>
                  <a:gd name="T78" fmla="*/ 672 w 948"/>
                  <a:gd name="T79" fmla="*/ 432 h 750"/>
                  <a:gd name="T80" fmla="*/ 806 w 948"/>
                  <a:gd name="T81" fmla="*/ 391 h 750"/>
                  <a:gd name="T82" fmla="*/ 848 w 948"/>
                  <a:gd name="T83" fmla="*/ 300 h 750"/>
                  <a:gd name="T84" fmla="*/ 831 w 948"/>
                  <a:gd name="T85" fmla="*/ 239 h 750"/>
                  <a:gd name="T86" fmla="*/ 719 w 948"/>
                  <a:gd name="T87" fmla="*/ 191 h 750"/>
                  <a:gd name="T88" fmla="*/ 686 w 948"/>
                  <a:gd name="T89" fmla="*/ 165 h 750"/>
                  <a:gd name="T90" fmla="*/ 571 w 948"/>
                  <a:gd name="T91" fmla="*/ 101 h 750"/>
                  <a:gd name="T92" fmla="*/ 472 w 948"/>
                  <a:gd name="T93" fmla="*/ 138 h 750"/>
                  <a:gd name="T94" fmla="*/ 411 w 948"/>
                  <a:gd name="T95" fmla="*/ 186 h 750"/>
                  <a:gd name="T96" fmla="*/ 294 w 948"/>
                  <a:gd name="T97" fmla="*/ 243 h 750"/>
                  <a:gd name="T98" fmla="*/ 172 w 948"/>
                  <a:gd name="T99" fmla="*/ 333 h 750"/>
                  <a:gd name="T100" fmla="*/ 165 w 948"/>
                  <a:gd name="T101" fmla="*/ 359 h 750"/>
                  <a:gd name="T102" fmla="*/ 162 w 948"/>
                  <a:gd name="T103" fmla="*/ 482 h 750"/>
                  <a:gd name="T104" fmla="*/ 124 w 948"/>
                  <a:gd name="T105" fmla="*/ 542 h 750"/>
                  <a:gd name="T106" fmla="*/ 147 w 948"/>
                  <a:gd name="T107" fmla="*/ 559 h 750"/>
                  <a:gd name="T108" fmla="*/ 211 w 948"/>
                  <a:gd name="T109" fmla="*/ 622 h 750"/>
                  <a:gd name="T110" fmla="*/ 231 w 948"/>
                  <a:gd name="T111" fmla="*/ 614 h 750"/>
                  <a:gd name="T112" fmla="*/ 264 w 948"/>
                  <a:gd name="T113" fmla="*/ 538 h 750"/>
                  <a:gd name="T114" fmla="*/ 394 w 948"/>
                  <a:gd name="T115" fmla="*/ 525 h 750"/>
                  <a:gd name="T116" fmla="*/ 409 w 948"/>
                  <a:gd name="T117" fmla="*/ 627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8" h="750">
                    <a:moveTo>
                      <a:pt x="419" y="750"/>
                    </a:moveTo>
                    <a:cubicBezTo>
                      <a:pt x="412" y="750"/>
                      <a:pt x="406" y="749"/>
                      <a:pt x="399" y="746"/>
                    </a:cubicBezTo>
                    <a:cubicBezTo>
                      <a:pt x="369" y="733"/>
                      <a:pt x="369" y="733"/>
                      <a:pt x="369" y="733"/>
                    </a:cubicBezTo>
                    <a:cubicBezTo>
                      <a:pt x="360" y="729"/>
                      <a:pt x="352" y="723"/>
                      <a:pt x="347" y="714"/>
                    </a:cubicBezTo>
                    <a:cubicBezTo>
                      <a:pt x="323" y="676"/>
                      <a:pt x="323" y="676"/>
                      <a:pt x="323" y="676"/>
                    </a:cubicBezTo>
                    <a:cubicBezTo>
                      <a:pt x="323" y="677"/>
                      <a:pt x="323" y="677"/>
                      <a:pt x="323" y="677"/>
                    </a:cubicBezTo>
                    <a:cubicBezTo>
                      <a:pt x="322" y="693"/>
                      <a:pt x="313" y="708"/>
                      <a:pt x="300" y="716"/>
                    </a:cubicBezTo>
                    <a:cubicBezTo>
                      <a:pt x="280" y="729"/>
                      <a:pt x="280" y="729"/>
                      <a:pt x="280" y="729"/>
                    </a:cubicBezTo>
                    <a:cubicBezTo>
                      <a:pt x="270" y="736"/>
                      <a:pt x="258" y="738"/>
                      <a:pt x="247" y="737"/>
                    </a:cubicBezTo>
                    <a:cubicBezTo>
                      <a:pt x="189" y="729"/>
                      <a:pt x="189" y="729"/>
                      <a:pt x="189" y="729"/>
                    </a:cubicBezTo>
                    <a:cubicBezTo>
                      <a:pt x="185" y="729"/>
                      <a:pt x="181" y="728"/>
                      <a:pt x="177" y="726"/>
                    </a:cubicBezTo>
                    <a:cubicBezTo>
                      <a:pt x="131" y="707"/>
                      <a:pt x="131" y="707"/>
                      <a:pt x="131" y="707"/>
                    </a:cubicBezTo>
                    <a:cubicBezTo>
                      <a:pt x="109" y="698"/>
                      <a:pt x="96" y="674"/>
                      <a:pt x="101" y="651"/>
                    </a:cubicBezTo>
                    <a:cubicBezTo>
                      <a:pt x="99" y="650"/>
                      <a:pt x="98" y="649"/>
                      <a:pt x="96" y="648"/>
                    </a:cubicBezTo>
                    <a:cubicBezTo>
                      <a:pt x="62" y="624"/>
                      <a:pt x="62" y="624"/>
                      <a:pt x="62" y="624"/>
                    </a:cubicBezTo>
                    <a:cubicBezTo>
                      <a:pt x="57" y="620"/>
                      <a:pt x="52" y="615"/>
                      <a:pt x="49" y="610"/>
                    </a:cubicBezTo>
                    <a:cubicBezTo>
                      <a:pt x="31" y="582"/>
                      <a:pt x="31" y="582"/>
                      <a:pt x="31" y="582"/>
                    </a:cubicBezTo>
                    <a:cubicBezTo>
                      <a:pt x="28" y="577"/>
                      <a:pt x="26" y="573"/>
                      <a:pt x="25" y="568"/>
                    </a:cubicBezTo>
                    <a:cubicBezTo>
                      <a:pt x="18" y="544"/>
                      <a:pt x="18" y="544"/>
                      <a:pt x="18" y="544"/>
                    </a:cubicBezTo>
                    <a:cubicBezTo>
                      <a:pt x="13" y="527"/>
                      <a:pt x="18" y="509"/>
                      <a:pt x="30" y="496"/>
                    </a:cubicBezTo>
                    <a:cubicBezTo>
                      <a:pt x="62" y="462"/>
                      <a:pt x="62" y="462"/>
                      <a:pt x="62" y="462"/>
                    </a:cubicBezTo>
                    <a:cubicBezTo>
                      <a:pt x="64" y="456"/>
                      <a:pt x="64" y="456"/>
                      <a:pt x="64" y="456"/>
                    </a:cubicBezTo>
                    <a:cubicBezTo>
                      <a:pt x="56" y="412"/>
                      <a:pt x="56" y="412"/>
                      <a:pt x="56" y="412"/>
                    </a:cubicBezTo>
                    <a:cubicBezTo>
                      <a:pt x="55" y="408"/>
                      <a:pt x="55" y="405"/>
                      <a:pt x="55" y="402"/>
                    </a:cubicBezTo>
                    <a:cubicBezTo>
                      <a:pt x="46" y="397"/>
                      <a:pt x="46" y="397"/>
                      <a:pt x="46" y="397"/>
                    </a:cubicBezTo>
                    <a:cubicBezTo>
                      <a:pt x="33" y="391"/>
                      <a:pt x="23" y="380"/>
                      <a:pt x="19" y="366"/>
                    </a:cubicBezTo>
                    <a:cubicBezTo>
                      <a:pt x="13" y="342"/>
                      <a:pt x="13" y="342"/>
                      <a:pt x="13" y="342"/>
                    </a:cubicBezTo>
                    <a:cubicBezTo>
                      <a:pt x="7" y="330"/>
                      <a:pt x="7" y="330"/>
                      <a:pt x="7" y="330"/>
                    </a:cubicBezTo>
                    <a:cubicBezTo>
                      <a:pt x="2" y="320"/>
                      <a:pt x="0" y="309"/>
                      <a:pt x="2" y="298"/>
                    </a:cubicBezTo>
                    <a:cubicBezTo>
                      <a:pt x="7" y="278"/>
                      <a:pt x="7" y="278"/>
                      <a:pt x="7" y="278"/>
                    </a:cubicBezTo>
                    <a:cubicBezTo>
                      <a:pt x="8" y="269"/>
                      <a:pt x="12" y="261"/>
                      <a:pt x="17" y="255"/>
                    </a:cubicBezTo>
                    <a:cubicBezTo>
                      <a:pt x="37" y="232"/>
                      <a:pt x="37" y="232"/>
                      <a:pt x="37" y="232"/>
                    </a:cubicBezTo>
                    <a:cubicBezTo>
                      <a:pt x="41" y="227"/>
                      <a:pt x="45" y="224"/>
                      <a:pt x="50" y="221"/>
                    </a:cubicBezTo>
                    <a:cubicBezTo>
                      <a:pt x="72" y="209"/>
                      <a:pt x="72" y="209"/>
                      <a:pt x="72" y="209"/>
                    </a:cubicBezTo>
                    <a:cubicBezTo>
                      <a:pt x="88" y="200"/>
                      <a:pt x="107" y="200"/>
                      <a:pt x="122" y="209"/>
                    </a:cubicBezTo>
                    <a:cubicBezTo>
                      <a:pt x="127" y="212"/>
                      <a:pt x="132" y="216"/>
                      <a:pt x="135" y="221"/>
                    </a:cubicBezTo>
                    <a:cubicBezTo>
                      <a:pt x="139" y="216"/>
                      <a:pt x="139" y="216"/>
                      <a:pt x="139" y="216"/>
                    </a:cubicBezTo>
                    <a:cubicBezTo>
                      <a:pt x="143" y="212"/>
                      <a:pt x="147" y="208"/>
                      <a:pt x="151" y="205"/>
                    </a:cubicBezTo>
                    <a:cubicBezTo>
                      <a:pt x="198" y="176"/>
                      <a:pt x="198" y="176"/>
                      <a:pt x="198" y="176"/>
                    </a:cubicBezTo>
                    <a:cubicBezTo>
                      <a:pt x="200" y="175"/>
                      <a:pt x="202" y="174"/>
                      <a:pt x="204" y="173"/>
                    </a:cubicBezTo>
                    <a:cubicBezTo>
                      <a:pt x="259" y="149"/>
                      <a:pt x="259" y="149"/>
                      <a:pt x="259" y="149"/>
                    </a:cubicBezTo>
                    <a:cubicBezTo>
                      <a:pt x="263" y="147"/>
                      <a:pt x="267" y="146"/>
                      <a:pt x="271" y="145"/>
                    </a:cubicBezTo>
                    <a:cubicBezTo>
                      <a:pt x="316" y="138"/>
                      <a:pt x="316" y="138"/>
                      <a:pt x="316" y="138"/>
                    </a:cubicBezTo>
                    <a:cubicBezTo>
                      <a:pt x="351" y="105"/>
                      <a:pt x="351" y="105"/>
                      <a:pt x="351" y="105"/>
                    </a:cubicBezTo>
                    <a:cubicBezTo>
                      <a:pt x="356" y="99"/>
                      <a:pt x="364" y="95"/>
                      <a:pt x="371" y="93"/>
                    </a:cubicBezTo>
                    <a:cubicBezTo>
                      <a:pt x="383" y="90"/>
                      <a:pt x="383" y="90"/>
                      <a:pt x="383" y="90"/>
                    </a:cubicBezTo>
                    <a:cubicBezTo>
                      <a:pt x="398" y="71"/>
                      <a:pt x="398" y="71"/>
                      <a:pt x="398" y="71"/>
                    </a:cubicBezTo>
                    <a:cubicBezTo>
                      <a:pt x="400" y="68"/>
                      <a:pt x="403" y="66"/>
                      <a:pt x="405" y="64"/>
                    </a:cubicBezTo>
                    <a:cubicBezTo>
                      <a:pt x="438" y="38"/>
                      <a:pt x="438" y="38"/>
                      <a:pt x="438" y="38"/>
                    </a:cubicBezTo>
                    <a:cubicBezTo>
                      <a:pt x="442" y="34"/>
                      <a:pt x="447" y="32"/>
                      <a:pt x="452" y="30"/>
                    </a:cubicBezTo>
                    <a:cubicBezTo>
                      <a:pt x="498" y="12"/>
                      <a:pt x="498" y="12"/>
                      <a:pt x="498" y="12"/>
                    </a:cubicBezTo>
                    <a:cubicBezTo>
                      <a:pt x="501" y="11"/>
                      <a:pt x="504" y="10"/>
                      <a:pt x="507" y="10"/>
                    </a:cubicBezTo>
                    <a:cubicBezTo>
                      <a:pt x="561" y="1"/>
                      <a:pt x="561" y="1"/>
                      <a:pt x="561" y="1"/>
                    </a:cubicBezTo>
                    <a:cubicBezTo>
                      <a:pt x="565" y="0"/>
                      <a:pt x="569" y="0"/>
                      <a:pt x="573" y="0"/>
                    </a:cubicBezTo>
                    <a:cubicBezTo>
                      <a:pt x="619" y="4"/>
                      <a:pt x="619" y="4"/>
                      <a:pt x="619" y="4"/>
                    </a:cubicBezTo>
                    <a:cubicBezTo>
                      <a:pt x="626" y="5"/>
                      <a:pt x="632" y="7"/>
                      <a:pt x="638" y="10"/>
                    </a:cubicBezTo>
                    <a:cubicBezTo>
                      <a:pt x="684" y="35"/>
                      <a:pt x="684" y="35"/>
                      <a:pt x="684" y="35"/>
                    </a:cubicBezTo>
                    <a:cubicBezTo>
                      <a:pt x="687" y="36"/>
                      <a:pt x="690" y="38"/>
                      <a:pt x="692" y="40"/>
                    </a:cubicBezTo>
                    <a:cubicBezTo>
                      <a:pt x="747" y="85"/>
                      <a:pt x="747" y="85"/>
                      <a:pt x="747" y="85"/>
                    </a:cubicBezTo>
                    <a:cubicBezTo>
                      <a:pt x="758" y="93"/>
                      <a:pt x="758" y="93"/>
                      <a:pt x="758" y="93"/>
                    </a:cubicBezTo>
                    <a:cubicBezTo>
                      <a:pt x="761" y="94"/>
                      <a:pt x="763" y="96"/>
                      <a:pt x="765" y="98"/>
                    </a:cubicBezTo>
                    <a:cubicBezTo>
                      <a:pt x="792" y="122"/>
                      <a:pt x="792" y="122"/>
                      <a:pt x="792" y="122"/>
                    </a:cubicBezTo>
                    <a:cubicBezTo>
                      <a:pt x="795" y="125"/>
                      <a:pt x="798" y="129"/>
                      <a:pt x="801" y="133"/>
                    </a:cubicBezTo>
                    <a:cubicBezTo>
                      <a:pt x="810" y="122"/>
                      <a:pt x="810" y="122"/>
                      <a:pt x="810" y="122"/>
                    </a:cubicBezTo>
                    <a:cubicBezTo>
                      <a:pt x="824" y="108"/>
                      <a:pt x="844" y="102"/>
                      <a:pt x="863" y="108"/>
                    </a:cubicBezTo>
                    <a:cubicBezTo>
                      <a:pt x="881" y="114"/>
                      <a:pt x="881" y="114"/>
                      <a:pt x="881" y="114"/>
                    </a:cubicBezTo>
                    <a:cubicBezTo>
                      <a:pt x="891" y="118"/>
                      <a:pt x="900" y="124"/>
                      <a:pt x="906" y="132"/>
                    </a:cubicBezTo>
                    <a:cubicBezTo>
                      <a:pt x="920" y="150"/>
                      <a:pt x="920" y="150"/>
                      <a:pt x="920" y="150"/>
                    </a:cubicBezTo>
                    <a:cubicBezTo>
                      <a:pt x="924" y="156"/>
                      <a:pt x="927" y="162"/>
                      <a:pt x="928" y="169"/>
                    </a:cubicBezTo>
                    <a:cubicBezTo>
                      <a:pt x="942" y="226"/>
                      <a:pt x="942" y="226"/>
                      <a:pt x="942" y="226"/>
                    </a:cubicBezTo>
                    <a:cubicBezTo>
                      <a:pt x="942" y="228"/>
                      <a:pt x="943" y="230"/>
                      <a:pt x="943" y="233"/>
                    </a:cubicBezTo>
                    <a:cubicBezTo>
                      <a:pt x="948" y="297"/>
                      <a:pt x="948" y="297"/>
                      <a:pt x="948" y="297"/>
                    </a:cubicBezTo>
                    <a:cubicBezTo>
                      <a:pt x="948" y="300"/>
                      <a:pt x="948" y="303"/>
                      <a:pt x="948" y="306"/>
                    </a:cubicBezTo>
                    <a:cubicBezTo>
                      <a:pt x="942" y="361"/>
                      <a:pt x="942" y="361"/>
                      <a:pt x="942" y="361"/>
                    </a:cubicBezTo>
                    <a:cubicBezTo>
                      <a:pt x="941" y="367"/>
                      <a:pt x="939" y="374"/>
                      <a:pt x="936" y="379"/>
                    </a:cubicBezTo>
                    <a:cubicBezTo>
                      <a:pt x="912" y="426"/>
                      <a:pt x="912" y="426"/>
                      <a:pt x="912" y="426"/>
                    </a:cubicBezTo>
                    <a:cubicBezTo>
                      <a:pt x="909" y="431"/>
                      <a:pt x="906" y="435"/>
                      <a:pt x="902" y="439"/>
                    </a:cubicBezTo>
                    <a:cubicBezTo>
                      <a:pt x="867" y="471"/>
                      <a:pt x="867" y="471"/>
                      <a:pt x="867" y="471"/>
                    </a:cubicBezTo>
                    <a:cubicBezTo>
                      <a:pt x="862" y="475"/>
                      <a:pt x="857" y="479"/>
                      <a:pt x="851" y="481"/>
                    </a:cubicBezTo>
                    <a:cubicBezTo>
                      <a:pt x="808" y="498"/>
                      <a:pt x="808" y="498"/>
                      <a:pt x="808" y="498"/>
                    </a:cubicBezTo>
                    <a:cubicBezTo>
                      <a:pt x="802" y="500"/>
                      <a:pt x="794" y="501"/>
                      <a:pt x="787" y="501"/>
                    </a:cubicBezTo>
                    <a:cubicBezTo>
                      <a:pt x="756" y="499"/>
                      <a:pt x="756" y="499"/>
                      <a:pt x="756" y="499"/>
                    </a:cubicBezTo>
                    <a:cubicBezTo>
                      <a:pt x="756" y="500"/>
                      <a:pt x="756" y="500"/>
                      <a:pt x="756" y="500"/>
                    </a:cubicBezTo>
                    <a:cubicBezTo>
                      <a:pt x="752" y="510"/>
                      <a:pt x="746" y="519"/>
                      <a:pt x="738" y="525"/>
                    </a:cubicBezTo>
                    <a:cubicBezTo>
                      <a:pt x="714" y="543"/>
                      <a:pt x="714" y="543"/>
                      <a:pt x="714" y="543"/>
                    </a:cubicBezTo>
                    <a:cubicBezTo>
                      <a:pt x="710" y="546"/>
                      <a:pt x="707" y="548"/>
                      <a:pt x="703" y="550"/>
                    </a:cubicBezTo>
                    <a:cubicBezTo>
                      <a:pt x="679" y="560"/>
                      <a:pt x="679" y="560"/>
                      <a:pt x="679" y="560"/>
                    </a:cubicBezTo>
                    <a:cubicBezTo>
                      <a:pt x="671" y="562"/>
                      <a:pt x="664" y="564"/>
                      <a:pt x="656" y="563"/>
                    </a:cubicBezTo>
                    <a:cubicBezTo>
                      <a:pt x="651" y="563"/>
                      <a:pt x="651" y="563"/>
                      <a:pt x="651" y="563"/>
                    </a:cubicBezTo>
                    <a:cubicBezTo>
                      <a:pt x="653" y="585"/>
                      <a:pt x="653" y="585"/>
                      <a:pt x="653" y="585"/>
                    </a:cubicBezTo>
                    <a:cubicBezTo>
                      <a:pt x="657" y="593"/>
                      <a:pt x="659" y="602"/>
                      <a:pt x="659" y="612"/>
                    </a:cubicBezTo>
                    <a:cubicBezTo>
                      <a:pt x="657" y="634"/>
                      <a:pt x="657" y="634"/>
                      <a:pt x="657" y="634"/>
                    </a:cubicBezTo>
                    <a:cubicBezTo>
                      <a:pt x="656" y="648"/>
                      <a:pt x="649" y="661"/>
                      <a:pt x="639" y="670"/>
                    </a:cubicBezTo>
                    <a:cubicBezTo>
                      <a:pt x="623" y="683"/>
                      <a:pt x="623" y="683"/>
                      <a:pt x="623" y="683"/>
                    </a:cubicBezTo>
                    <a:cubicBezTo>
                      <a:pt x="613" y="690"/>
                      <a:pt x="602" y="694"/>
                      <a:pt x="590" y="694"/>
                    </a:cubicBezTo>
                    <a:cubicBezTo>
                      <a:pt x="511" y="691"/>
                      <a:pt x="511" y="691"/>
                      <a:pt x="511" y="691"/>
                    </a:cubicBezTo>
                    <a:cubicBezTo>
                      <a:pt x="510" y="691"/>
                      <a:pt x="510" y="691"/>
                      <a:pt x="509" y="691"/>
                    </a:cubicBezTo>
                    <a:cubicBezTo>
                      <a:pt x="492" y="704"/>
                      <a:pt x="492" y="704"/>
                      <a:pt x="492" y="704"/>
                    </a:cubicBezTo>
                    <a:cubicBezTo>
                      <a:pt x="488" y="713"/>
                      <a:pt x="488" y="713"/>
                      <a:pt x="488" y="713"/>
                    </a:cubicBezTo>
                    <a:cubicBezTo>
                      <a:pt x="482" y="724"/>
                      <a:pt x="473" y="732"/>
                      <a:pt x="462" y="737"/>
                    </a:cubicBezTo>
                    <a:cubicBezTo>
                      <a:pt x="438" y="746"/>
                      <a:pt x="438" y="746"/>
                      <a:pt x="438" y="746"/>
                    </a:cubicBezTo>
                    <a:cubicBezTo>
                      <a:pt x="432" y="749"/>
                      <a:pt x="425" y="750"/>
                      <a:pt x="419" y="750"/>
                    </a:cubicBezTo>
                    <a:close/>
                    <a:moveTo>
                      <a:pt x="409" y="627"/>
                    </a:moveTo>
                    <a:cubicBezTo>
                      <a:pt x="416" y="637"/>
                      <a:pt x="416" y="637"/>
                      <a:pt x="416" y="637"/>
                    </a:cubicBezTo>
                    <a:cubicBezTo>
                      <a:pt x="418" y="635"/>
                      <a:pt x="420" y="633"/>
                      <a:pt x="422" y="631"/>
                    </a:cubicBezTo>
                    <a:cubicBezTo>
                      <a:pt x="473" y="593"/>
                      <a:pt x="473" y="593"/>
                      <a:pt x="473" y="593"/>
                    </a:cubicBezTo>
                    <a:cubicBezTo>
                      <a:pt x="490" y="579"/>
                      <a:pt x="514" y="579"/>
                      <a:pt x="531" y="591"/>
                    </a:cubicBezTo>
                    <a:cubicBezTo>
                      <a:pt x="553" y="592"/>
                      <a:pt x="553" y="592"/>
                      <a:pt x="553" y="592"/>
                    </a:cubicBezTo>
                    <a:cubicBezTo>
                      <a:pt x="550" y="551"/>
                      <a:pt x="550" y="551"/>
                      <a:pt x="550" y="551"/>
                    </a:cubicBezTo>
                    <a:cubicBezTo>
                      <a:pt x="529" y="508"/>
                      <a:pt x="529" y="508"/>
                      <a:pt x="529" y="508"/>
                    </a:cubicBezTo>
                    <a:cubicBezTo>
                      <a:pt x="524" y="498"/>
                      <a:pt x="522" y="487"/>
                      <a:pt x="524" y="476"/>
                    </a:cubicBezTo>
                    <a:cubicBezTo>
                      <a:pt x="529" y="453"/>
                      <a:pt x="529" y="453"/>
                      <a:pt x="529" y="453"/>
                    </a:cubicBezTo>
                    <a:cubicBezTo>
                      <a:pt x="532" y="437"/>
                      <a:pt x="542" y="424"/>
                      <a:pt x="556" y="417"/>
                    </a:cubicBezTo>
                    <a:cubicBezTo>
                      <a:pt x="570" y="410"/>
                      <a:pt x="587" y="411"/>
                      <a:pt x="601" y="418"/>
                    </a:cubicBezTo>
                    <a:cubicBezTo>
                      <a:pt x="617" y="426"/>
                      <a:pt x="617" y="426"/>
                      <a:pt x="617" y="426"/>
                    </a:cubicBezTo>
                    <a:cubicBezTo>
                      <a:pt x="621" y="428"/>
                      <a:pt x="625" y="431"/>
                      <a:pt x="628" y="434"/>
                    </a:cubicBezTo>
                    <a:cubicBezTo>
                      <a:pt x="656" y="461"/>
                      <a:pt x="656" y="461"/>
                      <a:pt x="656" y="461"/>
                    </a:cubicBezTo>
                    <a:cubicBezTo>
                      <a:pt x="659" y="460"/>
                      <a:pt x="659" y="460"/>
                      <a:pt x="659" y="460"/>
                    </a:cubicBezTo>
                    <a:cubicBezTo>
                      <a:pt x="665" y="455"/>
                      <a:pt x="665" y="455"/>
                      <a:pt x="665" y="455"/>
                    </a:cubicBezTo>
                    <a:cubicBezTo>
                      <a:pt x="672" y="432"/>
                      <a:pt x="672" y="432"/>
                      <a:pt x="672" y="432"/>
                    </a:cubicBezTo>
                    <a:cubicBezTo>
                      <a:pt x="679" y="410"/>
                      <a:pt x="700" y="395"/>
                      <a:pt x="723" y="397"/>
                    </a:cubicBezTo>
                    <a:cubicBezTo>
                      <a:pt x="783" y="400"/>
                      <a:pt x="783" y="400"/>
                      <a:pt x="783" y="400"/>
                    </a:cubicBezTo>
                    <a:cubicBezTo>
                      <a:pt x="806" y="391"/>
                      <a:pt x="806" y="391"/>
                      <a:pt x="806" y="391"/>
                    </a:cubicBezTo>
                    <a:cubicBezTo>
                      <a:pt x="827" y="371"/>
                      <a:pt x="827" y="371"/>
                      <a:pt x="827" y="371"/>
                    </a:cubicBezTo>
                    <a:cubicBezTo>
                      <a:pt x="844" y="341"/>
                      <a:pt x="844" y="341"/>
                      <a:pt x="844" y="341"/>
                    </a:cubicBezTo>
                    <a:cubicBezTo>
                      <a:pt x="848" y="300"/>
                      <a:pt x="848" y="300"/>
                      <a:pt x="848" y="300"/>
                    </a:cubicBezTo>
                    <a:cubicBezTo>
                      <a:pt x="844" y="245"/>
                      <a:pt x="844" y="245"/>
                      <a:pt x="844" y="245"/>
                    </a:cubicBezTo>
                    <a:cubicBezTo>
                      <a:pt x="841" y="234"/>
                      <a:pt x="841" y="234"/>
                      <a:pt x="841" y="234"/>
                    </a:cubicBezTo>
                    <a:cubicBezTo>
                      <a:pt x="838" y="236"/>
                      <a:pt x="834" y="238"/>
                      <a:pt x="831" y="239"/>
                    </a:cubicBezTo>
                    <a:cubicBezTo>
                      <a:pt x="801" y="250"/>
                      <a:pt x="801" y="250"/>
                      <a:pt x="801" y="250"/>
                    </a:cubicBezTo>
                    <a:cubicBezTo>
                      <a:pt x="778" y="258"/>
                      <a:pt x="754" y="249"/>
                      <a:pt x="741" y="228"/>
                    </a:cubicBezTo>
                    <a:cubicBezTo>
                      <a:pt x="719" y="191"/>
                      <a:pt x="719" y="191"/>
                      <a:pt x="719" y="191"/>
                    </a:cubicBezTo>
                    <a:cubicBezTo>
                      <a:pt x="701" y="175"/>
                      <a:pt x="701" y="175"/>
                      <a:pt x="701" y="175"/>
                    </a:cubicBezTo>
                    <a:cubicBezTo>
                      <a:pt x="691" y="168"/>
                      <a:pt x="691" y="168"/>
                      <a:pt x="691" y="168"/>
                    </a:cubicBezTo>
                    <a:cubicBezTo>
                      <a:pt x="689" y="167"/>
                      <a:pt x="687" y="166"/>
                      <a:pt x="686" y="165"/>
                    </a:cubicBezTo>
                    <a:cubicBezTo>
                      <a:pt x="632" y="120"/>
                      <a:pt x="632" y="120"/>
                      <a:pt x="632" y="120"/>
                    </a:cubicBezTo>
                    <a:cubicBezTo>
                      <a:pt x="600" y="103"/>
                      <a:pt x="600" y="103"/>
                      <a:pt x="600" y="103"/>
                    </a:cubicBezTo>
                    <a:cubicBezTo>
                      <a:pt x="571" y="101"/>
                      <a:pt x="571" y="101"/>
                      <a:pt x="571" y="101"/>
                    </a:cubicBezTo>
                    <a:cubicBezTo>
                      <a:pt x="529" y="108"/>
                      <a:pt x="529" y="108"/>
                      <a:pt x="529" y="108"/>
                    </a:cubicBezTo>
                    <a:cubicBezTo>
                      <a:pt x="494" y="121"/>
                      <a:pt x="494" y="121"/>
                      <a:pt x="494" y="121"/>
                    </a:cubicBezTo>
                    <a:cubicBezTo>
                      <a:pt x="472" y="138"/>
                      <a:pt x="472" y="138"/>
                      <a:pt x="472" y="138"/>
                    </a:cubicBezTo>
                    <a:cubicBezTo>
                      <a:pt x="450" y="165"/>
                      <a:pt x="450" y="165"/>
                      <a:pt x="450" y="165"/>
                    </a:cubicBezTo>
                    <a:cubicBezTo>
                      <a:pt x="443" y="173"/>
                      <a:pt x="435" y="179"/>
                      <a:pt x="425" y="182"/>
                    </a:cubicBezTo>
                    <a:cubicBezTo>
                      <a:pt x="411" y="186"/>
                      <a:pt x="411" y="186"/>
                      <a:pt x="411" y="186"/>
                    </a:cubicBezTo>
                    <a:cubicBezTo>
                      <a:pt x="374" y="221"/>
                      <a:pt x="374" y="221"/>
                      <a:pt x="374" y="221"/>
                    </a:cubicBezTo>
                    <a:cubicBezTo>
                      <a:pt x="366" y="228"/>
                      <a:pt x="357" y="232"/>
                      <a:pt x="347" y="234"/>
                    </a:cubicBezTo>
                    <a:cubicBezTo>
                      <a:pt x="294" y="243"/>
                      <a:pt x="294" y="243"/>
                      <a:pt x="294" y="243"/>
                    </a:cubicBezTo>
                    <a:cubicBezTo>
                      <a:pt x="248" y="263"/>
                      <a:pt x="248" y="263"/>
                      <a:pt x="248" y="263"/>
                    </a:cubicBezTo>
                    <a:cubicBezTo>
                      <a:pt x="212" y="286"/>
                      <a:pt x="212" y="286"/>
                      <a:pt x="212" y="286"/>
                    </a:cubicBezTo>
                    <a:cubicBezTo>
                      <a:pt x="172" y="333"/>
                      <a:pt x="172" y="333"/>
                      <a:pt x="172" y="333"/>
                    </a:cubicBezTo>
                    <a:cubicBezTo>
                      <a:pt x="172" y="334"/>
                      <a:pt x="171" y="335"/>
                      <a:pt x="170" y="336"/>
                    </a:cubicBezTo>
                    <a:cubicBezTo>
                      <a:pt x="165" y="341"/>
                      <a:pt x="165" y="341"/>
                      <a:pt x="165" y="341"/>
                    </a:cubicBezTo>
                    <a:cubicBezTo>
                      <a:pt x="166" y="347"/>
                      <a:pt x="166" y="353"/>
                      <a:pt x="165" y="359"/>
                    </a:cubicBezTo>
                    <a:cubicBezTo>
                      <a:pt x="156" y="403"/>
                      <a:pt x="156" y="403"/>
                      <a:pt x="156" y="403"/>
                    </a:cubicBezTo>
                    <a:cubicBezTo>
                      <a:pt x="165" y="453"/>
                      <a:pt x="165" y="453"/>
                      <a:pt x="165" y="453"/>
                    </a:cubicBezTo>
                    <a:cubicBezTo>
                      <a:pt x="167" y="463"/>
                      <a:pt x="166" y="473"/>
                      <a:pt x="162" y="482"/>
                    </a:cubicBezTo>
                    <a:cubicBezTo>
                      <a:pt x="150" y="509"/>
                      <a:pt x="150" y="509"/>
                      <a:pt x="150" y="509"/>
                    </a:cubicBezTo>
                    <a:cubicBezTo>
                      <a:pt x="148" y="514"/>
                      <a:pt x="145" y="519"/>
                      <a:pt x="141" y="524"/>
                    </a:cubicBezTo>
                    <a:cubicBezTo>
                      <a:pt x="124" y="542"/>
                      <a:pt x="124" y="542"/>
                      <a:pt x="124" y="542"/>
                    </a:cubicBezTo>
                    <a:cubicBezTo>
                      <a:pt x="128" y="548"/>
                      <a:pt x="128" y="548"/>
                      <a:pt x="128" y="548"/>
                    </a:cubicBezTo>
                    <a:cubicBezTo>
                      <a:pt x="144" y="559"/>
                      <a:pt x="144" y="559"/>
                      <a:pt x="144" y="559"/>
                    </a:cubicBezTo>
                    <a:cubicBezTo>
                      <a:pt x="147" y="559"/>
                      <a:pt x="147" y="559"/>
                      <a:pt x="147" y="559"/>
                    </a:cubicBezTo>
                    <a:cubicBezTo>
                      <a:pt x="164" y="560"/>
                      <a:pt x="164" y="560"/>
                      <a:pt x="164" y="560"/>
                    </a:cubicBezTo>
                    <a:cubicBezTo>
                      <a:pt x="179" y="560"/>
                      <a:pt x="193" y="568"/>
                      <a:pt x="203" y="580"/>
                    </a:cubicBezTo>
                    <a:cubicBezTo>
                      <a:pt x="212" y="592"/>
                      <a:pt x="215" y="607"/>
                      <a:pt x="211" y="622"/>
                    </a:cubicBezTo>
                    <a:cubicBezTo>
                      <a:pt x="209" y="631"/>
                      <a:pt x="209" y="631"/>
                      <a:pt x="209" y="631"/>
                    </a:cubicBezTo>
                    <a:cubicBezTo>
                      <a:pt x="225" y="633"/>
                      <a:pt x="225" y="633"/>
                      <a:pt x="225" y="633"/>
                    </a:cubicBezTo>
                    <a:cubicBezTo>
                      <a:pt x="225" y="626"/>
                      <a:pt x="228" y="620"/>
                      <a:pt x="231" y="614"/>
                    </a:cubicBezTo>
                    <a:cubicBezTo>
                      <a:pt x="247" y="589"/>
                      <a:pt x="247" y="589"/>
                      <a:pt x="247" y="589"/>
                    </a:cubicBezTo>
                    <a:cubicBezTo>
                      <a:pt x="247" y="573"/>
                      <a:pt x="247" y="573"/>
                      <a:pt x="247" y="573"/>
                    </a:cubicBezTo>
                    <a:cubicBezTo>
                      <a:pt x="248" y="559"/>
                      <a:pt x="254" y="547"/>
                      <a:pt x="264" y="538"/>
                    </a:cubicBezTo>
                    <a:cubicBezTo>
                      <a:pt x="274" y="529"/>
                      <a:pt x="287" y="525"/>
                      <a:pt x="301" y="526"/>
                    </a:cubicBezTo>
                    <a:cubicBezTo>
                      <a:pt x="349" y="529"/>
                      <a:pt x="349" y="529"/>
                      <a:pt x="349" y="529"/>
                    </a:cubicBezTo>
                    <a:cubicBezTo>
                      <a:pt x="394" y="525"/>
                      <a:pt x="394" y="525"/>
                      <a:pt x="394" y="525"/>
                    </a:cubicBezTo>
                    <a:cubicBezTo>
                      <a:pt x="417" y="523"/>
                      <a:pt x="439" y="537"/>
                      <a:pt x="446" y="559"/>
                    </a:cubicBezTo>
                    <a:cubicBezTo>
                      <a:pt x="453" y="581"/>
                      <a:pt x="444" y="606"/>
                      <a:pt x="424" y="618"/>
                    </a:cubicBezTo>
                    <a:lnTo>
                      <a:pt x="409" y="627"/>
                    </a:lnTo>
                    <a:close/>
                  </a:path>
                </a:pathLst>
              </a:custGeom>
              <a:solidFill>
                <a:srgbClr val="1A1A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Freeform 42"/>
              <p:cNvSpPr>
                <a:spLocks/>
              </p:cNvSpPr>
              <p:nvPr/>
            </p:nvSpPr>
            <p:spPr bwMode="auto">
              <a:xfrm>
                <a:off x="2158334" y="2364001"/>
                <a:ext cx="141067" cy="108999"/>
              </a:xfrm>
              <a:custGeom>
                <a:avLst/>
                <a:gdLst>
                  <a:gd name="T0" fmla="*/ 32 w 330"/>
                  <a:gd name="T1" fmla="*/ 158 h 255"/>
                  <a:gd name="T2" fmla="*/ 28 w 330"/>
                  <a:gd name="T3" fmla="*/ 169 h 255"/>
                  <a:gd name="T4" fmla="*/ 18 w 330"/>
                  <a:gd name="T5" fmla="*/ 179 h 255"/>
                  <a:gd name="T6" fmla="*/ 14 w 330"/>
                  <a:gd name="T7" fmla="*/ 188 h 255"/>
                  <a:gd name="T8" fmla="*/ 24 w 330"/>
                  <a:gd name="T9" fmla="*/ 206 h 255"/>
                  <a:gd name="T10" fmla="*/ 50 w 330"/>
                  <a:gd name="T11" fmla="*/ 216 h 255"/>
                  <a:gd name="T12" fmla="*/ 47 w 330"/>
                  <a:gd name="T13" fmla="*/ 225 h 255"/>
                  <a:gd name="T14" fmla="*/ 65 w 330"/>
                  <a:gd name="T15" fmla="*/ 243 h 255"/>
                  <a:gd name="T16" fmla="*/ 96 w 330"/>
                  <a:gd name="T17" fmla="*/ 240 h 255"/>
                  <a:gd name="T18" fmla="*/ 97 w 330"/>
                  <a:gd name="T19" fmla="*/ 228 h 255"/>
                  <a:gd name="T20" fmla="*/ 103 w 330"/>
                  <a:gd name="T21" fmla="*/ 218 h 255"/>
                  <a:gd name="T22" fmla="*/ 105 w 330"/>
                  <a:gd name="T23" fmla="*/ 207 h 255"/>
                  <a:gd name="T24" fmla="*/ 104 w 330"/>
                  <a:gd name="T25" fmla="*/ 204 h 255"/>
                  <a:gd name="T26" fmla="*/ 133 w 330"/>
                  <a:gd name="T27" fmla="*/ 204 h 255"/>
                  <a:gd name="T28" fmla="*/ 123 w 330"/>
                  <a:gd name="T29" fmla="*/ 209 h 255"/>
                  <a:gd name="T30" fmla="*/ 127 w 330"/>
                  <a:gd name="T31" fmla="*/ 234 h 255"/>
                  <a:gd name="T32" fmla="*/ 156 w 330"/>
                  <a:gd name="T33" fmla="*/ 248 h 255"/>
                  <a:gd name="T34" fmla="*/ 164 w 330"/>
                  <a:gd name="T35" fmla="*/ 238 h 255"/>
                  <a:gd name="T36" fmla="*/ 179 w 330"/>
                  <a:gd name="T37" fmla="*/ 226 h 255"/>
                  <a:gd name="T38" fmla="*/ 190 w 330"/>
                  <a:gd name="T39" fmla="*/ 229 h 255"/>
                  <a:gd name="T40" fmla="*/ 206 w 330"/>
                  <a:gd name="T41" fmla="*/ 229 h 255"/>
                  <a:gd name="T42" fmla="*/ 221 w 330"/>
                  <a:gd name="T43" fmla="*/ 219 h 255"/>
                  <a:gd name="T44" fmla="*/ 219 w 330"/>
                  <a:gd name="T45" fmla="*/ 210 h 255"/>
                  <a:gd name="T46" fmla="*/ 218 w 330"/>
                  <a:gd name="T47" fmla="*/ 195 h 255"/>
                  <a:gd name="T48" fmla="*/ 215 w 330"/>
                  <a:gd name="T49" fmla="*/ 182 h 255"/>
                  <a:gd name="T50" fmla="*/ 209 w 330"/>
                  <a:gd name="T51" fmla="*/ 168 h 255"/>
                  <a:gd name="T52" fmla="*/ 210 w 330"/>
                  <a:gd name="T53" fmla="*/ 163 h 255"/>
                  <a:gd name="T54" fmla="*/ 219 w 330"/>
                  <a:gd name="T55" fmla="*/ 171 h 255"/>
                  <a:gd name="T56" fmla="*/ 237 w 330"/>
                  <a:gd name="T57" fmla="*/ 181 h 255"/>
                  <a:gd name="T58" fmla="*/ 259 w 330"/>
                  <a:gd name="T59" fmla="*/ 165 h 255"/>
                  <a:gd name="T60" fmla="*/ 261 w 330"/>
                  <a:gd name="T61" fmla="*/ 156 h 255"/>
                  <a:gd name="T62" fmla="*/ 302 w 330"/>
                  <a:gd name="T63" fmla="*/ 152 h 255"/>
                  <a:gd name="T64" fmla="*/ 328 w 330"/>
                  <a:gd name="T65" fmla="*/ 106 h 255"/>
                  <a:gd name="T66" fmla="*/ 320 w 330"/>
                  <a:gd name="T67" fmla="*/ 50 h 255"/>
                  <a:gd name="T68" fmla="*/ 303 w 330"/>
                  <a:gd name="T69" fmla="*/ 45 h 255"/>
                  <a:gd name="T70" fmla="*/ 294 w 330"/>
                  <a:gd name="T71" fmla="*/ 56 h 255"/>
                  <a:gd name="T72" fmla="*/ 285 w 330"/>
                  <a:gd name="T73" fmla="*/ 61 h 255"/>
                  <a:gd name="T74" fmla="*/ 276 w 330"/>
                  <a:gd name="T75" fmla="*/ 45 h 255"/>
                  <a:gd name="T76" fmla="*/ 265 w 330"/>
                  <a:gd name="T77" fmla="*/ 37 h 255"/>
                  <a:gd name="T78" fmla="*/ 243 w 330"/>
                  <a:gd name="T79" fmla="*/ 18 h 255"/>
                  <a:gd name="T80" fmla="*/ 171 w 330"/>
                  <a:gd name="T81" fmla="*/ 12 h 255"/>
                  <a:gd name="T82" fmla="*/ 143 w 330"/>
                  <a:gd name="T83" fmla="*/ 37 h 255"/>
                  <a:gd name="T84" fmla="*/ 129 w 330"/>
                  <a:gd name="T85" fmla="*/ 43 h 255"/>
                  <a:gd name="T86" fmla="*/ 118 w 330"/>
                  <a:gd name="T87" fmla="*/ 54 h 255"/>
                  <a:gd name="T88" fmla="*/ 57 w 330"/>
                  <a:gd name="T89" fmla="*/ 79 h 255"/>
                  <a:gd name="T90" fmla="*/ 41 w 330"/>
                  <a:gd name="T91" fmla="*/ 100 h 255"/>
                  <a:gd name="T92" fmla="*/ 28 w 330"/>
                  <a:gd name="T93" fmla="*/ 110 h 255"/>
                  <a:gd name="T94" fmla="*/ 23 w 330"/>
                  <a:gd name="T95" fmla="*/ 108 h 255"/>
                  <a:gd name="T96" fmla="*/ 28 w 330"/>
                  <a:gd name="T97" fmla="*/ 94 h 255"/>
                  <a:gd name="T98" fmla="*/ 33 w 330"/>
                  <a:gd name="T99" fmla="*/ 99 h 255"/>
                  <a:gd name="T100" fmla="*/ 30 w 330"/>
                  <a:gd name="T101" fmla="*/ 85 h 255"/>
                  <a:gd name="T102" fmla="*/ 33 w 330"/>
                  <a:gd name="T103" fmla="*/ 78 h 255"/>
                  <a:gd name="T104" fmla="*/ 14 w 330"/>
                  <a:gd name="T105" fmla="*/ 109 h 255"/>
                  <a:gd name="T106" fmla="*/ 16 w 330"/>
                  <a:gd name="T107" fmla="*/ 117 h 255"/>
                  <a:gd name="T108" fmla="*/ 32 w 330"/>
                  <a:gd name="T109" fmla="*/ 123 h 255"/>
                  <a:gd name="T110" fmla="*/ 31 w 330"/>
                  <a:gd name="T111" fmla="*/ 150 h 255"/>
                  <a:gd name="T112" fmla="*/ 32 w 330"/>
                  <a:gd name="T113" fmla="*/ 15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0" h="255">
                    <a:moveTo>
                      <a:pt x="32" y="158"/>
                    </a:moveTo>
                    <a:cubicBezTo>
                      <a:pt x="31" y="162"/>
                      <a:pt x="30" y="166"/>
                      <a:pt x="28" y="169"/>
                    </a:cubicBezTo>
                    <a:cubicBezTo>
                      <a:pt x="25" y="173"/>
                      <a:pt x="21" y="176"/>
                      <a:pt x="18" y="179"/>
                    </a:cubicBezTo>
                    <a:cubicBezTo>
                      <a:pt x="14" y="183"/>
                      <a:pt x="14" y="183"/>
                      <a:pt x="14" y="188"/>
                    </a:cubicBezTo>
                    <a:cubicBezTo>
                      <a:pt x="15" y="194"/>
                      <a:pt x="18" y="201"/>
                      <a:pt x="24" y="206"/>
                    </a:cubicBezTo>
                    <a:cubicBezTo>
                      <a:pt x="29" y="212"/>
                      <a:pt x="41" y="220"/>
                      <a:pt x="50" y="216"/>
                    </a:cubicBezTo>
                    <a:cubicBezTo>
                      <a:pt x="49" y="219"/>
                      <a:pt x="48" y="222"/>
                      <a:pt x="47" y="225"/>
                    </a:cubicBezTo>
                    <a:cubicBezTo>
                      <a:pt x="41" y="238"/>
                      <a:pt x="55" y="240"/>
                      <a:pt x="65" y="243"/>
                    </a:cubicBezTo>
                    <a:cubicBezTo>
                      <a:pt x="73" y="245"/>
                      <a:pt x="93" y="251"/>
                      <a:pt x="96" y="240"/>
                    </a:cubicBezTo>
                    <a:cubicBezTo>
                      <a:pt x="97" y="235"/>
                      <a:pt x="98" y="233"/>
                      <a:pt x="97" y="228"/>
                    </a:cubicBezTo>
                    <a:cubicBezTo>
                      <a:pt x="100" y="222"/>
                      <a:pt x="101" y="222"/>
                      <a:pt x="103" y="218"/>
                    </a:cubicBezTo>
                    <a:cubicBezTo>
                      <a:pt x="106" y="214"/>
                      <a:pt x="105" y="213"/>
                      <a:pt x="105" y="207"/>
                    </a:cubicBezTo>
                    <a:cubicBezTo>
                      <a:pt x="105" y="206"/>
                      <a:pt x="104" y="205"/>
                      <a:pt x="104" y="204"/>
                    </a:cubicBezTo>
                    <a:cubicBezTo>
                      <a:pt x="114" y="205"/>
                      <a:pt x="123" y="205"/>
                      <a:pt x="133" y="204"/>
                    </a:cubicBezTo>
                    <a:cubicBezTo>
                      <a:pt x="130" y="206"/>
                      <a:pt x="127" y="207"/>
                      <a:pt x="123" y="209"/>
                    </a:cubicBezTo>
                    <a:cubicBezTo>
                      <a:pt x="114" y="214"/>
                      <a:pt x="123" y="228"/>
                      <a:pt x="127" y="234"/>
                    </a:cubicBezTo>
                    <a:cubicBezTo>
                      <a:pt x="135" y="247"/>
                      <a:pt x="142" y="255"/>
                      <a:pt x="156" y="248"/>
                    </a:cubicBezTo>
                    <a:cubicBezTo>
                      <a:pt x="161" y="245"/>
                      <a:pt x="161" y="242"/>
                      <a:pt x="164" y="238"/>
                    </a:cubicBezTo>
                    <a:cubicBezTo>
                      <a:pt x="166" y="237"/>
                      <a:pt x="174" y="230"/>
                      <a:pt x="179" y="226"/>
                    </a:cubicBezTo>
                    <a:cubicBezTo>
                      <a:pt x="181" y="228"/>
                      <a:pt x="185" y="229"/>
                      <a:pt x="190" y="229"/>
                    </a:cubicBezTo>
                    <a:cubicBezTo>
                      <a:pt x="193" y="229"/>
                      <a:pt x="203" y="229"/>
                      <a:pt x="206" y="229"/>
                    </a:cubicBezTo>
                    <a:cubicBezTo>
                      <a:pt x="215" y="229"/>
                      <a:pt x="220" y="229"/>
                      <a:pt x="221" y="219"/>
                    </a:cubicBezTo>
                    <a:cubicBezTo>
                      <a:pt x="221" y="215"/>
                      <a:pt x="221" y="214"/>
                      <a:pt x="219" y="210"/>
                    </a:cubicBezTo>
                    <a:cubicBezTo>
                      <a:pt x="218" y="205"/>
                      <a:pt x="218" y="200"/>
                      <a:pt x="218" y="195"/>
                    </a:cubicBezTo>
                    <a:cubicBezTo>
                      <a:pt x="218" y="190"/>
                      <a:pt x="217" y="187"/>
                      <a:pt x="215" y="182"/>
                    </a:cubicBezTo>
                    <a:cubicBezTo>
                      <a:pt x="213" y="177"/>
                      <a:pt x="212" y="173"/>
                      <a:pt x="209" y="168"/>
                    </a:cubicBezTo>
                    <a:cubicBezTo>
                      <a:pt x="210" y="167"/>
                      <a:pt x="210" y="165"/>
                      <a:pt x="210" y="163"/>
                    </a:cubicBezTo>
                    <a:cubicBezTo>
                      <a:pt x="213" y="166"/>
                      <a:pt x="216" y="169"/>
                      <a:pt x="219" y="171"/>
                    </a:cubicBezTo>
                    <a:cubicBezTo>
                      <a:pt x="224" y="177"/>
                      <a:pt x="229" y="181"/>
                      <a:pt x="237" y="181"/>
                    </a:cubicBezTo>
                    <a:cubicBezTo>
                      <a:pt x="246" y="180"/>
                      <a:pt x="256" y="173"/>
                      <a:pt x="259" y="165"/>
                    </a:cubicBezTo>
                    <a:cubicBezTo>
                      <a:pt x="260" y="162"/>
                      <a:pt x="261" y="159"/>
                      <a:pt x="261" y="156"/>
                    </a:cubicBezTo>
                    <a:cubicBezTo>
                      <a:pt x="275" y="159"/>
                      <a:pt x="290" y="158"/>
                      <a:pt x="302" y="152"/>
                    </a:cubicBezTo>
                    <a:cubicBezTo>
                      <a:pt x="319" y="143"/>
                      <a:pt x="326" y="125"/>
                      <a:pt x="328" y="106"/>
                    </a:cubicBezTo>
                    <a:cubicBezTo>
                      <a:pt x="330" y="90"/>
                      <a:pt x="327" y="64"/>
                      <a:pt x="320" y="50"/>
                    </a:cubicBezTo>
                    <a:cubicBezTo>
                      <a:pt x="317" y="46"/>
                      <a:pt x="308" y="40"/>
                      <a:pt x="303" y="45"/>
                    </a:cubicBezTo>
                    <a:cubicBezTo>
                      <a:pt x="300" y="48"/>
                      <a:pt x="298" y="53"/>
                      <a:pt x="294" y="56"/>
                    </a:cubicBezTo>
                    <a:cubicBezTo>
                      <a:pt x="291" y="58"/>
                      <a:pt x="288" y="59"/>
                      <a:pt x="285" y="61"/>
                    </a:cubicBezTo>
                    <a:cubicBezTo>
                      <a:pt x="283" y="54"/>
                      <a:pt x="280" y="50"/>
                      <a:pt x="276" y="45"/>
                    </a:cubicBezTo>
                    <a:cubicBezTo>
                      <a:pt x="272" y="41"/>
                      <a:pt x="269" y="39"/>
                      <a:pt x="265" y="37"/>
                    </a:cubicBezTo>
                    <a:cubicBezTo>
                      <a:pt x="257" y="31"/>
                      <a:pt x="250" y="25"/>
                      <a:pt x="243" y="18"/>
                    </a:cubicBezTo>
                    <a:cubicBezTo>
                      <a:pt x="220" y="0"/>
                      <a:pt x="200" y="0"/>
                      <a:pt x="171" y="12"/>
                    </a:cubicBezTo>
                    <a:cubicBezTo>
                      <a:pt x="158" y="18"/>
                      <a:pt x="151" y="26"/>
                      <a:pt x="143" y="37"/>
                    </a:cubicBezTo>
                    <a:cubicBezTo>
                      <a:pt x="138" y="37"/>
                      <a:pt x="134" y="38"/>
                      <a:pt x="129" y="43"/>
                    </a:cubicBezTo>
                    <a:cubicBezTo>
                      <a:pt x="125" y="46"/>
                      <a:pt x="121" y="50"/>
                      <a:pt x="118" y="54"/>
                    </a:cubicBezTo>
                    <a:cubicBezTo>
                      <a:pt x="91" y="58"/>
                      <a:pt x="74" y="63"/>
                      <a:pt x="57" y="79"/>
                    </a:cubicBezTo>
                    <a:cubicBezTo>
                      <a:pt x="50" y="85"/>
                      <a:pt x="45" y="92"/>
                      <a:pt x="41" y="100"/>
                    </a:cubicBezTo>
                    <a:cubicBezTo>
                      <a:pt x="37" y="104"/>
                      <a:pt x="33" y="108"/>
                      <a:pt x="28" y="110"/>
                    </a:cubicBezTo>
                    <a:cubicBezTo>
                      <a:pt x="25" y="112"/>
                      <a:pt x="25" y="112"/>
                      <a:pt x="23" y="108"/>
                    </a:cubicBezTo>
                    <a:cubicBezTo>
                      <a:pt x="28" y="105"/>
                      <a:pt x="27" y="99"/>
                      <a:pt x="28" y="94"/>
                    </a:cubicBezTo>
                    <a:cubicBezTo>
                      <a:pt x="30" y="94"/>
                      <a:pt x="31" y="97"/>
                      <a:pt x="33" y="99"/>
                    </a:cubicBezTo>
                    <a:cubicBezTo>
                      <a:pt x="34" y="94"/>
                      <a:pt x="35" y="87"/>
                      <a:pt x="30" y="85"/>
                    </a:cubicBezTo>
                    <a:cubicBezTo>
                      <a:pt x="31" y="82"/>
                      <a:pt x="32" y="80"/>
                      <a:pt x="33" y="78"/>
                    </a:cubicBezTo>
                    <a:cubicBezTo>
                      <a:pt x="25" y="79"/>
                      <a:pt x="0" y="96"/>
                      <a:pt x="14" y="109"/>
                    </a:cubicBezTo>
                    <a:cubicBezTo>
                      <a:pt x="14" y="113"/>
                      <a:pt x="15" y="115"/>
                      <a:pt x="16" y="117"/>
                    </a:cubicBezTo>
                    <a:cubicBezTo>
                      <a:pt x="19" y="124"/>
                      <a:pt x="26" y="125"/>
                      <a:pt x="32" y="123"/>
                    </a:cubicBezTo>
                    <a:cubicBezTo>
                      <a:pt x="31" y="130"/>
                      <a:pt x="30" y="138"/>
                      <a:pt x="31" y="150"/>
                    </a:cubicBezTo>
                    <a:cubicBezTo>
                      <a:pt x="31" y="153"/>
                      <a:pt x="32" y="155"/>
                      <a:pt x="32" y="158"/>
                    </a:cubicBezTo>
                  </a:path>
                </a:pathLst>
              </a:custGeom>
              <a:solidFill>
                <a:srgbClr val="01010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49" name="Freeform 43"/>
              <p:cNvSpPr>
                <a:spLocks noEditPoints="1"/>
              </p:cNvSpPr>
              <p:nvPr/>
            </p:nvSpPr>
            <p:spPr bwMode="auto">
              <a:xfrm>
                <a:off x="2161757" y="2364541"/>
                <a:ext cx="138005" cy="107557"/>
              </a:xfrm>
              <a:custGeom>
                <a:avLst/>
                <a:gdLst>
                  <a:gd name="T0" fmla="*/ 21 w 323"/>
                  <a:gd name="T1" fmla="*/ 149 h 252"/>
                  <a:gd name="T2" fmla="*/ 24 w 323"/>
                  <a:gd name="T3" fmla="*/ 120 h 252"/>
                  <a:gd name="T4" fmla="*/ 14 w 323"/>
                  <a:gd name="T5" fmla="*/ 124 h 252"/>
                  <a:gd name="T6" fmla="*/ 7 w 323"/>
                  <a:gd name="T7" fmla="*/ 108 h 252"/>
                  <a:gd name="T8" fmla="*/ 0 w 323"/>
                  <a:gd name="T9" fmla="*/ 102 h 252"/>
                  <a:gd name="T10" fmla="*/ 25 w 323"/>
                  <a:gd name="T11" fmla="*/ 79 h 252"/>
                  <a:gd name="T12" fmla="*/ 21 w 323"/>
                  <a:gd name="T13" fmla="*/ 80 h 252"/>
                  <a:gd name="T14" fmla="*/ 27 w 323"/>
                  <a:gd name="T15" fmla="*/ 88 h 252"/>
                  <a:gd name="T16" fmla="*/ 25 w 323"/>
                  <a:gd name="T17" fmla="*/ 95 h 252"/>
                  <a:gd name="T18" fmla="*/ 20 w 323"/>
                  <a:gd name="T19" fmla="*/ 91 h 252"/>
                  <a:gd name="T20" fmla="*/ 14 w 323"/>
                  <a:gd name="T21" fmla="*/ 106 h 252"/>
                  <a:gd name="T22" fmla="*/ 16 w 323"/>
                  <a:gd name="T23" fmla="*/ 111 h 252"/>
                  <a:gd name="T24" fmla="*/ 28 w 323"/>
                  <a:gd name="T25" fmla="*/ 106 h 252"/>
                  <a:gd name="T26" fmla="*/ 33 w 323"/>
                  <a:gd name="T27" fmla="*/ 99 h 252"/>
                  <a:gd name="T28" fmla="*/ 77 w 323"/>
                  <a:gd name="T29" fmla="*/ 62 h 252"/>
                  <a:gd name="T30" fmla="*/ 110 w 323"/>
                  <a:gd name="T31" fmla="*/ 53 h 252"/>
                  <a:gd name="T32" fmla="*/ 116 w 323"/>
                  <a:gd name="T33" fmla="*/ 48 h 252"/>
                  <a:gd name="T34" fmla="*/ 135 w 323"/>
                  <a:gd name="T35" fmla="*/ 34 h 252"/>
                  <a:gd name="T36" fmla="*/ 164 w 323"/>
                  <a:gd name="T37" fmla="*/ 13 h 252"/>
                  <a:gd name="T38" fmla="*/ 201 w 323"/>
                  <a:gd name="T39" fmla="*/ 1 h 252"/>
                  <a:gd name="T40" fmla="*/ 256 w 323"/>
                  <a:gd name="T41" fmla="*/ 37 h 252"/>
                  <a:gd name="T42" fmla="*/ 266 w 323"/>
                  <a:gd name="T43" fmla="*/ 45 h 252"/>
                  <a:gd name="T44" fmla="*/ 277 w 323"/>
                  <a:gd name="T45" fmla="*/ 60 h 252"/>
                  <a:gd name="T46" fmla="*/ 293 w 323"/>
                  <a:gd name="T47" fmla="*/ 50 h 252"/>
                  <a:gd name="T48" fmla="*/ 294 w 323"/>
                  <a:gd name="T49" fmla="*/ 42 h 252"/>
                  <a:gd name="T50" fmla="*/ 309 w 323"/>
                  <a:gd name="T51" fmla="*/ 48 h 252"/>
                  <a:gd name="T52" fmla="*/ 317 w 323"/>
                  <a:gd name="T53" fmla="*/ 75 h 252"/>
                  <a:gd name="T54" fmla="*/ 310 w 323"/>
                  <a:gd name="T55" fmla="*/ 132 h 252"/>
                  <a:gd name="T56" fmla="*/ 275 w 323"/>
                  <a:gd name="T57" fmla="*/ 155 h 252"/>
                  <a:gd name="T58" fmla="*/ 254 w 323"/>
                  <a:gd name="T59" fmla="*/ 160 h 252"/>
                  <a:gd name="T60" fmla="*/ 229 w 323"/>
                  <a:gd name="T61" fmla="*/ 178 h 252"/>
                  <a:gd name="T62" fmla="*/ 218 w 323"/>
                  <a:gd name="T63" fmla="*/ 179 h 252"/>
                  <a:gd name="T64" fmla="*/ 203 w 323"/>
                  <a:gd name="T65" fmla="*/ 161 h 252"/>
                  <a:gd name="T66" fmla="*/ 200 w 323"/>
                  <a:gd name="T67" fmla="*/ 165 h 252"/>
                  <a:gd name="T68" fmla="*/ 203 w 323"/>
                  <a:gd name="T69" fmla="*/ 176 h 252"/>
                  <a:gd name="T70" fmla="*/ 208 w 323"/>
                  <a:gd name="T71" fmla="*/ 180 h 252"/>
                  <a:gd name="T72" fmla="*/ 209 w 323"/>
                  <a:gd name="T73" fmla="*/ 202 h 252"/>
                  <a:gd name="T74" fmla="*/ 212 w 323"/>
                  <a:gd name="T75" fmla="*/ 208 h 252"/>
                  <a:gd name="T76" fmla="*/ 208 w 323"/>
                  <a:gd name="T77" fmla="*/ 225 h 252"/>
                  <a:gd name="T78" fmla="*/ 195 w 323"/>
                  <a:gd name="T79" fmla="*/ 227 h 252"/>
                  <a:gd name="T80" fmla="*/ 170 w 323"/>
                  <a:gd name="T81" fmla="*/ 226 h 252"/>
                  <a:gd name="T82" fmla="*/ 155 w 323"/>
                  <a:gd name="T83" fmla="*/ 236 h 252"/>
                  <a:gd name="T84" fmla="*/ 156 w 323"/>
                  <a:gd name="T85" fmla="*/ 241 h 252"/>
                  <a:gd name="T86" fmla="*/ 120 w 323"/>
                  <a:gd name="T87" fmla="*/ 232 h 252"/>
                  <a:gd name="T88" fmla="*/ 111 w 323"/>
                  <a:gd name="T89" fmla="*/ 221 h 252"/>
                  <a:gd name="T90" fmla="*/ 126 w 323"/>
                  <a:gd name="T91" fmla="*/ 205 h 252"/>
                  <a:gd name="T92" fmla="*/ 111 w 323"/>
                  <a:gd name="T93" fmla="*/ 206 h 252"/>
                  <a:gd name="T94" fmla="*/ 95 w 323"/>
                  <a:gd name="T95" fmla="*/ 205 h 252"/>
                  <a:gd name="T96" fmla="*/ 95 w 323"/>
                  <a:gd name="T97" fmla="*/ 212 h 252"/>
                  <a:gd name="T98" fmla="*/ 91 w 323"/>
                  <a:gd name="T99" fmla="*/ 228 h 252"/>
                  <a:gd name="T100" fmla="*/ 88 w 323"/>
                  <a:gd name="T101" fmla="*/ 233 h 252"/>
                  <a:gd name="T102" fmla="*/ 57 w 323"/>
                  <a:gd name="T103" fmla="*/ 244 h 252"/>
                  <a:gd name="T104" fmla="*/ 40 w 323"/>
                  <a:gd name="T105" fmla="*/ 225 h 252"/>
                  <a:gd name="T106" fmla="*/ 39 w 323"/>
                  <a:gd name="T107" fmla="*/ 219 h 252"/>
                  <a:gd name="T108" fmla="*/ 31 w 323"/>
                  <a:gd name="T109" fmla="*/ 213 h 252"/>
                  <a:gd name="T110" fmla="*/ 11 w 323"/>
                  <a:gd name="T111" fmla="*/ 196 h 252"/>
                  <a:gd name="T112" fmla="*/ 9 w 323"/>
                  <a:gd name="T113" fmla="*/ 177 h 252"/>
                  <a:gd name="T114" fmla="*/ 22 w 323"/>
                  <a:gd name="T115" fmla="*/ 169 h 252"/>
                  <a:gd name="T116" fmla="*/ 23 w 323"/>
                  <a:gd name="T117" fmla="*/ 15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3" h="252">
                    <a:moveTo>
                      <a:pt x="26" y="157"/>
                    </a:moveTo>
                    <a:cubicBezTo>
                      <a:pt x="26" y="158"/>
                      <a:pt x="26" y="158"/>
                      <a:pt x="26" y="158"/>
                    </a:cubicBezTo>
                    <a:cubicBezTo>
                      <a:pt x="24" y="157"/>
                      <a:pt x="24" y="157"/>
                      <a:pt x="24" y="157"/>
                    </a:cubicBezTo>
                    <a:moveTo>
                      <a:pt x="25" y="153"/>
                    </a:moveTo>
                    <a:cubicBezTo>
                      <a:pt x="26" y="154"/>
                      <a:pt x="26" y="155"/>
                      <a:pt x="26" y="157"/>
                    </a:cubicBezTo>
                    <a:cubicBezTo>
                      <a:pt x="23" y="157"/>
                      <a:pt x="23" y="157"/>
                      <a:pt x="23" y="157"/>
                    </a:cubicBezTo>
                    <a:cubicBezTo>
                      <a:pt x="22" y="156"/>
                      <a:pt x="22" y="155"/>
                      <a:pt x="22" y="153"/>
                    </a:cubicBezTo>
                    <a:lnTo>
                      <a:pt x="25" y="153"/>
                    </a:lnTo>
                    <a:close/>
                    <a:moveTo>
                      <a:pt x="25" y="149"/>
                    </a:moveTo>
                    <a:cubicBezTo>
                      <a:pt x="25" y="150"/>
                      <a:pt x="25" y="151"/>
                      <a:pt x="25" y="153"/>
                    </a:cubicBezTo>
                    <a:cubicBezTo>
                      <a:pt x="22" y="153"/>
                      <a:pt x="22" y="153"/>
                      <a:pt x="22" y="153"/>
                    </a:cubicBezTo>
                    <a:cubicBezTo>
                      <a:pt x="22" y="152"/>
                      <a:pt x="22" y="150"/>
                      <a:pt x="21" y="149"/>
                    </a:cubicBezTo>
                    <a:lnTo>
                      <a:pt x="25" y="149"/>
                    </a:lnTo>
                    <a:close/>
                    <a:moveTo>
                      <a:pt x="24" y="134"/>
                    </a:moveTo>
                    <a:cubicBezTo>
                      <a:pt x="24" y="138"/>
                      <a:pt x="24" y="143"/>
                      <a:pt x="25" y="149"/>
                    </a:cubicBezTo>
                    <a:cubicBezTo>
                      <a:pt x="21" y="149"/>
                      <a:pt x="21" y="149"/>
                      <a:pt x="21" y="149"/>
                    </a:cubicBezTo>
                    <a:cubicBezTo>
                      <a:pt x="21" y="143"/>
                      <a:pt x="21" y="138"/>
                      <a:pt x="21" y="134"/>
                    </a:cubicBezTo>
                    <a:lnTo>
                      <a:pt x="24" y="134"/>
                    </a:lnTo>
                    <a:close/>
                    <a:moveTo>
                      <a:pt x="26" y="122"/>
                    </a:moveTo>
                    <a:cubicBezTo>
                      <a:pt x="25" y="126"/>
                      <a:pt x="25" y="129"/>
                      <a:pt x="24" y="134"/>
                    </a:cubicBezTo>
                    <a:cubicBezTo>
                      <a:pt x="21" y="134"/>
                      <a:pt x="21" y="134"/>
                      <a:pt x="21" y="134"/>
                    </a:cubicBezTo>
                    <a:cubicBezTo>
                      <a:pt x="21" y="129"/>
                      <a:pt x="22" y="125"/>
                      <a:pt x="23" y="121"/>
                    </a:cubicBezTo>
                    <a:lnTo>
                      <a:pt x="26" y="122"/>
                    </a:lnTo>
                    <a:close/>
                    <a:moveTo>
                      <a:pt x="24" y="120"/>
                    </a:moveTo>
                    <a:cubicBezTo>
                      <a:pt x="26" y="119"/>
                      <a:pt x="26" y="119"/>
                      <a:pt x="26" y="119"/>
                    </a:cubicBezTo>
                    <a:cubicBezTo>
                      <a:pt x="26" y="122"/>
                      <a:pt x="26" y="122"/>
                      <a:pt x="26" y="122"/>
                    </a:cubicBezTo>
                    <a:cubicBezTo>
                      <a:pt x="24" y="122"/>
                      <a:pt x="24" y="122"/>
                      <a:pt x="24" y="122"/>
                    </a:cubicBezTo>
                    <a:lnTo>
                      <a:pt x="24" y="120"/>
                    </a:lnTo>
                    <a:close/>
                    <a:moveTo>
                      <a:pt x="15" y="120"/>
                    </a:moveTo>
                    <a:cubicBezTo>
                      <a:pt x="18" y="121"/>
                      <a:pt x="21" y="121"/>
                      <a:pt x="24" y="120"/>
                    </a:cubicBezTo>
                    <a:cubicBezTo>
                      <a:pt x="25" y="123"/>
                      <a:pt x="25" y="123"/>
                      <a:pt x="25" y="123"/>
                    </a:cubicBezTo>
                    <a:cubicBezTo>
                      <a:pt x="21" y="124"/>
                      <a:pt x="17" y="125"/>
                      <a:pt x="14" y="124"/>
                    </a:cubicBezTo>
                    <a:lnTo>
                      <a:pt x="15" y="120"/>
                    </a:lnTo>
                    <a:close/>
                    <a:moveTo>
                      <a:pt x="10" y="116"/>
                    </a:moveTo>
                    <a:cubicBezTo>
                      <a:pt x="11" y="118"/>
                      <a:pt x="13" y="120"/>
                      <a:pt x="15" y="120"/>
                    </a:cubicBezTo>
                    <a:cubicBezTo>
                      <a:pt x="14" y="124"/>
                      <a:pt x="14" y="124"/>
                      <a:pt x="14" y="124"/>
                    </a:cubicBezTo>
                    <a:cubicBezTo>
                      <a:pt x="11" y="123"/>
                      <a:pt x="8" y="121"/>
                      <a:pt x="7" y="117"/>
                    </a:cubicBezTo>
                    <a:lnTo>
                      <a:pt x="10" y="116"/>
                    </a:lnTo>
                    <a:close/>
                    <a:moveTo>
                      <a:pt x="8" y="112"/>
                    </a:moveTo>
                    <a:cubicBezTo>
                      <a:pt x="9" y="113"/>
                      <a:pt x="9" y="115"/>
                      <a:pt x="10" y="116"/>
                    </a:cubicBezTo>
                    <a:cubicBezTo>
                      <a:pt x="7" y="117"/>
                      <a:pt x="7" y="117"/>
                      <a:pt x="7" y="117"/>
                    </a:cubicBezTo>
                    <a:cubicBezTo>
                      <a:pt x="6" y="116"/>
                      <a:pt x="6" y="115"/>
                      <a:pt x="5" y="113"/>
                    </a:cubicBezTo>
                    <a:lnTo>
                      <a:pt x="8" y="112"/>
                    </a:lnTo>
                    <a:close/>
                    <a:moveTo>
                      <a:pt x="7" y="108"/>
                    </a:moveTo>
                    <a:cubicBezTo>
                      <a:pt x="8" y="109"/>
                      <a:pt x="8" y="111"/>
                      <a:pt x="8" y="112"/>
                    </a:cubicBezTo>
                    <a:cubicBezTo>
                      <a:pt x="5" y="113"/>
                      <a:pt x="5" y="113"/>
                      <a:pt x="5" y="113"/>
                    </a:cubicBezTo>
                    <a:cubicBezTo>
                      <a:pt x="5" y="112"/>
                      <a:pt x="4" y="110"/>
                      <a:pt x="4" y="108"/>
                    </a:cubicBezTo>
                    <a:lnTo>
                      <a:pt x="7" y="108"/>
                    </a:lnTo>
                    <a:close/>
                    <a:moveTo>
                      <a:pt x="7" y="107"/>
                    </a:moveTo>
                    <a:cubicBezTo>
                      <a:pt x="7" y="108"/>
                      <a:pt x="7" y="108"/>
                      <a:pt x="7" y="108"/>
                    </a:cubicBezTo>
                    <a:cubicBezTo>
                      <a:pt x="6" y="108"/>
                      <a:pt x="6" y="108"/>
                      <a:pt x="6" y="108"/>
                    </a:cubicBezTo>
                    <a:lnTo>
                      <a:pt x="7" y="107"/>
                    </a:lnTo>
                    <a:close/>
                    <a:moveTo>
                      <a:pt x="3" y="101"/>
                    </a:moveTo>
                    <a:cubicBezTo>
                      <a:pt x="4" y="103"/>
                      <a:pt x="5" y="105"/>
                      <a:pt x="7" y="107"/>
                    </a:cubicBezTo>
                    <a:cubicBezTo>
                      <a:pt x="4" y="109"/>
                      <a:pt x="4" y="109"/>
                      <a:pt x="4" y="109"/>
                    </a:cubicBezTo>
                    <a:cubicBezTo>
                      <a:pt x="2" y="107"/>
                      <a:pt x="1" y="104"/>
                      <a:pt x="0" y="102"/>
                    </a:cubicBezTo>
                    <a:lnTo>
                      <a:pt x="3" y="101"/>
                    </a:lnTo>
                    <a:close/>
                    <a:moveTo>
                      <a:pt x="5" y="95"/>
                    </a:moveTo>
                    <a:cubicBezTo>
                      <a:pt x="4" y="97"/>
                      <a:pt x="3" y="99"/>
                      <a:pt x="3" y="101"/>
                    </a:cubicBezTo>
                    <a:cubicBezTo>
                      <a:pt x="0" y="102"/>
                      <a:pt x="0" y="102"/>
                      <a:pt x="0" y="102"/>
                    </a:cubicBezTo>
                    <a:cubicBezTo>
                      <a:pt x="0" y="99"/>
                      <a:pt x="0" y="96"/>
                      <a:pt x="1" y="94"/>
                    </a:cubicBezTo>
                    <a:lnTo>
                      <a:pt x="5" y="95"/>
                    </a:lnTo>
                    <a:close/>
                    <a:moveTo>
                      <a:pt x="9" y="89"/>
                    </a:moveTo>
                    <a:cubicBezTo>
                      <a:pt x="7" y="91"/>
                      <a:pt x="6" y="93"/>
                      <a:pt x="5" y="95"/>
                    </a:cubicBezTo>
                    <a:cubicBezTo>
                      <a:pt x="1" y="94"/>
                      <a:pt x="1" y="94"/>
                      <a:pt x="1" y="94"/>
                    </a:cubicBezTo>
                    <a:cubicBezTo>
                      <a:pt x="3" y="91"/>
                      <a:pt x="4" y="89"/>
                      <a:pt x="7" y="86"/>
                    </a:cubicBezTo>
                    <a:lnTo>
                      <a:pt x="9" y="89"/>
                    </a:lnTo>
                    <a:close/>
                    <a:moveTo>
                      <a:pt x="25" y="79"/>
                    </a:moveTo>
                    <a:cubicBezTo>
                      <a:pt x="22" y="79"/>
                      <a:pt x="14" y="83"/>
                      <a:pt x="9" y="89"/>
                    </a:cubicBezTo>
                    <a:cubicBezTo>
                      <a:pt x="7" y="86"/>
                      <a:pt x="7" y="86"/>
                      <a:pt x="7" y="86"/>
                    </a:cubicBezTo>
                    <a:cubicBezTo>
                      <a:pt x="12" y="80"/>
                      <a:pt x="20" y="76"/>
                      <a:pt x="24" y="75"/>
                    </a:cubicBezTo>
                    <a:lnTo>
                      <a:pt x="25" y="79"/>
                    </a:lnTo>
                    <a:close/>
                    <a:moveTo>
                      <a:pt x="24" y="75"/>
                    </a:moveTo>
                    <a:cubicBezTo>
                      <a:pt x="27" y="75"/>
                      <a:pt x="27" y="75"/>
                      <a:pt x="27" y="75"/>
                    </a:cubicBezTo>
                    <a:cubicBezTo>
                      <a:pt x="26" y="77"/>
                      <a:pt x="26" y="77"/>
                      <a:pt x="26" y="77"/>
                    </a:cubicBezTo>
                    <a:cubicBezTo>
                      <a:pt x="25" y="77"/>
                      <a:pt x="25" y="77"/>
                      <a:pt x="25" y="77"/>
                    </a:cubicBezTo>
                    <a:lnTo>
                      <a:pt x="24" y="75"/>
                    </a:lnTo>
                    <a:close/>
                    <a:moveTo>
                      <a:pt x="21" y="80"/>
                    </a:moveTo>
                    <a:cubicBezTo>
                      <a:pt x="22" y="79"/>
                      <a:pt x="22" y="78"/>
                      <a:pt x="23" y="76"/>
                    </a:cubicBezTo>
                    <a:cubicBezTo>
                      <a:pt x="26" y="77"/>
                      <a:pt x="26" y="77"/>
                      <a:pt x="26" y="77"/>
                    </a:cubicBezTo>
                    <a:cubicBezTo>
                      <a:pt x="26" y="79"/>
                      <a:pt x="25" y="80"/>
                      <a:pt x="24" y="82"/>
                    </a:cubicBezTo>
                    <a:lnTo>
                      <a:pt x="21" y="80"/>
                    </a:lnTo>
                    <a:close/>
                    <a:moveTo>
                      <a:pt x="20" y="83"/>
                    </a:moveTo>
                    <a:cubicBezTo>
                      <a:pt x="21" y="82"/>
                      <a:pt x="21" y="81"/>
                      <a:pt x="21" y="80"/>
                    </a:cubicBezTo>
                    <a:cubicBezTo>
                      <a:pt x="24" y="82"/>
                      <a:pt x="24" y="82"/>
                      <a:pt x="24" y="82"/>
                    </a:cubicBezTo>
                    <a:cubicBezTo>
                      <a:pt x="24" y="82"/>
                      <a:pt x="24" y="83"/>
                      <a:pt x="24" y="84"/>
                    </a:cubicBezTo>
                    <a:lnTo>
                      <a:pt x="20" y="83"/>
                    </a:lnTo>
                    <a:close/>
                    <a:moveTo>
                      <a:pt x="21" y="85"/>
                    </a:moveTo>
                    <a:cubicBezTo>
                      <a:pt x="20" y="84"/>
                      <a:pt x="20" y="84"/>
                      <a:pt x="20" y="84"/>
                    </a:cubicBezTo>
                    <a:cubicBezTo>
                      <a:pt x="20" y="83"/>
                      <a:pt x="20" y="83"/>
                      <a:pt x="20" y="83"/>
                    </a:cubicBezTo>
                    <a:cubicBezTo>
                      <a:pt x="22" y="84"/>
                      <a:pt x="22" y="84"/>
                      <a:pt x="22" y="84"/>
                    </a:cubicBezTo>
                    <a:lnTo>
                      <a:pt x="21" y="85"/>
                    </a:lnTo>
                    <a:close/>
                    <a:moveTo>
                      <a:pt x="24" y="89"/>
                    </a:moveTo>
                    <a:cubicBezTo>
                      <a:pt x="24" y="87"/>
                      <a:pt x="23" y="86"/>
                      <a:pt x="21" y="85"/>
                    </a:cubicBezTo>
                    <a:cubicBezTo>
                      <a:pt x="23" y="82"/>
                      <a:pt x="23" y="82"/>
                      <a:pt x="23" y="82"/>
                    </a:cubicBezTo>
                    <a:cubicBezTo>
                      <a:pt x="25" y="83"/>
                      <a:pt x="27" y="86"/>
                      <a:pt x="27" y="88"/>
                    </a:cubicBezTo>
                    <a:lnTo>
                      <a:pt x="24" y="89"/>
                    </a:lnTo>
                    <a:close/>
                    <a:moveTo>
                      <a:pt x="24" y="98"/>
                    </a:moveTo>
                    <a:cubicBezTo>
                      <a:pt x="24" y="95"/>
                      <a:pt x="25" y="92"/>
                      <a:pt x="24" y="89"/>
                    </a:cubicBezTo>
                    <a:cubicBezTo>
                      <a:pt x="27" y="88"/>
                      <a:pt x="27" y="88"/>
                      <a:pt x="27" y="88"/>
                    </a:cubicBezTo>
                    <a:cubicBezTo>
                      <a:pt x="28" y="92"/>
                      <a:pt x="28" y="96"/>
                      <a:pt x="27" y="99"/>
                    </a:cubicBezTo>
                    <a:lnTo>
                      <a:pt x="24" y="98"/>
                    </a:lnTo>
                    <a:close/>
                    <a:moveTo>
                      <a:pt x="27" y="99"/>
                    </a:moveTo>
                    <a:cubicBezTo>
                      <a:pt x="26" y="102"/>
                      <a:pt x="26" y="102"/>
                      <a:pt x="26" y="102"/>
                    </a:cubicBezTo>
                    <a:cubicBezTo>
                      <a:pt x="24" y="99"/>
                      <a:pt x="24" y="99"/>
                      <a:pt x="24" y="99"/>
                    </a:cubicBezTo>
                    <a:cubicBezTo>
                      <a:pt x="25" y="98"/>
                      <a:pt x="25" y="98"/>
                      <a:pt x="25" y="98"/>
                    </a:cubicBezTo>
                    <a:lnTo>
                      <a:pt x="27" y="99"/>
                    </a:lnTo>
                    <a:close/>
                    <a:moveTo>
                      <a:pt x="25" y="95"/>
                    </a:moveTo>
                    <a:cubicBezTo>
                      <a:pt x="26" y="96"/>
                      <a:pt x="26" y="97"/>
                      <a:pt x="27" y="97"/>
                    </a:cubicBezTo>
                    <a:cubicBezTo>
                      <a:pt x="24" y="99"/>
                      <a:pt x="24" y="99"/>
                      <a:pt x="24" y="99"/>
                    </a:cubicBezTo>
                    <a:cubicBezTo>
                      <a:pt x="23" y="99"/>
                      <a:pt x="23" y="98"/>
                      <a:pt x="23" y="97"/>
                    </a:cubicBezTo>
                    <a:lnTo>
                      <a:pt x="25" y="95"/>
                    </a:lnTo>
                    <a:close/>
                    <a:moveTo>
                      <a:pt x="20" y="91"/>
                    </a:moveTo>
                    <a:cubicBezTo>
                      <a:pt x="23" y="91"/>
                      <a:pt x="24" y="93"/>
                      <a:pt x="25" y="95"/>
                    </a:cubicBezTo>
                    <a:cubicBezTo>
                      <a:pt x="23" y="97"/>
                      <a:pt x="23" y="97"/>
                      <a:pt x="23" y="97"/>
                    </a:cubicBezTo>
                    <a:cubicBezTo>
                      <a:pt x="22" y="96"/>
                      <a:pt x="21" y="95"/>
                      <a:pt x="20" y="95"/>
                    </a:cubicBezTo>
                    <a:lnTo>
                      <a:pt x="20" y="91"/>
                    </a:lnTo>
                    <a:close/>
                    <a:moveTo>
                      <a:pt x="18" y="93"/>
                    </a:moveTo>
                    <a:cubicBezTo>
                      <a:pt x="18" y="91"/>
                      <a:pt x="18" y="91"/>
                      <a:pt x="18" y="91"/>
                    </a:cubicBezTo>
                    <a:cubicBezTo>
                      <a:pt x="20" y="91"/>
                      <a:pt x="20" y="91"/>
                      <a:pt x="20" y="91"/>
                    </a:cubicBezTo>
                    <a:cubicBezTo>
                      <a:pt x="20" y="93"/>
                      <a:pt x="20" y="93"/>
                      <a:pt x="20" y="93"/>
                    </a:cubicBezTo>
                    <a:lnTo>
                      <a:pt x="18" y="93"/>
                    </a:lnTo>
                    <a:close/>
                    <a:moveTo>
                      <a:pt x="18" y="94"/>
                    </a:moveTo>
                    <a:cubicBezTo>
                      <a:pt x="18" y="94"/>
                      <a:pt x="18" y="93"/>
                      <a:pt x="18" y="93"/>
                    </a:cubicBezTo>
                    <a:cubicBezTo>
                      <a:pt x="22" y="93"/>
                      <a:pt x="22" y="93"/>
                      <a:pt x="22" y="93"/>
                    </a:cubicBezTo>
                    <a:cubicBezTo>
                      <a:pt x="22" y="94"/>
                      <a:pt x="21" y="94"/>
                      <a:pt x="21" y="95"/>
                    </a:cubicBezTo>
                    <a:lnTo>
                      <a:pt x="18" y="94"/>
                    </a:lnTo>
                    <a:close/>
                    <a:moveTo>
                      <a:pt x="14" y="106"/>
                    </a:moveTo>
                    <a:cubicBezTo>
                      <a:pt x="17" y="104"/>
                      <a:pt x="18" y="99"/>
                      <a:pt x="18" y="94"/>
                    </a:cubicBezTo>
                    <a:cubicBezTo>
                      <a:pt x="21" y="95"/>
                      <a:pt x="21" y="95"/>
                      <a:pt x="21" y="95"/>
                    </a:cubicBezTo>
                    <a:cubicBezTo>
                      <a:pt x="21" y="100"/>
                      <a:pt x="21" y="105"/>
                      <a:pt x="16" y="109"/>
                    </a:cubicBezTo>
                    <a:lnTo>
                      <a:pt x="14" y="106"/>
                    </a:lnTo>
                    <a:close/>
                    <a:moveTo>
                      <a:pt x="14" y="108"/>
                    </a:moveTo>
                    <a:cubicBezTo>
                      <a:pt x="13" y="107"/>
                      <a:pt x="13" y="107"/>
                      <a:pt x="13" y="107"/>
                    </a:cubicBezTo>
                    <a:cubicBezTo>
                      <a:pt x="14" y="106"/>
                      <a:pt x="14" y="106"/>
                      <a:pt x="14" y="106"/>
                    </a:cubicBezTo>
                    <a:cubicBezTo>
                      <a:pt x="15" y="107"/>
                      <a:pt x="15" y="107"/>
                      <a:pt x="15" y="107"/>
                    </a:cubicBezTo>
                    <a:lnTo>
                      <a:pt x="14" y="108"/>
                    </a:lnTo>
                    <a:close/>
                    <a:moveTo>
                      <a:pt x="16" y="111"/>
                    </a:moveTo>
                    <a:cubicBezTo>
                      <a:pt x="15" y="111"/>
                      <a:pt x="15" y="110"/>
                      <a:pt x="14" y="108"/>
                    </a:cubicBezTo>
                    <a:cubicBezTo>
                      <a:pt x="17" y="107"/>
                      <a:pt x="17" y="107"/>
                      <a:pt x="17" y="107"/>
                    </a:cubicBezTo>
                    <a:cubicBezTo>
                      <a:pt x="17" y="108"/>
                      <a:pt x="17" y="108"/>
                      <a:pt x="18" y="108"/>
                    </a:cubicBezTo>
                    <a:lnTo>
                      <a:pt x="16" y="111"/>
                    </a:lnTo>
                    <a:close/>
                    <a:moveTo>
                      <a:pt x="16" y="111"/>
                    </a:moveTo>
                    <a:cubicBezTo>
                      <a:pt x="16" y="111"/>
                      <a:pt x="16" y="111"/>
                      <a:pt x="16" y="111"/>
                    </a:cubicBezTo>
                    <a:cubicBezTo>
                      <a:pt x="17" y="110"/>
                      <a:pt x="17" y="110"/>
                      <a:pt x="17" y="110"/>
                    </a:cubicBezTo>
                    <a:lnTo>
                      <a:pt x="16" y="111"/>
                    </a:lnTo>
                    <a:close/>
                    <a:moveTo>
                      <a:pt x="21" y="111"/>
                    </a:moveTo>
                    <a:cubicBezTo>
                      <a:pt x="18" y="112"/>
                      <a:pt x="17" y="112"/>
                      <a:pt x="16" y="111"/>
                    </a:cubicBezTo>
                    <a:cubicBezTo>
                      <a:pt x="18" y="108"/>
                      <a:pt x="18" y="108"/>
                      <a:pt x="18" y="108"/>
                    </a:cubicBezTo>
                    <a:cubicBezTo>
                      <a:pt x="18" y="108"/>
                      <a:pt x="18" y="108"/>
                      <a:pt x="19" y="108"/>
                    </a:cubicBezTo>
                    <a:lnTo>
                      <a:pt x="21" y="111"/>
                    </a:lnTo>
                    <a:close/>
                    <a:moveTo>
                      <a:pt x="21" y="111"/>
                    </a:moveTo>
                    <a:cubicBezTo>
                      <a:pt x="21" y="111"/>
                      <a:pt x="21" y="111"/>
                      <a:pt x="21" y="111"/>
                    </a:cubicBezTo>
                    <a:cubicBezTo>
                      <a:pt x="20" y="109"/>
                      <a:pt x="20" y="109"/>
                      <a:pt x="20" y="109"/>
                    </a:cubicBezTo>
                    <a:lnTo>
                      <a:pt x="21" y="111"/>
                    </a:lnTo>
                    <a:close/>
                    <a:moveTo>
                      <a:pt x="28" y="106"/>
                    </a:moveTo>
                    <a:cubicBezTo>
                      <a:pt x="26" y="108"/>
                      <a:pt x="23" y="110"/>
                      <a:pt x="21" y="111"/>
                    </a:cubicBezTo>
                    <a:cubicBezTo>
                      <a:pt x="19" y="108"/>
                      <a:pt x="19" y="108"/>
                      <a:pt x="19" y="108"/>
                    </a:cubicBezTo>
                    <a:cubicBezTo>
                      <a:pt x="22" y="107"/>
                      <a:pt x="24" y="105"/>
                      <a:pt x="26" y="104"/>
                    </a:cubicBezTo>
                    <a:lnTo>
                      <a:pt x="28" y="106"/>
                    </a:lnTo>
                    <a:close/>
                    <a:moveTo>
                      <a:pt x="34" y="100"/>
                    </a:moveTo>
                    <a:cubicBezTo>
                      <a:pt x="32" y="102"/>
                      <a:pt x="30" y="104"/>
                      <a:pt x="28" y="106"/>
                    </a:cubicBezTo>
                    <a:cubicBezTo>
                      <a:pt x="26" y="104"/>
                      <a:pt x="26" y="104"/>
                      <a:pt x="26" y="104"/>
                    </a:cubicBezTo>
                    <a:cubicBezTo>
                      <a:pt x="28" y="102"/>
                      <a:pt x="29" y="100"/>
                      <a:pt x="31" y="98"/>
                    </a:cubicBezTo>
                    <a:lnTo>
                      <a:pt x="34" y="100"/>
                    </a:lnTo>
                    <a:close/>
                    <a:moveTo>
                      <a:pt x="34" y="100"/>
                    </a:moveTo>
                    <a:cubicBezTo>
                      <a:pt x="34" y="100"/>
                      <a:pt x="34" y="100"/>
                      <a:pt x="34" y="100"/>
                    </a:cubicBezTo>
                    <a:cubicBezTo>
                      <a:pt x="33" y="99"/>
                      <a:pt x="33" y="99"/>
                      <a:pt x="33" y="99"/>
                    </a:cubicBezTo>
                    <a:lnTo>
                      <a:pt x="34" y="100"/>
                    </a:lnTo>
                    <a:close/>
                    <a:moveTo>
                      <a:pt x="41" y="89"/>
                    </a:moveTo>
                    <a:cubicBezTo>
                      <a:pt x="38" y="92"/>
                      <a:pt x="36" y="96"/>
                      <a:pt x="34" y="100"/>
                    </a:cubicBezTo>
                    <a:cubicBezTo>
                      <a:pt x="31" y="98"/>
                      <a:pt x="31" y="98"/>
                      <a:pt x="31" y="98"/>
                    </a:cubicBezTo>
                    <a:cubicBezTo>
                      <a:pt x="33" y="94"/>
                      <a:pt x="35" y="90"/>
                      <a:pt x="38" y="87"/>
                    </a:cubicBezTo>
                    <a:lnTo>
                      <a:pt x="41" y="89"/>
                    </a:lnTo>
                    <a:close/>
                    <a:moveTo>
                      <a:pt x="50" y="79"/>
                    </a:moveTo>
                    <a:cubicBezTo>
                      <a:pt x="47" y="82"/>
                      <a:pt x="44" y="85"/>
                      <a:pt x="41" y="89"/>
                    </a:cubicBezTo>
                    <a:cubicBezTo>
                      <a:pt x="38" y="87"/>
                      <a:pt x="38" y="87"/>
                      <a:pt x="38" y="87"/>
                    </a:cubicBezTo>
                    <a:cubicBezTo>
                      <a:pt x="41" y="83"/>
                      <a:pt x="44" y="80"/>
                      <a:pt x="48" y="76"/>
                    </a:cubicBezTo>
                    <a:lnTo>
                      <a:pt x="50" y="79"/>
                    </a:lnTo>
                    <a:close/>
                    <a:moveTo>
                      <a:pt x="77" y="62"/>
                    </a:moveTo>
                    <a:cubicBezTo>
                      <a:pt x="67" y="66"/>
                      <a:pt x="59" y="71"/>
                      <a:pt x="50" y="79"/>
                    </a:cubicBezTo>
                    <a:cubicBezTo>
                      <a:pt x="48" y="76"/>
                      <a:pt x="48" y="76"/>
                      <a:pt x="48" y="76"/>
                    </a:cubicBezTo>
                    <a:cubicBezTo>
                      <a:pt x="57" y="68"/>
                      <a:pt x="65" y="63"/>
                      <a:pt x="75" y="59"/>
                    </a:cubicBezTo>
                    <a:lnTo>
                      <a:pt x="77" y="62"/>
                    </a:lnTo>
                    <a:close/>
                    <a:moveTo>
                      <a:pt x="110" y="54"/>
                    </a:moveTo>
                    <a:cubicBezTo>
                      <a:pt x="97" y="56"/>
                      <a:pt x="86" y="59"/>
                      <a:pt x="77" y="62"/>
                    </a:cubicBezTo>
                    <a:cubicBezTo>
                      <a:pt x="75" y="59"/>
                      <a:pt x="75" y="59"/>
                      <a:pt x="75" y="59"/>
                    </a:cubicBezTo>
                    <a:cubicBezTo>
                      <a:pt x="85" y="55"/>
                      <a:pt x="96" y="53"/>
                      <a:pt x="110" y="51"/>
                    </a:cubicBezTo>
                    <a:lnTo>
                      <a:pt x="110" y="54"/>
                    </a:lnTo>
                    <a:close/>
                    <a:moveTo>
                      <a:pt x="111" y="54"/>
                    </a:moveTo>
                    <a:cubicBezTo>
                      <a:pt x="110" y="54"/>
                      <a:pt x="110" y="54"/>
                      <a:pt x="110" y="54"/>
                    </a:cubicBezTo>
                    <a:cubicBezTo>
                      <a:pt x="110" y="53"/>
                      <a:pt x="110" y="53"/>
                      <a:pt x="110" y="53"/>
                    </a:cubicBezTo>
                    <a:lnTo>
                      <a:pt x="111" y="54"/>
                    </a:lnTo>
                    <a:close/>
                    <a:moveTo>
                      <a:pt x="116" y="48"/>
                    </a:moveTo>
                    <a:cubicBezTo>
                      <a:pt x="115" y="50"/>
                      <a:pt x="113" y="52"/>
                      <a:pt x="111" y="54"/>
                    </a:cubicBezTo>
                    <a:cubicBezTo>
                      <a:pt x="109" y="51"/>
                      <a:pt x="109" y="51"/>
                      <a:pt x="109" y="51"/>
                    </a:cubicBezTo>
                    <a:cubicBezTo>
                      <a:pt x="110" y="50"/>
                      <a:pt x="112" y="48"/>
                      <a:pt x="114" y="46"/>
                    </a:cubicBezTo>
                    <a:lnTo>
                      <a:pt x="116" y="48"/>
                    </a:lnTo>
                    <a:close/>
                    <a:moveTo>
                      <a:pt x="116" y="48"/>
                    </a:moveTo>
                    <a:cubicBezTo>
                      <a:pt x="116" y="48"/>
                      <a:pt x="116" y="48"/>
                      <a:pt x="116" y="48"/>
                    </a:cubicBezTo>
                    <a:cubicBezTo>
                      <a:pt x="115" y="47"/>
                      <a:pt x="115" y="47"/>
                      <a:pt x="115" y="47"/>
                    </a:cubicBezTo>
                    <a:lnTo>
                      <a:pt x="116" y="48"/>
                    </a:lnTo>
                    <a:close/>
                    <a:moveTo>
                      <a:pt x="122" y="43"/>
                    </a:moveTo>
                    <a:cubicBezTo>
                      <a:pt x="120" y="45"/>
                      <a:pt x="118" y="47"/>
                      <a:pt x="116" y="48"/>
                    </a:cubicBezTo>
                    <a:cubicBezTo>
                      <a:pt x="114" y="46"/>
                      <a:pt x="114" y="46"/>
                      <a:pt x="114" y="46"/>
                    </a:cubicBezTo>
                    <a:cubicBezTo>
                      <a:pt x="116" y="44"/>
                      <a:pt x="118" y="42"/>
                      <a:pt x="120" y="41"/>
                    </a:cubicBezTo>
                    <a:lnTo>
                      <a:pt x="122" y="43"/>
                    </a:lnTo>
                    <a:close/>
                    <a:moveTo>
                      <a:pt x="129" y="39"/>
                    </a:moveTo>
                    <a:cubicBezTo>
                      <a:pt x="127" y="40"/>
                      <a:pt x="125" y="41"/>
                      <a:pt x="122" y="43"/>
                    </a:cubicBezTo>
                    <a:cubicBezTo>
                      <a:pt x="120" y="41"/>
                      <a:pt x="120" y="41"/>
                      <a:pt x="120" y="41"/>
                    </a:cubicBezTo>
                    <a:cubicBezTo>
                      <a:pt x="123" y="38"/>
                      <a:pt x="125" y="37"/>
                      <a:pt x="127" y="36"/>
                    </a:cubicBezTo>
                    <a:lnTo>
                      <a:pt x="129" y="39"/>
                    </a:lnTo>
                    <a:close/>
                    <a:moveTo>
                      <a:pt x="135" y="38"/>
                    </a:moveTo>
                    <a:cubicBezTo>
                      <a:pt x="133" y="38"/>
                      <a:pt x="131" y="38"/>
                      <a:pt x="129" y="39"/>
                    </a:cubicBezTo>
                    <a:cubicBezTo>
                      <a:pt x="127" y="36"/>
                      <a:pt x="127" y="36"/>
                      <a:pt x="127" y="36"/>
                    </a:cubicBezTo>
                    <a:cubicBezTo>
                      <a:pt x="130" y="35"/>
                      <a:pt x="132" y="34"/>
                      <a:pt x="135" y="34"/>
                    </a:cubicBezTo>
                    <a:lnTo>
                      <a:pt x="135" y="38"/>
                    </a:lnTo>
                    <a:close/>
                    <a:moveTo>
                      <a:pt x="136" y="37"/>
                    </a:moveTo>
                    <a:cubicBezTo>
                      <a:pt x="136" y="38"/>
                      <a:pt x="136" y="38"/>
                      <a:pt x="136" y="38"/>
                    </a:cubicBezTo>
                    <a:cubicBezTo>
                      <a:pt x="135" y="38"/>
                      <a:pt x="135" y="38"/>
                      <a:pt x="135" y="38"/>
                    </a:cubicBezTo>
                    <a:cubicBezTo>
                      <a:pt x="135" y="36"/>
                      <a:pt x="135" y="36"/>
                      <a:pt x="135" y="36"/>
                    </a:cubicBezTo>
                    <a:lnTo>
                      <a:pt x="136" y="37"/>
                    </a:lnTo>
                    <a:close/>
                    <a:moveTo>
                      <a:pt x="148" y="23"/>
                    </a:moveTo>
                    <a:cubicBezTo>
                      <a:pt x="144" y="27"/>
                      <a:pt x="140" y="31"/>
                      <a:pt x="136" y="37"/>
                    </a:cubicBezTo>
                    <a:cubicBezTo>
                      <a:pt x="134" y="35"/>
                      <a:pt x="134" y="35"/>
                      <a:pt x="134" y="35"/>
                    </a:cubicBezTo>
                    <a:cubicBezTo>
                      <a:pt x="138" y="29"/>
                      <a:pt x="142" y="24"/>
                      <a:pt x="146" y="20"/>
                    </a:cubicBezTo>
                    <a:lnTo>
                      <a:pt x="148" y="23"/>
                    </a:lnTo>
                    <a:close/>
                    <a:moveTo>
                      <a:pt x="164" y="13"/>
                    </a:moveTo>
                    <a:cubicBezTo>
                      <a:pt x="157" y="16"/>
                      <a:pt x="153" y="19"/>
                      <a:pt x="148" y="23"/>
                    </a:cubicBezTo>
                    <a:cubicBezTo>
                      <a:pt x="146" y="20"/>
                      <a:pt x="146" y="20"/>
                      <a:pt x="146" y="20"/>
                    </a:cubicBezTo>
                    <a:cubicBezTo>
                      <a:pt x="151" y="16"/>
                      <a:pt x="156" y="13"/>
                      <a:pt x="163" y="10"/>
                    </a:cubicBezTo>
                    <a:lnTo>
                      <a:pt x="164" y="13"/>
                    </a:lnTo>
                    <a:close/>
                    <a:moveTo>
                      <a:pt x="201" y="4"/>
                    </a:moveTo>
                    <a:cubicBezTo>
                      <a:pt x="190" y="4"/>
                      <a:pt x="178" y="7"/>
                      <a:pt x="164" y="13"/>
                    </a:cubicBezTo>
                    <a:cubicBezTo>
                      <a:pt x="163" y="10"/>
                      <a:pt x="163" y="10"/>
                      <a:pt x="163" y="10"/>
                    </a:cubicBezTo>
                    <a:cubicBezTo>
                      <a:pt x="177" y="3"/>
                      <a:pt x="190" y="0"/>
                      <a:pt x="201" y="1"/>
                    </a:cubicBezTo>
                    <a:lnTo>
                      <a:pt x="201" y="4"/>
                    </a:lnTo>
                    <a:close/>
                    <a:moveTo>
                      <a:pt x="234" y="19"/>
                    </a:moveTo>
                    <a:cubicBezTo>
                      <a:pt x="222" y="10"/>
                      <a:pt x="212" y="5"/>
                      <a:pt x="201" y="4"/>
                    </a:cubicBezTo>
                    <a:cubicBezTo>
                      <a:pt x="201" y="1"/>
                      <a:pt x="201" y="1"/>
                      <a:pt x="201" y="1"/>
                    </a:cubicBezTo>
                    <a:cubicBezTo>
                      <a:pt x="213" y="2"/>
                      <a:pt x="224" y="6"/>
                      <a:pt x="236" y="16"/>
                    </a:cubicBezTo>
                    <a:lnTo>
                      <a:pt x="234" y="19"/>
                    </a:lnTo>
                    <a:close/>
                    <a:moveTo>
                      <a:pt x="240" y="25"/>
                    </a:moveTo>
                    <a:cubicBezTo>
                      <a:pt x="238" y="23"/>
                      <a:pt x="236" y="21"/>
                      <a:pt x="234" y="19"/>
                    </a:cubicBezTo>
                    <a:cubicBezTo>
                      <a:pt x="236" y="16"/>
                      <a:pt x="236" y="16"/>
                      <a:pt x="236" y="16"/>
                    </a:cubicBezTo>
                    <a:cubicBezTo>
                      <a:pt x="238" y="18"/>
                      <a:pt x="240" y="20"/>
                      <a:pt x="243" y="22"/>
                    </a:cubicBezTo>
                    <a:lnTo>
                      <a:pt x="240" y="25"/>
                    </a:lnTo>
                    <a:close/>
                    <a:moveTo>
                      <a:pt x="256" y="37"/>
                    </a:moveTo>
                    <a:cubicBezTo>
                      <a:pt x="250" y="33"/>
                      <a:pt x="245" y="29"/>
                      <a:pt x="240" y="25"/>
                    </a:cubicBezTo>
                    <a:cubicBezTo>
                      <a:pt x="243" y="22"/>
                      <a:pt x="243" y="22"/>
                      <a:pt x="243" y="22"/>
                    </a:cubicBezTo>
                    <a:cubicBezTo>
                      <a:pt x="247" y="26"/>
                      <a:pt x="252" y="31"/>
                      <a:pt x="258" y="34"/>
                    </a:cubicBezTo>
                    <a:lnTo>
                      <a:pt x="256" y="37"/>
                    </a:lnTo>
                    <a:close/>
                    <a:moveTo>
                      <a:pt x="262" y="41"/>
                    </a:moveTo>
                    <a:cubicBezTo>
                      <a:pt x="260" y="39"/>
                      <a:pt x="258" y="38"/>
                      <a:pt x="256" y="37"/>
                    </a:cubicBezTo>
                    <a:cubicBezTo>
                      <a:pt x="258" y="34"/>
                      <a:pt x="258" y="34"/>
                      <a:pt x="258" y="34"/>
                    </a:cubicBezTo>
                    <a:cubicBezTo>
                      <a:pt x="260" y="35"/>
                      <a:pt x="262" y="37"/>
                      <a:pt x="264" y="38"/>
                    </a:cubicBezTo>
                    <a:lnTo>
                      <a:pt x="262" y="41"/>
                    </a:lnTo>
                    <a:close/>
                    <a:moveTo>
                      <a:pt x="266" y="45"/>
                    </a:moveTo>
                    <a:cubicBezTo>
                      <a:pt x="265" y="43"/>
                      <a:pt x="263" y="42"/>
                      <a:pt x="262" y="41"/>
                    </a:cubicBezTo>
                    <a:cubicBezTo>
                      <a:pt x="264" y="38"/>
                      <a:pt x="264" y="38"/>
                      <a:pt x="264" y="38"/>
                    </a:cubicBezTo>
                    <a:cubicBezTo>
                      <a:pt x="266" y="39"/>
                      <a:pt x="267" y="41"/>
                      <a:pt x="269" y="43"/>
                    </a:cubicBezTo>
                    <a:lnTo>
                      <a:pt x="266" y="45"/>
                    </a:lnTo>
                    <a:close/>
                    <a:moveTo>
                      <a:pt x="272" y="52"/>
                    </a:moveTo>
                    <a:cubicBezTo>
                      <a:pt x="270" y="50"/>
                      <a:pt x="268" y="47"/>
                      <a:pt x="266" y="45"/>
                    </a:cubicBezTo>
                    <a:cubicBezTo>
                      <a:pt x="269" y="43"/>
                      <a:pt x="269" y="43"/>
                      <a:pt x="269" y="43"/>
                    </a:cubicBezTo>
                    <a:cubicBezTo>
                      <a:pt x="271" y="45"/>
                      <a:pt x="273" y="48"/>
                      <a:pt x="274" y="50"/>
                    </a:cubicBezTo>
                    <a:lnTo>
                      <a:pt x="272" y="52"/>
                    </a:lnTo>
                    <a:close/>
                    <a:moveTo>
                      <a:pt x="276" y="60"/>
                    </a:moveTo>
                    <a:cubicBezTo>
                      <a:pt x="274" y="57"/>
                      <a:pt x="273" y="55"/>
                      <a:pt x="272" y="52"/>
                    </a:cubicBezTo>
                    <a:cubicBezTo>
                      <a:pt x="274" y="50"/>
                      <a:pt x="274" y="50"/>
                      <a:pt x="274" y="50"/>
                    </a:cubicBezTo>
                    <a:cubicBezTo>
                      <a:pt x="276" y="53"/>
                      <a:pt x="278" y="56"/>
                      <a:pt x="279" y="59"/>
                    </a:cubicBezTo>
                    <a:lnTo>
                      <a:pt x="276" y="60"/>
                    </a:lnTo>
                    <a:close/>
                    <a:moveTo>
                      <a:pt x="278" y="61"/>
                    </a:moveTo>
                    <a:cubicBezTo>
                      <a:pt x="276" y="62"/>
                      <a:pt x="276" y="62"/>
                      <a:pt x="276" y="62"/>
                    </a:cubicBezTo>
                    <a:cubicBezTo>
                      <a:pt x="276" y="60"/>
                      <a:pt x="276" y="60"/>
                      <a:pt x="276" y="60"/>
                    </a:cubicBezTo>
                    <a:cubicBezTo>
                      <a:pt x="277" y="60"/>
                      <a:pt x="277" y="60"/>
                      <a:pt x="277" y="60"/>
                    </a:cubicBezTo>
                    <a:lnTo>
                      <a:pt x="278" y="61"/>
                    </a:lnTo>
                    <a:close/>
                    <a:moveTo>
                      <a:pt x="279" y="61"/>
                    </a:moveTo>
                    <a:cubicBezTo>
                      <a:pt x="279" y="61"/>
                      <a:pt x="278" y="61"/>
                      <a:pt x="278" y="61"/>
                    </a:cubicBezTo>
                    <a:cubicBezTo>
                      <a:pt x="277" y="58"/>
                      <a:pt x="277" y="58"/>
                      <a:pt x="277" y="58"/>
                    </a:cubicBezTo>
                    <a:cubicBezTo>
                      <a:pt x="277" y="58"/>
                      <a:pt x="277" y="58"/>
                      <a:pt x="278" y="58"/>
                    </a:cubicBezTo>
                    <a:lnTo>
                      <a:pt x="279" y="61"/>
                    </a:lnTo>
                    <a:close/>
                    <a:moveTo>
                      <a:pt x="287" y="56"/>
                    </a:moveTo>
                    <a:cubicBezTo>
                      <a:pt x="285" y="58"/>
                      <a:pt x="282" y="60"/>
                      <a:pt x="279" y="61"/>
                    </a:cubicBezTo>
                    <a:cubicBezTo>
                      <a:pt x="278" y="58"/>
                      <a:pt x="278" y="58"/>
                      <a:pt x="278" y="58"/>
                    </a:cubicBezTo>
                    <a:cubicBezTo>
                      <a:pt x="280" y="57"/>
                      <a:pt x="283" y="55"/>
                      <a:pt x="285" y="54"/>
                    </a:cubicBezTo>
                    <a:lnTo>
                      <a:pt x="287" y="56"/>
                    </a:lnTo>
                    <a:close/>
                    <a:moveTo>
                      <a:pt x="293" y="50"/>
                    </a:moveTo>
                    <a:cubicBezTo>
                      <a:pt x="291" y="52"/>
                      <a:pt x="289" y="54"/>
                      <a:pt x="287" y="56"/>
                    </a:cubicBezTo>
                    <a:cubicBezTo>
                      <a:pt x="285" y="54"/>
                      <a:pt x="285" y="54"/>
                      <a:pt x="285" y="54"/>
                    </a:cubicBezTo>
                    <a:cubicBezTo>
                      <a:pt x="287" y="52"/>
                      <a:pt x="288" y="50"/>
                      <a:pt x="290" y="48"/>
                    </a:cubicBezTo>
                    <a:lnTo>
                      <a:pt x="293" y="50"/>
                    </a:lnTo>
                    <a:close/>
                    <a:moveTo>
                      <a:pt x="296" y="45"/>
                    </a:moveTo>
                    <a:cubicBezTo>
                      <a:pt x="295" y="46"/>
                      <a:pt x="294" y="48"/>
                      <a:pt x="293" y="50"/>
                    </a:cubicBezTo>
                    <a:cubicBezTo>
                      <a:pt x="290" y="48"/>
                      <a:pt x="290" y="48"/>
                      <a:pt x="290" y="48"/>
                    </a:cubicBezTo>
                    <a:cubicBezTo>
                      <a:pt x="291" y="46"/>
                      <a:pt x="292" y="44"/>
                      <a:pt x="294" y="42"/>
                    </a:cubicBezTo>
                    <a:lnTo>
                      <a:pt x="296" y="45"/>
                    </a:lnTo>
                    <a:close/>
                    <a:moveTo>
                      <a:pt x="297" y="44"/>
                    </a:moveTo>
                    <a:cubicBezTo>
                      <a:pt x="297" y="44"/>
                      <a:pt x="297" y="45"/>
                      <a:pt x="296" y="45"/>
                    </a:cubicBezTo>
                    <a:cubicBezTo>
                      <a:pt x="294" y="42"/>
                      <a:pt x="294" y="42"/>
                      <a:pt x="294" y="42"/>
                    </a:cubicBezTo>
                    <a:cubicBezTo>
                      <a:pt x="295" y="42"/>
                      <a:pt x="295" y="42"/>
                      <a:pt x="296" y="41"/>
                    </a:cubicBezTo>
                    <a:lnTo>
                      <a:pt x="297" y="44"/>
                    </a:lnTo>
                    <a:close/>
                    <a:moveTo>
                      <a:pt x="303" y="44"/>
                    </a:moveTo>
                    <a:cubicBezTo>
                      <a:pt x="301" y="44"/>
                      <a:pt x="299" y="43"/>
                      <a:pt x="297" y="44"/>
                    </a:cubicBezTo>
                    <a:cubicBezTo>
                      <a:pt x="296" y="41"/>
                      <a:pt x="296" y="41"/>
                      <a:pt x="296" y="41"/>
                    </a:cubicBezTo>
                    <a:cubicBezTo>
                      <a:pt x="298" y="40"/>
                      <a:pt x="301" y="40"/>
                      <a:pt x="304" y="41"/>
                    </a:cubicBezTo>
                    <a:lnTo>
                      <a:pt x="303" y="44"/>
                    </a:lnTo>
                    <a:close/>
                    <a:moveTo>
                      <a:pt x="309" y="48"/>
                    </a:moveTo>
                    <a:cubicBezTo>
                      <a:pt x="307" y="46"/>
                      <a:pt x="305" y="45"/>
                      <a:pt x="303" y="44"/>
                    </a:cubicBezTo>
                    <a:cubicBezTo>
                      <a:pt x="304" y="41"/>
                      <a:pt x="304" y="41"/>
                      <a:pt x="304" y="41"/>
                    </a:cubicBezTo>
                    <a:cubicBezTo>
                      <a:pt x="307" y="42"/>
                      <a:pt x="309" y="44"/>
                      <a:pt x="311" y="45"/>
                    </a:cubicBezTo>
                    <a:lnTo>
                      <a:pt x="309" y="48"/>
                    </a:lnTo>
                    <a:close/>
                    <a:moveTo>
                      <a:pt x="310" y="50"/>
                    </a:moveTo>
                    <a:cubicBezTo>
                      <a:pt x="310" y="49"/>
                      <a:pt x="309" y="48"/>
                      <a:pt x="309" y="48"/>
                    </a:cubicBezTo>
                    <a:cubicBezTo>
                      <a:pt x="311" y="45"/>
                      <a:pt x="311" y="45"/>
                      <a:pt x="311" y="45"/>
                    </a:cubicBezTo>
                    <a:cubicBezTo>
                      <a:pt x="312" y="46"/>
                      <a:pt x="313" y="47"/>
                      <a:pt x="313" y="48"/>
                    </a:cubicBezTo>
                    <a:lnTo>
                      <a:pt x="310" y="50"/>
                    </a:lnTo>
                    <a:close/>
                    <a:moveTo>
                      <a:pt x="317" y="75"/>
                    </a:moveTo>
                    <a:cubicBezTo>
                      <a:pt x="316" y="65"/>
                      <a:pt x="313" y="56"/>
                      <a:pt x="310" y="50"/>
                    </a:cubicBezTo>
                    <a:cubicBezTo>
                      <a:pt x="313" y="48"/>
                      <a:pt x="313" y="48"/>
                      <a:pt x="313" y="48"/>
                    </a:cubicBezTo>
                    <a:cubicBezTo>
                      <a:pt x="317" y="55"/>
                      <a:pt x="319" y="64"/>
                      <a:pt x="321" y="74"/>
                    </a:cubicBezTo>
                    <a:lnTo>
                      <a:pt x="317" y="75"/>
                    </a:lnTo>
                    <a:close/>
                    <a:moveTo>
                      <a:pt x="319" y="104"/>
                    </a:moveTo>
                    <a:cubicBezTo>
                      <a:pt x="320" y="96"/>
                      <a:pt x="319" y="85"/>
                      <a:pt x="317" y="75"/>
                    </a:cubicBezTo>
                    <a:cubicBezTo>
                      <a:pt x="321" y="74"/>
                      <a:pt x="321" y="74"/>
                      <a:pt x="321" y="74"/>
                    </a:cubicBezTo>
                    <a:cubicBezTo>
                      <a:pt x="322" y="85"/>
                      <a:pt x="323" y="96"/>
                      <a:pt x="322" y="105"/>
                    </a:cubicBezTo>
                    <a:lnTo>
                      <a:pt x="319" y="104"/>
                    </a:lnTo>
                    <a:close/>
                    <a:moveTo>
                      <a:pt x="310" y="132"/>
                    </a:moveTo>
                    <a:cubicBezTo>
                      <a:pt x="315" y="124"/>
                      <a:pt x="318" y="114"/>
                      <a:pt x="319" y="104"/>
                    </a:cubicBezTo>
                    <a:cubicBezTo>
                      <a:pt x="322" y="105"/>
                      <a:pt x="322" y="105"/>
                      <a:pt x="322" y="105"/>
                    </a:cubicBezTo>
                    <a:cubicBezTo>
                      <a:pt x="321" y="115"/>
                      <a:pt x="318" y="125"/>
                      <a:pt x="313" y="134"/>
                    </a:cubicBezTo>
                    <a:lnTo>
                      <a:pt x="310" y="132"/>
                    </a:lnTo>
                    <a:close/>
                    <a:moveTo>
                      <a:pt x="310" y="132"/>
                    </a:moveTo>
                    <a:cubicBezTo>
                      <a:pt x="310" y="132"/>
                      <a:pt x="310" y="132"/>
                      <a:pt x="310" y="132"/>
                    </a:cubicBezTo>
                    <a:cubicBezTo>
                      <a:pt x="312" y="133"/>
                      <a:pt x="312" y="133"/>
                      <a:pt x="312" y="133"/>
                    </a:cubicBezTo>
                    <a:lnTo>
                      <a:pt x="310" y="132"/>
                    </a:lnTo>
                    <a:close/>
                    <a:moveTo>
                      <a:pt x="293" y="150"/>
                    </a:moveTo>
                    <a:cubicBezTo>
                      <a:pt x="300" y="146"/>
                      <a:pt x="306" y="139"/>
                      <a:pt x="310" y="132"/>
                    </a:cubicBezTo>
                    <a:cubicBezTo>
                      <a:pt x="313" y="134"/>
                      <a:pt x="313" y="134"/>
                      <a:pt x="313" y="134"/>
                    </a:cubicBezTo>
                    <a:cubicBezTo>
                      <a:pt x="309" y="142"/>
                      <a:pt x="303" y="148"/>
                      <a:pt x="294" y="153"/>
                    </a:cubicBezTo>
                    <a:lnTo>
                      <a:pt x="293" y="150"/>
                    </a:lnTo>
                    <a:close/>
                    <a:moveTo>
                      <a:pt x="275" y="155"/>
                    </a:moveTo>
                    <a:cubicBezTo>
                      <a:pt x="281" y="154"/>
                      <a:pt x="288" y="152"/>
                      <a:pt x="293" y="150"/>
                    </a:cubicBezTo>
                    <a:cubicBezTo>
                      <a:pt x="294" y="153"/>
                      <a:pt x="294" y="153"/>
                      <a:pt x="294" y="153"/>
                    </a:cubicBezTo>
                    <a:cubicBezTo>
                      <a:pt x="289" y="156"/>
                      <a:pt x="282" y="157"/>
                      <a:pt x="276" y="158"/>
                    </a:cubicBezTo>
                    <a:lnTo>
                      <a:pt x="275" y="155"/>
                    </a:lnTo>
                    <a:close/>
                    <a:moveTo>
                      <a:pt x="254" y="154"/>
                    </a:moveTo>
                    <a:cubicBezTo>
                      <a:pt x="261" y="155"/>
                      <a:pt x="268" y="155"/>
                      <a:pt x="275" y="155"/>
                    </a:cubicBezTo>
                    <a:cubicBezTo>
                      <a:pt x="276" y="158"/>
                      <a:pt x="276" y="158"/>
                      <a:pt x="276" y="158"/>
                    </a:cubicBezTo>
                    <a:cubicBezTo>
                      <a:pt x="268" y="159"/>
                      <a:pt x="260" y="158"/>
                      <a:pt x="253" y="157"/>
                    </a:cubicBezTo>
                    <a:lnTo>
                      <a:pt x="254" y="154"/>
                    </a:lnTo>
                    <a:close/>
                    <a:moveTo>
                      <a:pt x="252" y="155"/>
                    </a:moveTo>
                    <a:cubicBezTo>
                      <a:pt x="252" y="153"/>
                      <a:pt x="252" y="153"/>
                      <a:pt x="252" y="153"/>
                    </a:cubicBezTo>
                    <a:cubicBezTo>
                      <a:pt x="254" y="154"/>
                      <a:pt x="254" y="154"/>
                      <a:pt x="254" y="154"/>
                    </a:cubicBezTo>
                    <a:cubicBezTo>
                      <a:pt x="253" y="155"/>
                      <a:pt x="253" y="155"/>
                      <a:pt x="253" y="155"/>
                    </a:cubicBezTo>
                    <a:lnTo>
                      <a:pt x="252" y="155"/>
                    </a:lnTo>
                    <a:close/>
                    <a:moveTo>
                      <a:pt x="250" y="159"/>
                    </a:moveTo>
                    <a:cubicBezTo>
                      <a:pt x="251" y="158"/>
                      <a:pt x="251" y="156"/>
                      <a:pt x="252" y="155"/>
                    </a:cubicBezTo>
                    <a:cubicBezTo>
                      <a:pt x="255" y="156"/>
                      <a:pt x="255" y="156"/>
                      <a:pt x="255" y="156"/>
                    </a:cubicBezTo>
                    <a:cubicBezTo>
                      <a:pt x="255" y="157"/>
                      <a:pt x="254" y="159"/>
                      <a:pt x="254" y="160"/>
                    </a:cubicBezTo>
                    <a:lnTo>
                      <a:pt x="250" y="159"/>
                    </a:lnTo>
                    <a:close/>
                    <a:moveTo>
                      <a:pt x="249" y="163"/>
                    </a:moveTo>
                    <a:cubicBezTo>
                      <a:pt x="250" y="162"/>
                      <a:pt x="250" y="161"/>
                      <a:pt x="250" y="159"/>
                    </a:cubicBezTo>
                    <a:cubicBezTo>
                      <a:pt x="254" y="160"/>
                      <a:pt x="254" y="160"/>
                      <a:pt x="254" y="160"/>
                    </a:cubicBezTo>
                    <a:cubicBezTo>
                      <a:pt x="253" y="162"/>
                      <a:pt x="253" y="163"/>
                      <a:pt x="252" y="164"/>
                    </a:cubicBezTo>
                    <a:lnTo>
                      <a:pt x="249" y="163"/>
                    </a:lnTo>
                    <a:close/>
                    <a:moveTo>
                      <a:pt x="242" y="173"/>
                    </a:moveTo>
                    <a:cubicBezTo>
                      <a:pt x="245" y="171"/>
                      <a:pt x="248" y="167"/>
                      <a:pt x="249" y="163"/>
                    </a:cubicBezTo>
                    <a:cubicBezTo>
                      <a:pt x="252" y="164"/>
                      <a:pt x="252" y="164"/>
                      <a:pt x="252" y="164"/>
                    </a:cubicBezTo>
                    <a:cubicBezTo>
                      <a:pt x="251" y="169"/>
                      <a:pt x="248" y="173"/>
                      <a:pt x="244" y="176"/>
                    </a:cubicBezTo>
                    <a:lnTo>
                      <a:pt x="242" y="173"/>
                    </a:lnTo>
                    <a:close/>
                    <a:moveTo>
                      <a:pt x="229" y="178"/>
                    </a:moveTo>
                    <a:cubicBezTo>
                      <a:pt x="233" y="178"/>
                      <a:pt x="238" y="176"/>
                      <a:pt x="242" y="173"/>
                    </a:cubicBezTo>
                    <a:cubicBezTo>
                      <a:pt x="244" y="176"/>
                      <a:pt x="244" y="176"/>
                      <a:pt x="244" y="176"/>
                    </a:cubicBezTo>
                    <a:cubicBezTo>
                      <a:pt x="239" y="179"/>
                      <a:pt x="234" y="181"/>
                      <a:pt x="229" y="181"/>
                    </a:cubicBezTo>
                    <a:lnTo>
                      <a:pt x="229" y="178"/>
                    </a:lnTo>
                    <a:close/>
                    <a:moveTo>
                      <a:pt x="220" y="176"/>
                    </a:moveTo>
                    <a:cubicBezTo>
                      <a:pt x="223" y="177"/>
                      <a:pt x="225" y="178"/>
                      <a:pt x="229" y="178"/>
                    </a:cubicBezTo>
                    <a:cubicBezTo>
                      <a:pt x="229" y="181"/>
                      <a:pt x="229" y="181"/>
                      <a:pt x="229" y="181"/>
                    </a:cubicBezTo>
                    <a:cubicBezTo>
                      <a:pt x="225" y="181"/>
                      <a:pt x="221" y="180"/>
                      <a:pt x="218" y="179"/>
                    </a:cubicBezTo>
                    <a:lnTo>
                      <a:pt x="220" y="176"/>
                    </a:lnTo>
                    <a:close/>
                    <a:moveTo>
                      <a:pt x="212" y="169"/>
                    </a:moveTo>
                    <a:cubicBezTo>
                      <a:pt x="215" y="172"/>
                      <a:pt x="217" y="174"/>
                      <a:pt x="220" y="176"/>
                    </a:cubicBezTo>
                    <a:cubicBezTo>
                      <a:pt x="218" y="179"/>
                      <a:pt x="218" y="179"/>
                      <a:pt x="218" y="179"/>
                    </a:cubicBezTo>
                    <a:cubicBezTo>
                      <a:pt x="215" y="177"/>
                      <a:pt x="213" y="174"/>
                      <a:pt x="210" y="172"/>
                    </a:cubicBezTo>
                    <a:lnTo>
                      <a:pt x="212" y="169"/>
                    </a:lnTo>
                    <a:close/>
                    <a:moveTo>
                      <a:pt x="208" y="166"/>
                    </a:moveTo>
                    <a:cubicBezTo>
                      <a:pt x="212" y="169"/>
                      <a:pt x="212" y="169"/>
                      <a:pt x="212" y="169"/>
                    </a:cubicBezTo>
                    <a:cubicBezTo>
                      <a:pt x="210" y="172"/>
                      <a:pt x="210" y="172"/>
                      <a:pt x="210" y="172"/>
                    </a:cubicBezTo>
                    <a:cubicBezTo>
                      <a:pt x="206" y="168"/>
                      <a:pt x="206" y="168"/>
                      <a:pt x="206" y="168"/>
                    </a:cubicBezTo>
                    <a:lnTo>
                      <a:pt x="208" y="166"/>
                    </a:lnTo>
                    <a:close/>
                    <a:moveTo>
                      <a:pt x="203" y="161"/>
                    </a:moveTo>
                    <a:cubicBezTo>
                      <a:pt x="205" y="162"/>
                      <a:pt x="207" y="164"/>
                      <a:pt x="208" y="166"/>
                    </a:cubicBezTo>
                    <a:cubicBezTo>
                      <a:pt x="206" y="168"/>
                      <a:pt x="206" y="168"/>
                      <a:pt x="206" y="168"/>
                    </a:cubicBezTo>
                    <a:cubicBezTo>
                      <a:pt x="204" y="166"/>
                      <a:pt x="203" y="165"/>
                      <a:pt x="201" y="163"/>
                    </a:cubicBezTo>
                    <a:lnTo>
                      <a:pt x="203" y="161"/>
                    </a:lnTo>
                    <a:close/>
                    <a:moveTo>
                      <a:pt x="201" y="162"/>
                    </a:moveTo>
                    <a:cubicBezTo>
                      <a:pt x="201" y="158"/>
                      <a:pt x="201" y="158"/>
                      <a:pt x="201" y="158"/>
                    </a:cubicBezTo>
                    <a:cubicBezTo>
                      <a:pt x="203" y="161"/>
                      <a:pt x="203" y="161"/>
                      <a:pt x="203" y="161"/>
                    </a:cubicBezTo>
                    <a:cubicBezTo>
                      <a:pt x="202" y="162"/>
                      <a:pt x="202" y="162"/>
                      <a:pt x="202" y="162"/>
                    </a:cubicBezTo>
                    <a:lnTo>
                      <a:pt x="201" y="162"/>
                    </a:lnTo>
                    <a:close/>
                    <a:moveTo>
                      <a:pt x="200" y="165"/>
                    </a:moveTo>
                    <a:cubicBezTo>
                      <a:pt x="200" y="164"/>
                      <a:pt x="200" y="163"/>
                      <a:pt x="201" y="162"/>
                    </a:cubicBezTo>
                    <a:cubicBezTo>
                      <a:pt x="204" y="162"/>
                      <a:pt x="204" y="162"/>
                      <a:pt x="204" y="162"/>
                    </a:cubicBezTo>
                    <a:cubicBezTo>
                      <a:pt x="204" y="163"/>
                      <a:pt x="204" y="164"/>
                      <a:pt x="204" y="165"/>
                    </a:cubicBezTo>
                    <a:lnTo>
                      <a:pt x="200" y="165"/>
                    </a:lnTo>
                    <a:close/>
                    <a:moveTo>
                      <a:pt x="200" y="167"/>
                    </a:moveTo>
                    <a:cubicBezTo>
                      <a:pt x="200" y="166"/>
                      <a:pt x="200" y="165"/>
                      <a:pt x="200" y="165"/>
                    </a:cubicBezTo>
                    <a:cubicBezTo>
                      <a:pt x="204" y="165"/>
                      <a:pt x="204" y="165"/>
                      <a:pt x="204" y="165"/>
                    </a:cubicBezTo>
                    <a:cubicBezTo>
                      <a:pt x="203" y="166"/>
                      <a:pt x="203" y="167"/>
                      <a:pt x="203" y="168"/>
                    </a:cubicBezTo>
                    <a:lnTo>
                      <a:pt x="200" y="167"/>
                    </a:lnTo>
                    <a:close/>
                    <a:moveTo>
                      <a:pt x="200" y="168"/>
                    </a:moveTo>
                    <a:cubicBezTo>
                      <a:pt x="200" y="167"/>
                      <a:pt x="200" y="167"/>
                      <a:pt x="200" y="167"/>
                    </a:cubicBezTo>
                    <a:cubicBezTo>
                      <a:pt x="201" y="167"/>
                      <a:pt x="201" y="167"/>
                      <a:pt x="201" y="167"/>
                    </a:cubicBezTo>
                    <a:lnTo>
                      <a:pt x="200" y="168"/>
                    </a:lnTo>
                    <a:close/>
                    <a:moveTo>
                      <a:pt x="203" y="176"/>
                    </a:moveTo>
                    <a:cubicBezTo>
                      <a:pt x="202" y="173"/>
                      <a:pt x="201" y="171"/>
                      <a:pt x="200" y="168"/>
                    </a:cubicBezTo>
                    <a:cubicBezTo>
                      <a:pt x="203" y="167"/>
                      <a:pt x="203" y="167"/>
                      <a:pt x="203" y="167"/>
                    </a:cubicBezTo>
                    <a:cubicBezTo>
                      <a:pt x="204" y="170"/>
                      <a:pt x="205" y="172"/>
                      <a:pt x="206" y="175"/>
                    </a:cubicBezTo>
                    <a:lnTo>
                      <a:pt x="203" y="176"/>
                    </a:lnTo>
                    <a:close/>
                    <a:moveTo>
                      <a:pt x="206" y="175"/>
                    </a:moveTo>
                    <a:cubicBezTo>
                      <a:pt x="206" y="175"/>
                      <a:pt x="206" y="175"/>
                      <a:pt x="206" y="175"/>
                    </a:cubicBezTo>
                    <a:cubicBezTo>
                      <a:pt x="205" y="175"/>
                      <a:pt x="205" y="175"/>
                      <a:pt x="205" y="175"/>
                    </a:cubicBezTo>
                    <a:lnTo>
                      <a:pt x="206" y="175"/>
                    </a:lnTo>
                    <a:close/>
                    <a:moveTo>
                      <a:pt x="205" y="181"/>
                    </a:moveTo>
                    <a:cubicBezTo>
                      <a:pt x="204" y="179"/>
                      <a:pt x="204" y="178"/>
                      <a:pt x="203" y="176"/>
                    </a:cubicBezTo>
                    <a:cubicBezTo>
                      <a:pt x="206" y="175"/>
                      <a:pt x="206" y="175"/>
                      <a:pt x="206" y="175"/>
                    </a:cubicBezTo>
                    <a:cubicBezTo>
                      <a:pt x="207" y="176"/>
                      <a:pt x="208" y="178"/>
                      <a:pt x="208" y="180"/>
                    </a:cubicBezTo>
                    <a:lnTo>
                      <a:pt x="205" y="181"/>
                    </a:lnTo>
                    <a:close/>
                    <a:moveTo>
                      <a:pt x="208" y="188"/>
                    </a:moveTo>
                    <a:cubicBezTo>
                      <a:pt x="207" y="186"/>
                      <a:pt x="206" y="184"/>
                      <a:pt x="205" y="181"/>
                    </a:cubicBezTo>
                    <a:cubicBezTo>
                      <a:pt x="208" y="180"/>
                      <a:pt x="208" y="180"/>
                      <a:pt x="208" y="180"/>
                    </a:cubicBezTo>
                    <a:cubicBezTo>
                      <a:pt x="209" y="183"/>
                      <a:pt x="210" y="185"/>
                      <a:pt x="211" y="187"/>
                    </a:cubicBezTo>
                    <a:lnTo>
                      <a:pt x="208" y="188"/>
                    </a:lnTo>
                    <a:close/>
                    <a:moveTo>
                      <a:pt x="208" y="195"/>
                    </a:moveTo>
                    <a:cubicBezTo>
                      <a:pt x="208" y="192"/>
                      <a:pt x="208" y="190"/>
                      <a:pt x="208" y="188"/>
                    </a:cubicBezTo>
                    <a:cubicBezTo>
                      <a:pt x="211" y="187"/>
                      <a:pt x="211" y="187"/>
                      <a:pt x="211" y="187"/>
                    </a:cubicBezTo>
                    <a:cubicBezTo>
                      <a:pt x="211" y="189"/>
                      <a:pt x="212" y="192"/>
                      <a:pt x="212" y="194"/>
                    </a:cubicBezTo>
                    <a:lnTo>
                      <a:pt x="208" y="195"/>
                    </a:lnTo>
                    <a:close/>
                    <a:moveTo>
                      <a:pt x="209" y="202"/>
                    </a:moveTo>
                    <a:cubicBezTo>
                      <a:pt x="209" y="199"/>
                      <a:pt x="209" y="197"/>
                      <a:pt x="208" y="195"/>
                    </a:cubicBezTo>
                    <a:cubicBezTo>
                      <a:pt x="212" y="194"/>
                      <a:pt x="212" y="194"/>
                      <a:pt x="212" y="194"/>
                    </a:cubicBezTo>
                    <a:cubicBezTo>
                      <a:pt x="212" y="197"/>
                      <a:pt x="212" y="199"/>
                      <a:pt x="212" y="202"/>
                    </a:cubicBezTo>
                    <a:lnTo>
                      <a:pt x="209" y="202"/>
                    </a:lnTo>
                    <a:close/>
                    <a:moveTo>
                      <a:pt x="209" y="209"/>
                    </a:moveTo>
                    <a:cubicBezTo>
                      <a:pt x="209" y="207"/>
                      <a:pt x="209" y="204"/>
                      <a:pt x="209" y="202"/>
                    </a:cubicBezTo>
                    <a:cubicBezTo>
                      <a:pt x="212" y="202"/>
                      <a:pt x="212" y="202"/>
                      <a:pt x="212" y="202"/>
                    </a:cubicBezTo>
                    <a:cubicBezTo>
                      <a:pt x="212" y="204"/>
                      <a:pt x="212" y="207"/>
                      <a:pt x="212" y="209"/>
                    </a:cubicBezTo>
                    <a:lnTo>
                      <a:pt x="209" y="209"/>
                    </a:lnTo>
                    <a:close/>
                    <a:moveTo>
                      <a:pt x="209" y="210"/>
                    </a:moveTo>
                    <a:cubicBezTo>
                      <a:pt x="209" y="209"/>
                      <a:pt x="209" y="209"/>
                      <a:pt x="209" y="209"/>
                    </a:cubicBezTo>
                    <a:cubicBezTo>
                      <a:pt x="211" y="209"/>
                      <a:pt x="211" y="209"/>
                      <a:pt x="211" y="209"/>
                    </a:cubicBezTo>
                    <a:lnTo>
                      <a:pt x="209" y="210"/>
                    </a:lnTo>
                    <a:close/>
                    <a:moveTo>
                      <a:pt x="211" y="214"/>
                    </a:moveTo>
                    <a:cubicBezTo>
                      <a:pt x="211" y="213"/>
                      <a:pt x="210" y="212"/>
                      <a:pt x="209" y="210"/>
                    </a:cubicBezTo>
                    <a:cubicBezTo>
                      <a:pt x="212" y="208"/>
                      <a:pt x="212" y="208"/>
                      <a:pt x="212" y="208"/>
                    </a:cubicBezTo>
                    <a:cubicBezTo>
                      <a:pt x="213" y="210"/>
                      <a:pt x="214" y="212"/>
                      <a:pt x="214" y="213"/>
                    </a:cubicBezTo>
                    <a:lnTo>
                      <a:pt x="211" y="214"/>
                    </a:lnTo>
                    <a:close/>
                    <a:moveTo>
                      <a:pt x="211" y="218"/>
                    </a:moveTo>
                    <a:cubicBezTo>
                      <a:pt x="211" y="216"/>
                      <a:pt x="211" y="215"/>
                      <a:pt x="211" y="214"/>
                    </a:cubicBezTo>
                    <a:cubicBezTo>
                      <a:pt x="214" y="213"/>
                      <a:pt x="214" y="213"/>
                      <a:pt x="214" y="213"/>
                    </a:cubicBezTo>
                    <a:cubicBezTo>
                      <a:pt x="214" y="215"/>
                      <a:pt x="214" y="216"/>
                      <a:pt x="214" y="218"/>
                    </a:cubicBezTo>
                    <a:lnTo>
                      <a:pt x="211" y="218"/>
                    </a:lnTo>
                    <a:close/>
                    <a:moveTo>
                      <a:pt x="208" y="225"/>
                    </a:moveTo>
                    <a:cubicBezTo>
                      <a:pt x="209" y="224"/>
                      <a:pt x="211" y="222"/>
                      <a:pt x="211" y="218"/>
                    </a:cubicBezTo>
                    <a:cubicBezTo>
                      <a:pt x="214" y="218"/>
                      <a:pt x="214" y="218"/>
                      <a:pt x="214" y="218"/>
                    </a:cubicBezTo>
                    <a:cubicBezTo>
                      <a:pt x="214" y="224"/>
                      <a:pt x="212" y="227"/>
                      <a:pt x="209" y="228"/>
                    </a:cubicBezTo>
                    <a:lnTo>
                      <a:pt x="208" y="225"/>
                    </a:lnTo>
                    <a:close/>
                    <a:moveTo>
                      <a:pt x="198" y="227"/>
                    </a:moveTo>
                    <a:cubicBezTo>
                      <a:pt x="202" y="227"/>
                      <a:pt x="205" y="227"/>
                      <a:pt x="208" y="225"/>
                    </a:cubicBezTo>
                    <a:cubicBezTo>
                      <a:pt x="209" y="228"/>
                      <a:pt x="209" y="228"/>
                      <a:pt x="209" y="228"/>
                    </a:cubicBezTo>
                    <a:cubicBezTo>
                      <a:pt x="206" y="230"/>
                      <a:pt x="203" y="230"/>
                      <a:pt x="198" y="230"/>
                    </a:cubicBezTo>
                    <a:lnTo>
                      <a:pt x="198" y="227"/>
                    </a:lnTo>
                    <a:close/>
                    <a:moveTo>
                      <a:pt x="195" y="227"/>
                    </a:moveTo>
                    <a:cubicBezTo>
                      <a:pt x="196" y="227"/>
                      <a:pt x="198" y="227"/>
                      <a:pt x="198" y="227"/>
                    </a:cubicBezTo>
                    <a:cubicBezTo>
                      <a:pt x="198" y="230"/>
                      <a:pt x="198" y="230"/>
                      <a:pt x="198" y="230"/>
                    </a:cubicBezTo>
                    <a:cubicBezTo>
                      <a:pt x="198" y="230"/>
                      <a:pt x="196" y="230"/>
                      <a:pt x="195" y="230"/>
                    </a:cubicBezTo>
                    <a:lnTo>
                      <a:pt x="195" y="227"/>
                    </a:lnTo>
                    <a:close/>
                    <a:moveTo>
                      <a:pt x="182" y="227"/>
                    </a:moveTo>
                    <a:cubicBezTo>
                      <a:pt x="184" y="227"/>
                      <a:pt x="191" y="227"/>
                      <a:pt x="195" y="227"/>
                    </a:cubicBezTo>
                    <a:cubicBezTo>
                      <a:pt x="195" y="230"/>
                      <a:pt x="195" y="230"/>
                      <a:pt x="195" y="230"/>
                    </a:cubicBezTo>
                    <a:cubicBezTo>
                      <a:pt x="191" y="230"/>
                      <a:pt x="184" y="230"/>
                      <a:pt x="182" y="230"/>
                    </a:cubicBezTo>
                    <a:lnTo>
                      <a:pt x="182" y="227"/>
                    </a:lnTo>
                    <a:close/>
                    <a:moveTo>
                      <a:pt x="176" y="226"/>
                    </a:moveTo>
                    <a:cubicBezTo>
                      <a:pt x="177" y="226"/>
                      <a:pt x="179" y="226"/>
                      <a:pt x="182" y="227"/>
                    </a:cubicBezTo>
                    <a:cubicBezTo>
                      <a:pt x="182" y="230"/>
                      <a:pt x="182" y="230"/>
                      <a:pt x="182" y="230"/>
                    </a:cubicBezTo>
                    <a:cubicBezTo>
                      <a:pt x="179" y="230"/>
                      <a:pt x="177" y="230"/>
                      <a:pt x="175" y="229"/>
                    </a:cubicBezTo>
                    <a:lnTo>
                      <a:pt x="176" y="226"/>
                    </a:lnTo>
                    <a:close/>
                    <a:moveTo>
                      <a:pt x="172" y="224"/>
                    </a:moveTo>
                    <a:cubicBezTo>
                      <a:pt x="173" y="225"/>
                      <a:pt x="174" y="225"/>
                      <a:pt x="176" y="226"/>
                    </a:cubicBezTo>
                    <a:cubicBezTo>
                      <a:pt x="175" y="229"/>
                      <a:pt x="175" y="229"/>
                      <a:pt x="175" y="229"/>
                    </a:cubicBezTo>
                    <a:cubicBezTo>
                      <a:pt x="173" y="229"/>
                      <a:pt x="171" y="228"/>
                      <a:pt x="170" y="226"/>
                    </a:cubicBezTo>
                    <a:lnTo>
                      <a:pt x="172" y="224"/>
                    </a:lnTo>
                    <a:close/>
                    <a:moveTo>
                      <a:pt x="170" y="224"/>
                    </a:moveTo>
                    <a:cubicBezTo>
                      <a:pt x="171" y="223"/>
                      <a:pt x="171" y="223"/>
                      <a:pt x="171" y="223"/>
                    </a:cubicBezTo>
                    <a:cubicBezTo>
                      <a:pt x="172" y="224"/>
                      <a:pt x="172" y="224"/>
                      <a:pt x="172" y="224"/>
                    </a:cubicBezTo>
                    <a:cubicBezTo>
                      <a:pt x="171" y="225"/>
                      <a:pt x="171" y="225"/>
                      <a:pt x="171" y="225"/>
                    </a:cubicBezTo>
                    <a:lnTo>
                      <a:pt x="170" y="224"/>
                    </a:lnTo>
                    <a:close/>
                    <a:moveTo>
                      <a:pt x="165" y="228"/>
                    </a:moveTo>
                    <a:cubicBezTo>
                      <a:pt x="167" y="226"/>
                      <a:pt x="169" y="225"/>
                      <a:pt x="170" y="224"/>
                    </a:cubicBezTo>
                    <a:cubicBezTo>
                      <a:pt x="172" y="227"/>
                      <a:pt x="172" y="227"/>
                      <a:pt x="172" y="227"/>
                    </a:cubicBezTo>
                    <a:cubicBezTo>
                      <a:pt x="170" y="228"/>
                      <a:pt x="169" y="229"/>
                      <a:pt x="167" y="231"/>
                    </a:cubicBezTo>
                    <a:lnTo>
                      <a:pt x="165" y="228"/>
                    </a:lnTo>
                    <a:close/>
                    <a:moveTo>
                      <a:pt x="155" y="236"/>
                    </a:moveTo>
                    <a:cubicBezTo>
                      <a:pt x="156" y="235"/>
                      <a:pt x="161" y="232"/>
                      <a:pt x="165" y="228"/>
                    </a:cubicBezTo>
                    <a:cubicBezTo>
                      <a:pt x="167" y="231"/>
                      <a:pt x="167" y="231"/>
                      <a:pt x="167" y="231"/>
                    </a:cubicBezTo>
                    <a:cubicBezTo>
                      <a:pt x="163" y="234"/>
                      <a:pt x="158" y="238"/>
                      <a:pt x="157" y="239"/>
                    </a:cubicBezTo>
                    <a:lnTo>
                      <a:pt x="155" y="236"/>
                    </a:lnTo>
                    <a:close/>
                    <a:moveTo>
                      <a:pt x="155" y="236"/>
                    </a:moveTo>
                    <a:cubicBezTo>
                      <a:pt x="155" y="236"/>
                      <a:pt x="155" y="236"/>
                      <a:pt x="155" y="236"/>
                    </a:cubicBezTo>
                    <a:cubicBezTo>
                      <a:pt x="156" y="237"/>
                      <a:pt x="156" y="237"/>
                      <a:pt x="156" y="237"/>
                    </a:cubicBezTo>
                    <a:lnTo>
                      <a:pt x="155" y="236"/>
                    </a:lnTo>
                    <a:close/>
                    <a:moveTo>
                      <a:pt x="153" y="239"/>
                    </a:moveTo>
                    <a:cubicBezTo>
                      <a:pt x="153" y="239"/>
                      <a:pt x="154" y="237"/>
                      <a:pt x="155" y="236"/>
                    </a:cubicBezTo>
                    <a:cubicBezTo>
                      <a:pt x="158" y="238"/>
                      <a:pt x="158" y="238"/>
                      <a:pt x="158" y="238"/>
                    </a:cubicBezTo>
                    <a:cubicBezTo>
                      <a:pt x="157" y="239"/>
                      <a:pt x="156" y="240"/>
                      <a:pt x="156" y="241"/>
                    </a:cubicBezTo>
                    <a:lnTo>
                      <a:pt x="153" y="239"/>
                    </a:lnTo>
                    <a:close/>
                    <a:moveTo>
                      <a:pt x="147" y="245"/>
                    </a:moveTo>
                    <a:cubicBezTo>
                      <a:pt x="150" y="244"/>
                      <a:pt x="151" y="242"/>
                      <a:pt x="153" y="239"/>
                    </a:cubicBezTo>
                    <a:cubicBezTo>
                      <a:pt x="156" y="241"/>
                      <a:pt x="156" y="241"/>
                      <a:pt x="156" y="241"/>
                    </a:cubicBezTo>
                    <a:cubicBezTo>
                      <a:pt x="154" y="244"/>
                      <a:pt x="153" y="246"/>
                      <a:pt x="149" y="248"/>
                    </a:cubicBezTo>
                    <a:lnTo>
                      <a:pt x="147" y="245"/>
                    </a:lnTo>
                    <a:close/>
                    <a:moveTo>
                      <a:pt x="132" y="246"/>
                    </a:moveTo>
                    <a:cubicBezTo>
                      <a:pt x="136" y="248"/>
                      <a:pt x="141" y="249"/>
                      <a:pt x="147" y="245"/>
                    </a:cubicBezTo>
                    <a:cubicBezTo>
                      <a:pt x="149" y="248"/>
                      <a:pt x="149" y="248"/>
                      <a:pt x="149" y="248"/>
                    </a:cubicBezTo>
                    <a:cubicBezTo>
                      <a:pt x="141" y="252"/>
                      <a:pt x="136" y="252"/>
                      <a:pt x="130" y="249"/>
                    </a:cubicBezTo>
                    <a:lnTo>
                      <a:pt x="132" y="246"/>
                    </a:lnTo>
                    <a:close/>
                    <a:moveTo>
                      <a:pt x="120" y="232"/>
                    </a:moveTo>
                    <a:cubicBezTo>
                      <a:pt x="124" y="238"/>
                      <a:pt x="128" y="243"/>
                      <a:pt x="132" y="246"/>
                    </a:cubicBezTo>
                    <a:cubicBezTo>
                      <a:pt x="130" y="249"/>
                      <a:pt x="130" y="249"/>
                      <a:pt x="130" y="249"/>
                    </a:cubicBezTo>
                    <a:cubicBezTo>
                      <a:pt x="126" y="246"/>
                      <a:pt x="122" y="240"/>
                      <a:pt x="117" y="234"/>
                    </a:cubicBezTo>
                    <a:lnTo>
                      <a:pt x="120" y="232"/>
                    </a:lnTo>
                    <a:close/>
                    <a:moveTo>
                      <a:pt x="114" y="220"/>
                    </a:moveTo>
                    <a:cubicBezTo>
                      <a:pt x="115" y="224"/>
                      <a:pt x="118" y="229"/>
                      <a:pt x="120" y="232"/>
                    </a:cubicBezTo>
                    <a:cubicBezTo>
                      <a:pt x="117" y="234"/>
                      <a:pt x="117" y="234"/>
                      <a:pt x="117" y="234"/>
                    </a:cubicBezTo>
                    <a:cubicBezTo>
                      <a:pt x="115" y="231"/>
                      <a:pt x="112" y="226"/>
                      <a:pt x="111" y="221"/>
                    </a:cubicBezTo>
                    <a:lnTo>
                      <a:pt x="114" y="220"/>
                    </a:lnTo>
                    <a:close/>
                    <a:moveTo>
                      <a:pt x="116" y="210"/>
                    </a:moveTo>
                    <a:cubicBezTo>
                      <a:pt x="113" y="212"/>
                      <a:pt x="112" y="215"/>
                      <a:pt x="114" y="220"/>
                    </a:cubicBezTo>
                    <a:cubicBezTo>
                      <a:pt x="111" y="221"/>
                      <a:pt x="111" y="221"/>
                      <a:pt x="111" y="221"/>
                    </a:cubicBezTo>
                    <a:cubicBezTo>
                      <a:pt x="109" y="215"/>
                      <a:pt x="109" y="210"/>
                      <a:pt x="115" y="207"/>
                    </a:cubicBezTo>
                    <a:lnTo>
                      <a:pt x="116" y="210"/>
                    </a:lnTo>
                    <a:close/>
                    <a:moveTo>
                      <a:pt x="117" y="209"/>
                    </a:moveTo>
                    <a:cubicBezTo>
                      <a:pt x="117" y="210"/>
                      <a:pt x="116" y="210"/>
                      <a:pt x="116" y="210"/>
                    </a:cubicBezTo>
                    <a:cubicBezTo>
                      <a:pt x="115" y="207"/>
                      <a:pt x="115" y="207"/>
                      <a:pt x="115" y="207"/>
                    </a:cubicBezTo>
                    <a:cubicBezTo>
                      <a:pt x="115" y="207"/>
                      <a:pt x="115" y="206"/>
                      <a:pt x="115" y="206"/>
                    </a:cubicBezTo>
                    <a:lnTo>
                      <a:pt x="117" y="209"/>
                    </a:lnTo>
                    <a:close/>
                    <a:moveTo>
                      <a:pt x="126" y="205"/>
                    </a:moveTo>
                    <a:cubicBezTo>
                      <a:pt x="123" y="206"/>
                      <a:pt x="120" y="208"/>
                      <a:pt x="117" y="209"/>
                    </a:cubicBezTo>
                    <a:cubicBezTo>
                      <a:pt x="115" y="206"/>
                      <a:pt x="115" y="206"/>
                      <a:pt x="115" y="206"/>
                    </a:cubicBezTo>
                    <a:cubicBezTo>
                      <a:pt x="119" y="205"/>
                      <a:pt x="121" y="203"/>
                      <a:pt x="124" y="202"/>
                    </a:cubicBezTo>
                    <a:lnTo>
                      <a:pt x="126" y="205"/>
                    </a:lnTo>
                    <a:close/>
                    <a:moveTo>
                      <a:pt x="125" y="201"/>
                    </a:moveTo>
                    <a:cubicBezTo>
                      <a:pt x="126" y="205"/>
                      <a:pt x="126" y="205"/>
                      <a:pt x="126" y="205"/>
                    </a:cubicBezTo>
                    <a:cubicBezTo>
                      <a:pt x="125" y="203"/>
                      <a:pt x="125" y="203"/>
                      <a:pt x="125" y="203"/>
                    </a:cubicBezTo>
                    <a:lnTo>
                      <a:pt x="125" y="201"/>
                    </a:lnTo>
                    <a:close/>
                    <a:moveTo>
                      <a:pt x="111" y="202"/>
                    </a:moveTo>
                    <a:cubicBezTo>
                      <a:pt x="115" y="202"/>
                      <a:pt x="120" y="202"/>
                      <a:pt x="125" y="201"/>
                    </a:cubicBezTo>
                    <a:cubicBezTo>
                      <a:pt x="125" y="205"/>
                      <a:pt x="125" y="205"/>
                      <a:pt x="125" y="205"/>
                    </a:cubicBezTo>
                    <a:cubicBezTo>
                      <a:pt x="120" y="205"/>
                      <a:pt x="116" y="206"/>
                      <a:pt x="111" y="206"/>
                    </a:cubicBezTo>
                    <a:lnTo>
                      <a:pt x="111" y="202"/>
                    </a:lnTo>
                    <a:close/>
                    <a:moveTo>
                      <a:pt x="97" y="201"/>
                    </a:moveTo>
                    <a:cubicBezTo>
                      <a:pt x="101" y="202"/>
                      <a:pt x="106" y="202"/>
                      <a:pt x="111" y="202"/>
                    </a:cubicBezTo>
                    <a:cubicBezTo>
                      <a:pt x="111" y="206"/>
                      <a:pt x="111" y="206"/>
                      <a:pt x="111" y="206"/>
                    </a:cubicBezTo>
                    <a:cubicBezTo>
                      <a:pt x="106" y="206"/>
                      <a:pt x="101" y="205"/>
                      <a:pt x="96" y="205"/>
                    </a:cubicBezTo>
                    <a:lnTo>
                      <a:pt x="97" y="201"/>
                    </a:lnTo>
                    <a:close/>
                    <a:moveTo>
                      <a:pt x="95" y="203"/>
                    </a:moveTo>
                    <a:cubicBezTo>
                      <a:pt x="94" y="201"/>
                      <a:pt x="94" y="201"/>
                      <a:pt x="94" y="201"/>
                    </a:cubicBezTo>
                    <a:cubicBezTo>
                      <a:pt x="97" y="201"/>
                      <a:pt x="97" y="201"/>
                      <a:pt x="97" y="201"/>
                    </a:cubicBezTo>
                    <a:cubicBezTo>
                      <a:pt x="96" y="203"/>
                      <a:pt x="96" y="203"/>
                      <a:pt x="96" y="203"/>
                    </a:cubicBezTo>
                    <a:lnTo>
                      <a:pt x="95" y="203"/>
                    </a:lnTo>
                    <a:close/>
                    <a:moveTo>
                      <a:pt x="95" y="205"/>
                    </a:moveTo>
                    <a:cubicBezTo>
                      <a:pt x="95" y="204"/>
                      <a:pt x="95" y="204"/>
                      <a:pt x="95" y="203"/>
                    </a:cubicBezTo>
                    <a:cubicBezTo>
                      <a:pt x="98" y="203"/>
                      <a:pt x="98" y="203"/>
                      <a:pt x="98" y="203"/>
                    </a:cubicBezTo>
                    <a:cubicBezTo>
                      <a:pt x="98" y="203"/>
                      <a:pt x="98" y="204"/>
                      <a:pt x="98" y="204"/>
                    </a:cubicBezTo>
                    <a:lnTo>
                      <a:pt x="95" y="205"/>
                    </a:lnTo>
                    <a:close/>
                    <a:moveTo>
                      <a:pt x="95" y="206"/>
                    </a:moveTo>
                    <a:cubicBezTo>
                      <a:pt x="95" y="206"/>
                      <a:pt x="95" y="205"/>
                      <a:pt x="95" y="205"/>
                    </a:cubicBezTo>
                    <a:cubicBezTo>
                      <a:pt x="98" y="204"/>
                      <a:pt x="98" y="204"/>
                      <a:pt x="98" y="204"/>
                    </a:cubicBezTo>
                    <a:cubicBezTo>
                      <a:pt x="98" y="205"/>
                      <a:pt x="98" y="206"/>
                      <a:pt x="98" y="206"/>
                    </a:cubicBezTo>
                    <a:lnTo>
                      <a:pt x="95" y="206"/>
                    </a:lnTo>
                    <a:close/>
                    <a:moveTo>
                      <a:pt x="95" y="212"/>
                    </a:moveTo>
                    <a:cubicBezTo>
                      <a:pt x="96" y="211"/>
                      <a:pt x="95" y="209"/>
                      <a:pt x="95" y="206"/>
                    </a:cubicBezTo>
                    <a:cubicBezTo>
                      <a:pt x="98" y="206"/>
                      <a:pt x="98" y="206"/>
                      <a:pt x="98" y="206"/>
                    </a:cubicBezTo>
                    <a:cubicBezTo>
                      <a:pt x="99" y="209"/>
                      <a:pt x="99" y="211"/>
                      <a:pt x="99" y="212"/>
                    </a:cubicBezTo>
                    <a:lnTo>
                      <a:pt x="95" y="212"/>
                    </a:lnTo>
                    <a:close/>
                    <a:moveTo>
                      <a:pt x="93" y="216"/>
                    </a:moveTo>
                    <a:cubicBezTo>
                      <a:pt x="95" y="215"/>
                      <a:pt x="95" y="213"/>
                      <a:pt x="95" y="212"/>
                    </a:cubicBezTo>
                    <a:cubicBezTo>
                      <a:pt x="99" y="212"/>
                      <a:pt x="99" y="212"/>
                      <a:pt x="99" y="212"/>
                    </a:cubicBezTo>
                    <a:cubicBezTo>
                      <a:pt x="98" y="214"/>
                      <a:pt x="98" y="216"/>
                      <a:pt x="96" y="218"/>
                    </a:cubicBezTo>
                    <a:lnTo>
                      <a:pt x="93" y="216"/>
                    </a:lnTo>
                    <a:close/>
                    <a:moveTo>
                      <a:pt x="93" y="218"/>
                    </a:moveTo>
                    <a:cubicBezTo>
                      <a:pt x="93" y="217"/>
                      <a:pt x="93" y="217"/>
                      <a:pt x="93" y="216"/>
                    </a:cubicBezTo>
                    <a:cubicBezTo>
                      <a:pt x="96" y="218"/>
                      <a:pt x="96" y="218"/>
                      <a:pt x="96" y="218"/>
                    </a:cubicBezTo>
                    <a:cubicBezTo>
                      <a:pt x="96" y="219"/>
                      <a:pt x="96" y="219"/>
                      <a:pt x="95" y="219"/>
                    </a:cubicBezTo>
                    <a:lnTo>
                      <a:pt x="93" y="218"/>
                    </a:lnTo>
                    <a:close/>
                    <a:moveTo>
                      <a:pt x="88" y="226"/>
                    </a:moveTo>
                    <a:cubicBezTo>
                      <a:pt x="90" y="221"/>
                      <a:pt x="91" y="220"/>
                      <a:pt x="93" y="218"/>
                    </a:cubicBezTo>
                    <a:cubicBezTo>
                      <a:pt x="95" y="219"/>
                      <a:pt x="95" y="219"/>
                      <a:pt x="95" y="219"/>
                    </a:cubicBezTo>
                    <a:cubicBezTo>
                      <a:pt x="94" y="222"/>
                      <a:pt x="93" y="223"/>
                      <a:pt x="91" y="228"/>
                    </a:cubicBezTo>
                    <a:lnTo>
                      <a:pt x="88" y="226"/>
                    </a:lnTo>
                    <a:close/>
                    <a:moveTo>
                      <a:pt x="88" y="227"/>
                    </a:moveTo>
                    <a:cubicBezTo>
                      <a:pt x="88" y="226"/>
                      <a:pt x="88" y="226"/>
                      <a:pt x="88" y="226"/>
                    </a:cubicBezTo>
                    <a:cubicBezTo>
                      <a:pt x="89" y="227"/>
                      <a:pt x="89" y="227"/>
                      <a:pt x="89" y="227"/>
                    </a:cubicBezTo>
                    <a:lnTo>
                      <a:pt x="88" y="227"/>
                    </a:lnTo>
                    <a:close/>
                    <a:moveTo>
                      <a:pt x="88" y="233"/>
                    </a:moveTo>
                    <a:cubicBezTo>
                      <a:pt x="88" y="231"/>
                      <a:pt x="88" y="229"/>
                      <a:pt x="88" y="227"/>
                    </a:cubicBezTo>
                    <a:cubicBezTo>
                      <a:pt x="91" y="227"/>
                      <a:pt x="91" y="227"/>
                      <a:pt x="91" y="227"/>
                    </a:cubicBezTo>
                    <a:cubicBezTo>
                      <a:pt x="91" y="229"/>
                      <a:pt x="91" y="231"/>
                      <a:pt x="91" y="233"/>
                    </a:cubicBezTo>
                    <a:lnTo>
                      <a:pt x="88" y="233"/>
                    </a:lnTo>
                    <a:close/>
                    <a:moveTo>
                      <a:pt x="87" y="239"/>
                    </a:moveTo>
                    <a:cubicBezTo>
                      <a:pt x="87" y="237"/>
                      <a:pt x="88" y="235"/>
                      <a:pt x="88" y="233"/>
                    </a:cubicBezTo>
                    <a:cubicBezTo>
                      <a:pt x="91" y="233"/>
                      <a:pt x="91" y="233"/>
                      <a:pt x="91" y="233"/>
                    </a:cubicBezTo>
                    <a:cubicBezTo>
                      <a:pt x="91" y="235"/>
                      <a:pt x="90" y="237"/>
                      <a:pt x="90" y="240"/>
                    </a:cubicBezTo>
                    <a:lnTo>
                      <a:pt x="87" y="239"/>
                    </a:lnTo>
                    <a:close/>
                    <a:moveTo>
                      <a:pt x="75" y="244"/>
                    </a:moveTo>
                    <a:cubicBezTo>
                      <a:pt x="80" y="244"/>
                      <a:pt x="85" y="243"/>
                      <a:pt x="87" y="239"/>
                    </a:cubicBezTo>
                    <a:cubicBezTo>
                      <a:pt x="90" y="240"/>
                      <a:pt x="90" y="240"/>
                      <a:pt x="90" y="240"/>
                    </a:cubicBezTo>
                    <a:cubicBezTo>
                      <a:pt x="88" y="246"/>
                      <a:pt x="82" y="248"/>
                      <a:pt x="74" y="247"/>
                    </a:cubicBezTo>
                    <a:lnTo>
                      <a:pt x="75" y="244"/>
                    </a:lnTo>
                    <a:close/>
                    <a:moveTo>
                      <a:pt x="57" y="240"/>
                    </a:moveTo>
                    <a:cubicBezTo>
                      <a:pt x="61" y="241"/>
                      <a:pt x="68" y="243"/>
                      <a:pt x="75" y="244"/>
                    </a:cubicBezTo>
                    <a:cubicBezTo>
                      <a:pt x="74" y="247"/>
                      <a:pt x="74" y="247"/>
                      <a:pt x="74" y="247"/>
                    </a:cubicBezTo>
                    <a:cubicBezTo>
                      <a:pt x="68" y="247"/>
                      <a:pt x="61" y="245"/>
                      <a:pt x="57" y="244"/>
                    </a:cubicBezTo>
                    <a:lnTo>
                      <a:pt x="57" y="240"/>
                    </a:lnTo>
                    <a:close/>
                    <a:moveTo>
                      <a:pt x="55" y="240"/>
                    </a:moveTo>
                    <a:cubicBezTo>
                      <a:pt x="56" y="240"/>
                      <a:pt x="57" y="240"/>
                      <a:pt x="57" y="240"/>
                    </a:cubicBezTo>
                    <a:cubicBezTo>
                      <a:pt x="57" y="244"/>
                      <a:pt x="57" y="244"/>
                      <a:pt x="57" y="244"/>
                    </a:cubicBezTo>
                    <a:cubicBezTo>
                      <a:pt x="56" y="243"/>
                      <a:pt x="55" y="243"/>
                      <a:pt x="54" y="243"/>
                    </a:cubicBezTo>
                    <a:lnTo>
                      <a:pt x="55" y="240"/>
                    </a:lnTo>
                    <a:close/>
                    <a:moveTo>
                      <a:pt x="45" y="236"/>
                    </a:moveTo>
                    <a:cubicBezTo>
                      <a:pt x="48" y="238"/>
                      <a:pt x="52" y="239"/>
                      <a:pt x="55" y="240"/>
                    </a:cubicBezTo>
                    <a:cubicBezTo>
                      <a:pt x="54" y="243"/>
                      <a:pt x="54" y="243"/>
                      <a:pt x="54" y="243"/>
                    </a:cubicBezTo>
                    <a:cubicBezTo>
                      <a:pt x="51" y="242"/>
                      <a:pt x="47" y="241"/>
                      <a:pt x="44" y="240"/>
                    </a:cubicBezTo>
                    <a:lnTo>
                      <a:pt x="45" y="236"/>
                    </a:lnTo>
                    <a:close/>
                    <a:moveTo>
                      <a:pt x="40" y="225"/>
                    </a:moveTo>
                    <a:cubicBezTo>
                      <a:pt x="38" y="231"/>
                      <a:pt x="41" y="234"/>
                      <a:pt x="45" y="236"/>
                    </a:cubicBezTo>
                    <a:cubicBezTo>
                      <a:pt x="44" y="240"/>
                      <a:pt x="44" y="240"/>
                      <a:pt x="44" y="240"/>
                    </a:cubicBezTo>
                    <a:cubicBezTo>
                      <a:pt x="37" y="237"/>
                      <a:pt x="33" y="232"/>
                      <a:pt x="37" y="223"/>
                    </a:cubicBezTo>
                    <a:lnTo>
                      <a:pt x="40" y="225"/>
                    </a:lnTo>
                    <a:close/>
                    <a:moveTo>
                      <a:pt x="42" y="220"/>
                    </a:moveTo>
                    <a:cubicBezTo>
                      <a:pt x="42" y="222"/>
                      <a:pt x="41" y="223"/>
                      <a:pt x="40" y="225"/>
                    </a:cubicBezTo>
                    <a:cubicBezTo>
                      <a:pt x="37" y="223"/>
                      <a:pt x="37" y="223"/>
                      <a:pt x="37" y="223"/>
                    </a:cubicBezTo>
                    <a:cubicBezTo>
                      <a:pt x="38" y="222"/>
                      <a:pt x="38" y="221"/>
                      <a:pt x="39" y="219"/>
                    </a:cubicBezTo>
                    <a:lnTo>
                      <a:pt x="42" y="220"/>
                    </a:lnTo>
                    <a:close/>
                    <a:moveTo>
                      <a:pt x="44" y="216"/>
                    </a:moveTo>
                    <a:cubicBezTo>
                      <a:pt x="43" y="217"/>
                      <a:pt x="43" y="219"/>
                      <a:pt x="42" y="220"/>
                    </a:cubicBezTo>
                    <a:cubicBezTo>
                      <a:pt x="39" y="219"/>
                      <a:pt x="39" y="219"/>
                      <a:pt x="39" y="219"/>
                    </a:cubicBezTo>
                    <a:cubicBezTo>
                      <a:pt x="40" y="218"/>
                      <a:pt x="40" y="216"/>
                      <a:pt x="40" y="215"/>
                    </a:cubicBezTo>
                    <a:lnTo>
                      <a:pt x="44" y="216"/>
                    </a:lnTo>
                    <a:close/>
                    <a:moveTo>
                      <a:pt x="41" y="214"/>
                    </a:moveTo>
                    <a:cubicBezTo>
                      <a:pt x="45" y="212"/>
                      <a:pt x="45" y="212"/>
                      <a:pt x="45" y="212"/>
                    </a:cubicBezTo>
                    <a:cubicBezTo>
                      <a:pt x="44" y="216"/>
                      <a:pt x="44" y="216"/>
                      <a:pt x="44" y="216"/>
                    </a:cubicBezTo>
                    <a:cubicBezTo>
                      <a:pt x="42" y="215"/>
                      <a:pt x="42" y="215"/>
                      <a:pt x="42" y="215"/>
                    </a:cubicBezTo>
                    <a:lnTo>
                      <a:pt x="41" y="214"/>
                    </a:lnTo>
                    <a:close/>
                    <a:moveTo>
                      <a:pt x="31" y="213"/>
                    </a:moveTo>
                    <a:cubicBezTo>
                      <a:pt x="34" y="215"/>
                      <a:pt x="38" y="215"/>
                      <a:pt x="41" y="214"/>
                    </a:cubicBezTo>
                    <a:cubicBezTo>
                      <a:pt x="43" y="217"/>
                      <a:pt x="43" y="217"/>
                      <a:pt x="43" y="217"/>
                    </a:cubicBezTo>
                    <a:cubicBezTo>
                      <a:pt x="39" y="219"/>
                      <a:pt x="34" y="218"/>
                      <a:pt x="29" y="216"/>
                    </a:cubicBezTo>
                    <a:lnTo>
                      <a:pt x="31" y="213"/>
                    </a:lnTo>
                    <a:close/>
                    <a:moveTo>
                      <a:pt x="17" y="204"/>
                    </a:moveTo>
                    <a:cubicBezTo>
                      <a:pt x="20" y="207"/>
                      <a:pt x="25" y="211"/>
                      <a:pt x="31" y="213"/>
                    </a:cubicBezTo>
                    <a:cubicBezTo>
                      <a:pt x="29" y="216"/>
                      <a:pt x="29" y="216"/>
                      <a:pt x="29" y="216"/>
                    </a:cubicBezTo>
                    <a:cubicBezTo>
                      <a:pt x="24" y="214"/>
                      <a:pt x="18" y="210"/>
                      <a:pt x="15" y="206"/>
                    </a:cubicBezTo>
                    <a:lnTo>
                      <a:pt x="17" y="204"/>
                    </a:lnTo>
                    <a:close/>
                    <a:moveTo>
                      <a:pt x="11" y="196"/>
                    </a:moveTo>
                    <a:cubicBezTo>
                      <a:pt x="13" y="199"/>
                      <a:pt x="14" y="202"/>
                      <a:pt x="17" y="204"/>
                    </a:cubicBezTo>
                    <a:cubicBezTo>
                      <a:pt x="15" y="206"/>
                      <a:pt x="15" y="206"/>
                      <a:pt x="15" y="206"/>
                    </a:cubicBezTo>
                    <a:cubicBezTo>
                      <a:pt x="12" y="204"/>
                      <a:pt x="10" y="201"/>
                      <a:pt x="8" y="198"/>
                    </a:cubicBezTo>
                    <a:lnTo>
                      <a:pt x="11" y="196"/>
                    </a:lnTo>
                    <a:close/>
                    <a:moveTo>
                      <a:pt x="8" y="187"/>
                    </a:moveTo>
                    <a:cubicBezTo>
                      <a:pt x="9" y="190"/>
                      <a:pt x="10" y="193"/>
                      <a:pt x="11" y="196"/>
                    </a:cubicBezTo>
                    <a:cubicBezTo>
                      <a:pt x="8" y="198"/>
                      <a:pt x="8" y="198"/>
                      <a:pt x="8" y="198"/>
                    </a:cubicBezTo>
                    <a:cubicBezTo>
                      <a:pt x="6" y="194"/>
                      <a:pt x="5" y="191"/>
                      <a:pt x="5" y="188"/>
                    </a:cubicBezTo>
                    <a:lnTo>
                      <a:pt x="8" y="187"/>
                    </a:lnTo>
                    <a:close/>
                    <a:moveTo>
                      <a:pt x="10" y="181"/>
                    </a:moveTo>
                    <a:cubicBezTo>
                      <a:pt x="8" y="183"/>
                      <a:pt x="7" y="183"/>
                      <a:pt x="8" y="187"/>
                    </a:cubicBezTo>
                    <a:cubicBezTo>
                      <a:pt x="5" y="188"/>
                      <a:pt x="5" y="188"/>
                      <a:pt x="5" y="188"/>
                    </a:cubicBezTo>
                    <a:cubicBezTo>
                      <a:pt x="4" y="182"/>
                      <a:pt x="4" y="181"/>
                      <a:pt x="8" y="178"/>
                    </a:cubicBezTo>
                    <a:lnTo>
                      <a:pt x="10" y="181"/>
                    </a:lnTo>
                    <a:close/>
                    <a:moveTo>
                      <a:pt x="11" y="180"/>
                    </a:moveTo>
                    <a:cubicBezTo>
                      <a:pt x="10" y="180"/>
                      <a:pt x="10" y="181"/>
                      <a:pt x="10" y="181"/>
                    </a:cubicBezTo>
                    <a:cubicBezTo>
                      <a:pt x="8" y="178"/>
                      <a:pt x="8" y="178"/>
                      <a:pt x="8" y="178"/>
                    </a:cubicBezTo>
                    <a:cubicBezTo>
                      <a:pt x="8" y="178"/>
                      <a:pt x="9" y="177"/>
                      <a:pt x="9" y="177"/>
                    </a:cubicBezTo>
                    <a:lnTo>
                      <a:pt x="11" y="180"/>
                    </a:lnTo>
                    <a:close/>
                    <a:moveTo>
                      <a:pt x="16" y="175"/>
                    </a:moveTo>
                    <a:cubicBezTo>
                      <a:pt x="14" y="176"/>
                      <a:pt x="13" y="178"/>
                      <a:pt x="11" y="180"/>
                    </a:cubicBezTo>
                    <a:cubicBezTo>
                      <a:pt x="9" y="177"/>
                      <a:pt x="9" y="177"/>
                      <a:pt x="9" y="177"/>
                    </a:cubicBezTo>
                    <a:cubicBezTo>
                      <a:pt x="10" y="176"/>
                      <a:pt x="12" y="174"/>
                      <a:pt x="14" y="172"/>
                    </a:cubicBezTo>
                    <a:lnTo>
                      <a:pt x="16" y="175"/>
                    </a:lnTo>
                    <a:close/>
                    <a:moveTo>
                      <a:pt x="21" y="170"/>
                    </a:moveTo>
                    <a:cubicBezTo>
                      <a:pt x="20" y="171"/>
                      <a:pt x="18" y="173"/>
                      <a:pt x="16" y="175"/>
                    </a:cubicBezTo>
                    <a:cubicBezTo>
                      <a:pt x="14" y="172"/>
                      <a:pt x="14" y="172"/>
                      <a:pt x="14" y="172"/>
                    </a:cubicBezTo>
                    <a:cubicBezTo>
                      <a:pt x="15" y="171"/>
                      <a:pt x="17" y="169"/>
                      <a:pt x="19" y="167"/>
                    </a:cubicBezTo>
                    <a:lnTo>
                      <a:pt x="21" y="170"/>
                    </a:lnTo>
                    <a:close/>
                    <a:moveTo>
                      <a:pt x="22" y="169"/>
                    </a:moveTo>
                    <a:cubicBezTo>
                      <a:pt x="21" y="170"/>
                      <a:pt x="21" y="170"/>
                      <a:pt x="21" y="170"/>
                    </a:cubicBezTo>
                    <a:cubicBezTo>
                      <a:pt x="20" y="168"/>
                      <a:pt x="20" y="168"/>
                      <a:pt x="20" y="168"/>
                    </a:cubicBezTo>
                    <a:lnTo>
                      <a:pt x="22" y="169"/>
                    </a:lnTo>
                    <a:close/>
                    <a:moveTo>
                      <a:pt x="24" y="162"/>
                    </a:moveTo>
                    <a:cubicBezTo>
                      <a:pt x="23" y="164"/>
                      <a:pt x="23" y="167"/>
                      <a:pt x="22" y="169"/>
                    </a:cubicBezTo>
                    <a:cubicBezTo>
                      <a:pt x="19" y="168"/>
                      <a:pt x="19" y="168"/>
                      <a:pt x="19" y="168"/>
                    </a:cubicBezTo>
                    <a:cubicBezTo>
                      <a:pt x="19" y="165"/>
                      <a:pt x="20" y="163"/>
                      <a:pt x="21" y="161"/>
                    </a:cubicBezTo>
                    <a:lnTo>
                      <a:pt x="24" y="162"/>
                    </a:lnTo>
                    <a:close/>
                    <a:moveTo>
                      <a:pt x="26" y="158"/>
                    </a:moveTo>
                    <a:cubicBezTo>
                      <a:pt x="25" y="159"/>
                      <a:pt x="25" y="161"/>
                      <a:pt x="24" y="162"/>
                    </a:cubicBezTo>
                    <a:cubicBezTo>
                      <a:pt x="21" y="161"/>
                      <a:pt x="21" y="161"/>
                      <a:pt x="21" y="161"/>
                    </a:cubicBezTo>
                    <a:cubicBezTo>
                      <a:pt x="22" y="160"/>
                      <a:pt x="22" y="158"/>
                      <a:pt x="23" y="157"/>
                    </a:cubicBezTo>
                    <a:lnTo>
                      <a:pt x="26" y="158"/>
                    </a:lnTo>
                    <a:close/>
                  </a:path>
                </a:pathLst>
              </a:custGeom>
              <a:solidFill>
                <a:srgbClr val="01010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50" name="Freeform 44"/>
              <p:cNvSpPr>
                <a:spLocks/>
              </p:cNvSpPr>
              <p:nvPr/>
            </p:nvSpPr>
            <p:spPr bwMode="auto">
              <a:xfrm>
                <a:off x="2163559" y="2366703"/>
                <a:ext cx="134041" cy="103233"/>
              </a:xfrm>
              <a:custGeom>
                <a:avLst/>
                <a:gdLst>
                  <a:gd name="T0" fmla="*/ 199 w 744"/>
                  <a:gd name="T1" fmla="*/ 128 h 573"/>
                  <a:gd name="T2" fmla="*/ 111 w 744"/>
                  <a:gd name="T3" fmla="*/ 175 h 573"/>
                  <a:gd name="T4" fmla="*/ 49 w 744"/>
                  <a:gd name="T5" fmla="*/ 246 h 573"/>
                  <a:gd name="T6" fmla="*/ 23 w 744"/>
                  <a:gd name="T7" fmla="*/ 239 h 573"/>
                  <a:gd name="T8" fmla="*/ 35 w 744"/>
                  <a:gd name="T9" fmla="*/ 206 h 573"/>
                  <a:gd name="T10" fmla="*/ 49 w 744"/>
                  <a:gd name="T11" fmla="*/ 213 h 573"/>
                  <a:gd name="T12" fmla="*/ 37 w 744"/>
                  <a:gd name="T13" fmla="*/ 187 h 573"/>
                  <a:gd name="T14" fmla="*/ 21 w 744"/>
                  <a:gd name="T15" fmla="*/ 189 h 573"/>
                  <a:gd name="T16" fmla="*/ 0 w 744"/>
                  <a:gd name="T17" fmla="*/ 227 h 573"/>
                  <a:gd name="T18" fmla="*/ 14 w 744"/>
                  <a:gd name="T19" fmla="*/ 268 h 573"/>
                  <a:gd name="T20" fmla="*/ 42 w 744"/>
                  <a:gd name="T21" fmla="*/ 272 h 573"/>
                  <a:gd name="T22" fmla="*/ 47 w 744"/>
                  <a:gd name="T23" fmla="*/ 310 h 573"/>
                  <a:gd name="T24" fmla="*/ 45 w 744"/>
                  <a:gd name="T25" fmla="*/ 388 h 573"/>
                  <a:gd name="T26" fmla="*/ 19 w 744"/>
                  <a:gd name="T27" fmla="*/ 445 h 573"/>
                  <a:gd name="T28" fmla="*/ 64 w 744"/>
                  <a:gd name="T29" fmla="*/ 490 h 573"/>
                  <a:gd name="T30" fmla="*/ 97 w 744"/>
                  <a:gd name="T31" fmla="*/ 493 h 573"/>
                  <a:gd name="T32" fmla="*/ 128 w 744"/>
                  <a:gd name="T33" fmla="*/ 554 h 573"/>
                  <a:gd name="T34" fmla="*/ 194 w 744"/>
                  <a:gd name="T35" fmla="*/ 550 h 573"/>
                  <a:gd name="T36" fmla="*/ 215 w 744"/>
                  <a:gd name="T37" fmla="*/ 488 h 573"/>
                  <a:gd name="T38" fmla="*/ 263 w 744"/>
                  <a:gd name="T39" fmla="*/ 467 h 573"/>
                  <a:gd name="T40" fmla="*/ 263 w 744"/>
                  <a:gd name="T41" fmla="*/ 488 h 573"/>
                  <a:gd name="T42" fmla="*/ 296 w 744"/>
                  <a:gd name="T43" fmla="*/ 561 h 573"/>
                  <a:gd name="T44" fmla="*/ 343 w 744"/>
                  <a:gd name="T45" fmla="*/ 564 h 573"/>
                  <a:gd name="T46" fmla="*/ 396 w 744"/>
                  <a:gd name="T47" fmla="*/ 514 h 573"/>
                  <a:gd name="T48" fmla="*/ 474 w 744"/>
                  <a:gd name="T49" fmla="*/ 523 h 573"/>
                  <a:gd name="T50" fmla="*/ 491 w 744"/>
                  <a:gd name="T51" fmla="*/ 493 h 573"/>
                  <a:gd name="T52" fmla="*/ 481 w 744"/>
                  <a:gd name="T53" fmla="*/ 431 h 573"/>
                  <a:gd name="T54" fmla="*/ 462 w 744"/>
                  <a:gd name="T55" fmla="*/ 362 h 573"/>
                  <a:gd name="T56" fmla="*/ 517 w 744"/>
                  <a:gd name="T57" fmla="*/ 407 h 573"/>
                  <a:gd name="T58" fmla="*/ 557 w 744"/>
                  <a:gd name="T59" fmla="*/ 400 h 573"/>
                  <a:gd name="T60" fmla="*/ 588 w 744"/>
                  <a:gd name="T61" fmla="*/ 350 h 573"/>
                  <a:gd name="T62" fmla="*/ 687 w 744"/>
                  <a:gd name="T63" fmla="*/ 339 h 573"/>
                  <a:gd name="T64" fmla="*/ 740 w 744"/>
                  <a:gd name="T65" fmla="*/ 270 h 573"/>
                  <a:gd name="T66" fmla="*/ 740 w 744"/>
                  <a:gd name="T67" fmla="*/ 166 h 573"/>
                  <a:gd name="T68" fmla="*/ 716 w 744"/>
                  <a:gd name="T69" fmla="*/ 99 h 573"/>
                  <a:gd name="T70" fmla="*/ 671 w 744"/>
                  <a:gd name="T71" fmla="*/ 125 h 573"/>
                  <a:gd name="T72" fmla="*/ 621 w 744"/>
                  <a:gd name="T73" fmla="*/ 97 h 573"/>
                  <a:gd name="T74" fmla="*/ 585 w 744"/>
                  <a:gd name="T75" fmla="*/ 68 h 573"/>
                  <a:gd name="T76" fmla="*/ 495 w 744"/>
                  <a:gd name="T77" fmla="*/ 4 h 573"/>
                  <a:gd name="T78" fmla="*/ 407 w 744"/>
                  <a:gd name="T79" fmla="*/ 9 h 573"/>
                  <a:gd name="T80" fmla="*/ 339 w 744"/>
                  <a:gd name="T81" fmla="*/ 47 h 573"/>
                  <a:gd name="T82" fmla="*/ 294 w 744"/>
                  <a:gd name="T83" fmla="*/ 8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4" h="573">
                    <a:moveTo>
                      <a:pt x="253" y="118"/>
                    </a:moveTo>
                    <a:lnTo>
                      <a:pt x="199" y="128"/>
                    </a:lnTo>
                    <a:lnTo>
                      <a:pt x="151" y="149"/>
                    </a:lnTo>
                    <a:lnTo>
                      <a:pt x="111" y="175"/>
                    </a:lnTo>
                    <a:lnTo>
                      <a:pt x="71" y="222"/>
                    </a:lnTo>
                    <a:lnTo>
                      <a:pt x="49" y="246"/>
                    </a:lnTo>
                    <a:lnTo>
                      <a:pt x="28" y="253"/>
                    </a:lnTo>
                    <a:lnTo>
                      <a:pt x="23" y="239"/>
                    </a:lnTo>
                    <a:lnTo>
                      <a:pt x="33" y="225"/>
                    </a:lnTo>
                    <a:lnTo>
                      <a:pt x="35" y="206"/>
                    </a:lnTo>
                    <a:lnTo>
                      <a:pt x="42" y="206"/>
                    </a:lnTo>
                    <a:lnTo>
                      <a:pt x="49" y="213"/>
                    </a:lnTo>
                    <a:lnTo>
                      <a:pt x="47" y="192"/>
                    </a:lnTo>
                    <a:lnTo>
                      <a:pt x="37" y="187"/>
                    </a:lnTo>
                    <a:lnTo>
                      <a:pt x="40" y="177"/>
                    </a:lnTo>
                    <a:lnTo>
                      <a:pt x="21" y="189"/>
                    </a:lnTo>
                    <a:lnTo>
                      <a:pt x="2" y="208"/>
                    </a:lnTo>
                    <a:lnTo>
                      <a:pt x="0" y="227"/>
                    </a:lnTo>
                    <a:lnTo>
                      <a:pt x="7" y="241"/>
                    </a:lnTo>
                    <a:lnTo>
                      <a:pt x="14" y="268"/>
                    </a:lnTo>
                    <a:lnTo>
                      <a:pt x="28" y="272"/>
                    </a:lnTo>
                    <a:lnTo>
                      <a:pt x="42" y="272"/>
                    </a:lnTo>
                    <a:lnTo>
                      <a:pt x="56" y="265"/>
                    </a:lnTo>
                    <a:lnTo>
                      <a:pt x="47" y="310"/>
                    </a:lnTo>
                    <a:lnTo>
                      <a:pt x="56" y="362"/>
                    </a:lnTo>
                    <a:lnTo>
                      <a:pt x="45" y="388"/>
                    </a:lnTo>
                    <a:lnTo>
                      <a:pt x="11" y="424"/>
                    </a:lnTo>
                    <a:lnTo>
                      <a:pt x="19" y="445"/>
                    </a:lnTo>
                    <a:lnTo>
                      <a:pt x="33" y="469"/>
                    </a:lnTo>
                    <a:lnTo>
                      <a:pt x="64" y="490"/>
                    </a:lnTo>
                    <a:lnTo>
                      <a:pt x="80" y="493"/>
                    </a:lnTo>
                    <a:lnTo>
                      <a:pt x="97" y="493"/>
                    </a:lnTo>
                    <a:lnTo>
                      <a:pt x="87" y="538"/>
                    </a:lnTo>
                    <a:lnTo>
                      <a:pt x="128" y="554"/>
                    </a:lnTo>
                    <a:lnTo>
                      <a:pt x="177" y="561"/>
                    </a:lnTo>
                    <a:lnTo>
                      <a:pt x="194" y="550"/>
                    </a:lnTo>
                    <a:lnTo>
                      <a:pt x="194" y="521"/>
                    </a:lnTo>
                    <a:lnTo>
                      <a:pt x="215" y="488"/>
                    </a:lnTo>
                    <a:lnTo>
                      <a:pt x="215" y="464"/>
                    </a:lnTo>
                    <a:lnTo>
                      <a:pt x="263" y="467"/>
                    </a:lnTo>
                    <a:lnTo>
                      <a:pt x="305" y="462"/>
                    </a:lnTo>
                    <a:lnTo>
                      <a:pt x="263" y="488"/>
                    </a:lnTo>
                    <a:lnTo>
                      <a:pt x="270" y="519"/>
                    </a:lnTo>
                    <a:lnTo>
                      <a:pt x="296" y="561"/>
                    </a:lnTo>
                    <a:lnTo>
                      <a:pt x="322" y="573"/>
                    </a:lnTo>
                    <a:lnTo>
                      <a:pt x="343" y="564"/>
                    </a:lnTo>
                    <a:lnTo>
                      <a:pt x="353" y="547"/>
                    </a:lnTo>
                    <a:lnTo>
                      <a:pt x="396" y="514"/>
                    </a:lnTo>
                    <a:lnTo>
                      <a:pt x="405" y="521"/>
                    </a:lnTo>
                    <a:lnTo>
                      <a:pt x="474" y="523"/>
                    </a:lnTo>
                    <a:lnTo>
                      <a:pt x="488" y="512"/>
                    </a:lnTo>
                    <a:lnTo>
                      <a:pt x="491" y="493"/>
                    </a:lnTo>
                    <a:lnTo>
                      <a:pt x="486" y="483"/>
                    </a:lnTo>
                    <a:lnTo>
                      <a:pt x="481" y="431"/>
                    </a:lnTo>
                    <a:lnTo>
                      <a:pt x="460" y="384"/>
                    </a:lnTo>
                    <a:lnTo>
                      <a:pt x="462" y="362"/>
                    </a:lnTo>
                    <a:lnTo>
                      <a:pt x="476" y="372"/>
                    </a:lnTo>
                    <a:lnTo>
                      <a:pt x="517" y="407"/>
                    </a:lnTo>
                    <a:lnTo>
                      <a:pt x="536" y="407"/>
                    </a:lnTo>
                    <a:lnTo>
                      <a:pt x="557" y="400"/>
                    </a:lnTo>
                    <a:lnTo>
                      <a:pt x="578" y="384"/>
                    </a:lnTo>
                    <a:lnTo>
                      <a:pt x="588" y="350"/>
                    </a:lnTo>
                    <a:lnTo>
                      <a:pt x="649" y="353"/>
                    </a:lnTo>
                    <a:lnTo>
                      <a:pt x="687" y="339"/>
                    </a:lnTo>
                    <a:lnTo>
                      <a:pt x="718" y="310"/>
                    </a:lnTo>
                    <a:lnTo>
                      <a:pt x="740" y="270"/>
                    </a:lnTo>
                    <a:lnTo>
                      <a:pt x="744" y="222"/>
                    </a:lnTo>
                    <a:lnTo>
                      <a:pt x="740" y="166"/>
                    </a:lnTo>
                    <a:lnTo>
                      <a:pt x="728" y="116"/>
                    </a:lnTo>
                    <a:lnTo>
                      <a:pt x="716" y="99"/>
                    </a:lnTo>
                    <a:lnTo>
                      <a:pt x="699" y="95"/>
                    </a:lnTo>
                    <a:lnTo>
                      <a:pt x="671" y="125"/>
                    </a:lnTo>
                    <a:lnTo>
                      <a:pt x="645" y="135"/>
                    </a:lnTo>
                    <a:lnTo>
                      <a:pt x="621" y="97"/>
                    </a:lnTo>
                    <a:lnTo>
                      <a:pt x="600" y="76"/>
                    </a:lnTo>
                    <a:lnTo>
                      <a:pt x="585" y="68"/>
                    </a:lnTo>
                    <a:lnTo>
                      <a:pt x="536" y="26"/>
                    </a:lnTo>
                    <a:lnTo>
                      <a:pt x="495" y="4"/>
                    </a:lnTo>
                    <a:lnTo>
                      <a:pt x="455" y="0"/>
                    </a:lnTo>
                    <a:lnTo>
                      <a:pt x="407" y="9"/>
                    </a:lnTo>
                    <a:lnTo>
                      <a:pt x="367" y="23"/>
                    </a:lnTo>
                    <a:lnTo>
                      <a:pt x="339" y="47"/>
                    </a:lnTo>
                    <a:lnTo>
                      <a:pt x="315" y="73"/>
                    </a:lnTo>
                    <a:lnTo>
                      <a:pt x="294" y="80"/>
                    </a:lnTo>
                    <a:lnTo>
                      <a:pt x="253" y="118"/>
                    </a:lnTo>
                    <a:close/>
                  </a:path>
                </a:pathLst>
              </a:custGeom>
              <a:solidFill>
                <a:srgbClr val="F6EB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51" name="Freeform 45"/>
              <p:cNvSpPr>
                <a:spLocks noEditPoints="1"/>
              </p:cNvSpPr>
              <p:nvPr/>
            </p:nvSpPr>
            <p:spPr bwMode="auto">
              <a:xfrm>
                <a:off x="2163559" y="2366703"/>
                <a:ext cx="134582" cy="103233"/>
              </a:xfrm>
              <a:custGeom>
                <a:avLst/>
                <a:gdLst>
                  <a:gd name="T0" fmla="*/ 296 w 747"/>
                  <a:gd name="T1" fmla="*/ 561 h 573"/>
                  <a:gd name="T2" fmla="*/ 263 w 747"/>
                  <a:gd name="T3" fmla="*/ 467 h 573"/>
                  <a:gd name="T4" fmla="*/ 194 w 747"/>
                  <a:gd name="T5" fmla="*/ 550 h 573"/>
                  <a:gd name="T6" fmla="*/ 125 w 747"/>
                  <a:gd name="T7" fmla="*/ 557 h 573"/>
                  <a:gd name="T8" fmla="*/ 64 w 747"/>
                  <a:gd name="T9" fmla="*/ 490 h 573"/>
                  <a:gd name="T10" fmla="*/ 11 w 747"/>
                  <a:gd name="T11" fmla="*/ 424 h 573"/>
                  <a:gd name="T12" fmla="*/ 47 w 747"/>
                  <a:gd name="T13" fmla="*/ 310 h 573"/>
                  <a:gd name="T14" fmla="*/ 28 w 747"/>
                  <a:gd name="T15" fmla="*/ 275 h 573"/>
                  <a:gd name="T16" fmla="*/ 0 w 747"/>
                  <a:gd name="T17" fmla="*/ 227 h 573"/>
                  <a:gd name="T18" fmla="*/ 40 w 747"/>
                  <a:gd name="T19" fmla="*/ 177 h 573"/>
                  <a:gd name="T20" fmla="*/ 49 w 747"/>
                  <a:gd name="T21" fmla="*/ 213 h 573"/>
                  <a:gd name="T22" fmla="*/ 33 w 747"/>
                  <a:gd name="T23" fmla="*/ 225 h 573"/>
                  <a:gd name="T24" fmla="*/ 71 w 747"/>
                  <a:gd name="T25" fmla="*/ 222 h 573"/>
                  <a:gd name="T26" fmla="*/ 253 w 747"/>
                  <a:gd name="T27" fmla="*/ 118 h 573"/>
                  <a:gd name="T28" fmla="*/ 367 w 747"/>
                  <a:gd name="T29" fmla="*/ 23 h 573"/>
                  <a:gd name="T30" fmla="*/ 536 w 747"/>
                  <a:gd name="T31" fmla="*/ 26 h 573"/>
                  <a:gd name="T32" fmla="*/ 645 w 747"/>
                  <a:gd name="T33" fmla="*/ 135 h 573"/>
                  <a:gd name="T34" fmla="*/ 718 w 747"/>
                  <a:gd name="T35" fmla="*/ 99 h 573"/>
                  <a:gd name="T36" fmla="*/ 740 w 747"/>
                  <a:gd name="T37" fmla="*/ 270 h 573"/>
                  <a:gd name="T38" fmla="*/ 649 w 747"/>
                  <a:gd name="T39" fmla="*/ 355 h 573"/>
                  <a:gd name="T40" fmla="*/ 557 w 747"/>
                  <a:gd name="T41" fmla="*/ 400 h 573"/>
                  <a:gd name="T42" fmla="*/ 476 w 747"/>
                  <a:gd name="T43" fmla="*/ 372 h 573"/>
                  <a:gd name="T44" fmla="*/ 486 w 747"/>
                  <a:gd name="T45" fmla="*/ 483 h 573"/>
                  <a:gd name="T46" fmla="*/ 474 w 747"/>
                  <a:gd name="T47" fmla="*/ 523 h 573"/>
                  <a:gd name="T48" fmla="*/ 353 w 747"/>
                  <a:gd name="T49" fmla="*/ 547 h 573"/>
                  <a:gd name="T50" fmla="*/ 322 w 747"/>
                  <a:gd name="T51" fmla="*/ 573 h 573"/>
                  <a:gd name="T52" fmla="*/ 405 w 747"/>
                  <a:gd name="T53" fmla="*/ 521 h 573"/>
                  <a:gd name="T54" fmla="*/ 486 w 747"/>
                  <a:gd name="T55" fmla="*/ 483 h 573"/>
                  <a:gd name="T56" fmla="*/ 476 w 747"/>
                  <a:gd name="T57" fmla="*/ 369 h 573"/>
                  <a:gd name="T58" fmla="*/ 576 w 747"/>
                  <a:gd name="T59" fmla="*/ 384 h 573"/>
                  <a:gd name="T60" fmla="*/ 687 w 747"/>
                  <a:gd name="T61" fmla="*/ 339 h 573"/>
                  <a:gd name="T62" fmla="*/ 740 w 747"/>
                  <a:gd name="T63" fmla="*/ 166 h 573"/>
                  <a:gd name="T64" fmla="*/ 671 w 747"/>
                  <a:gd name="T65" fmla="*/ 125 h 573"/>
                  <a:gd name="T66" fmla="*/ 597 w 747"/>
                  <a:gd name="T67" fmla="*/ 76 h 573"/>
                  <a:gd name="T68" fmla="*/ 455 w 747"/>
                  <a:gd name="T69" fmla="*/ 2 h 573"/>
                  <a:gd name="T70" fmla="*/ 317 w 747"/>
                  <a:gd name="T71" fmla="*/ 76 h 573"/>
                  <a:gd name="T72" fmla="*/ 253 w 747"/>
                  <a:gd name="T73" fmla="*/ 121 h 573"/>
                  <a:gd name="T74" fmla="*/ 73 w 747"/>
                  <a:gd name="T75" fmla="*/ 222 h 573"/>
                  <a:gd name="T76" fmla="*/ 23 w 747"/>
                  <a:gd name="T77" fmla="*/ 239 h 573"/>
                  <a:gd name="T78" fmla="*/ 42 w 747"/>
                  <a:gd name="T79" fmla="*/ 206 h 573"/>
                  <a:gd name="T80" fmla="*/ 37 w 747"/>
                  <a:gd name="T81" fmla="*/ 180 h 573"/>
                  <a:gd name="T82" fmla="*/ 7 w 747"/>
                  <a:gd name="T83" fmla="*/ 241 h 573"/>
                  <a:gd name="T84" fmla="*/ 56 w 747"/>
                  <a:gd name="T85" fmla="*/ 263 h 573"/>
                  <a:gd name="T86" fmla="*/ 47 w 747"/>
                  <a:gd name="T87" fmla="*/ 388 h 573"/>
                  <a:gd name="T88" fmla="*/ 64 w 747"/>
                  <a:gd name="T89" fmla="*/ 490 h 573"/>
                  <a:gd name="T90" fmla="*/ 128 w 747"/>
                  <a:gd name="T91" fmla="*/ 554 h 573"/>
                  <a:gd name="T92" fmla="*/ 213 w 747"/>
                  <a:gd name="T93" fmla="*/ 488 h 573"/>
                  <a:gd name="T94" fmla="*/ 308 w 747"/>
                  <a:gd name="T95" fmla="*/ 462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7" h="573">
                    <a:moveTo>
                      <a:pt x="322" y="573"/>
                    </a:moveTo>
                    <a:lnTo>
                      <a:pt x="322" y="573"/>
                    </a:lnTo>
                    <a:lnTo>
                      <a:pt x="296" y="561"/>
                    </a:lnTo>
                    <a:lnTo>
                      <a:pt x="296" y="561"/>
                    </a:lnTo>
                    <a:lnTo>
                      <a:pt x="268" y="519"/>
                    </a:lnTo>
                    <a:lnTo>
                      <a:pt x="260" y="488"/>
                    </a:lnTo>
                    <a:lnTo>
                      <a:pt x="303" y="464"/>
                    </a:lnTo>
                    <a:lnTo>
                      <a:pt x="263" y="467"/>
                    </a:lnTo>
                    <a:lnTo>
                      <a:pt x="215" y="464"/>
                    </a:lnTo>
                    <a:lnTo>
                      <a:pt x="215" y="488"/>
                    </a:lnTo>
                    <a:lnTo>
                      <a:pt x="196" y="521"/>
                    </a:lnTo>
                    <a:lnTo>
                      <a:pt x="194" y="550"/>
                    </a:lnTo>
                    <a:lnTo>
                      <a:pt x="194" y="552"/>
                    </a:lnTo>
                    <a:lnTo>
                      <a:pt x="177" y="561"/>
                    </a:lnTo>
                    <a:lnTo>
                      <a:pt x="177" y="561"/>
                    </a:lnTo>
                    <a:lnTo>
                      <a:pt x="125" y="557"/>
                    </a:lnTo>
                    <a:lnTo>
                      <a:pt x="85" y="538"/>
                    </a:lnTo>
                    <a:lnTo>
                      <a:pt x="97" y="495"/>
                    </a:lnTo>
                    <a:lnTo>
                      <a:pt x="80" y="493"/>
                    </a:lnTo>
                    <a:lnTo>
                      <a:pt x="64" y="490"/>
                    </a:lnTo>
                    <a:lnTo>
                      <a:pt x="33" y="469"/>
                    </a:lnTo>
                    <a:lnTo>
                      <a:pt x="19" y="445"/>
                    </a:lnTo>
                    <a:lnTo>
                      <a:pt x="11" y="424"/>
                    </a:lnTo>
                    <a:lnTo>
                      <a:pt x="11" y="424"/>
                    </a:lnTo>
                    <a:lnTo>
                      <a:pt x="45" y="386"/>
                    </a:lnTo>
                    <a:lnTo>
                      <a:pt x="54" y="362"/>
                    </a:lnTo>
                    <a:lnTo>
                      <a:pt x="47" y="310"/>
                    </a:lnTo>
                    <a:lnTo>
                      <a:pt x="47" y="310"/>
                    </a:lnTo>
                    <a:lnTo>
                      <a:pt x="54" y="265"/>
                    </a:lnTo>
                    <a:lnTo>
                      <a:pt x="42" y="272"/>
                    </a:lnTo>
                    <a:lnTo>
                      <a:pt x="28" y="275"/>
                    </a:lnTo>
                    <a:lnTo>
                      <a:pt x="28" y="275"/>
                    </a:lnTo>
                    <a:lnTo>
                      <a:pt x="14" y="268"/>
                    </a:lnTo>
                    <a:lnTo>
                      <a:pt x="14" y="268"/>
                    </a:lnTo>
                    <a:lnTo>
                      <a:pt x="7" y="241"/>
                    </a:lnTo>
                    <a:lnTo>
                      <a:pt x="0" y="227"/>
                    </a:lnTo>
                    <a:lnTo>
                      <a:pt x="0" y="227"/>
                    </a:lnTo>
                    <a:lnTo>
                      <a:pt x="2" y="208"/>
                    </a:lnTo>
                    <a:lnTo>
                      <a:pt x="19" y="189"/>
                    </a:lnTo>
                    <a:lnTo>
                      <a:pt x="40" y="177"/>
                    </a:lnTo>
                    <a:lnTo>
                      <a:pt x="40" y="187"/>
                    </a:lnTo>
                    <a:lnTo>
                      <a:pt x="47" y="192"/>
                    </a:lnTo>
                    <a:lnTo>
                      <a:pt x="47" y="192"/>
                    </a:lnTo>
                    <a:lnTo>
                      <a:pt x="49" y="213"/>
                    </a:lnTo>
                    <a:lnTo>
                      <a:pt x="40" y="206"/>
                    </a:lnTo>
                    <a:lnTo>
                      <a:pt x="35" y="206"/>
                    </a:lnTo>
                    <a:lnTo>
                      <a:pt x="33" y="225"/>
                    </a:lnTo>
                    <a:lnTo>
                      <a:pt x="33" y="225"/>
                    </a:lnTo>
                    <a:lnTo>
                      <a:pt x="23" y="239"/>
                    </a:lnTo>
                    <a:lnTo>
                      <a:pt x="28" y="253"/>
                    </a:lnTo>
                    <a:lnTo>
                      <a:pt x="49" y="244"/>
                    </a:lnTo>
                    <a:lnTo>
                      <a:pt x="71" y="222"/>
                    </a:lnTo>
                    <a:lnTo>
                      <a:pt x="111" y="175"/>
                    </a:lnTo>
                    <a:lnTo>
                      <a:pt x="151" y="149"/>
                    </a:lnTo>
                    <a:lnTo>
                      <a:pt x="199" y="128"/>
                    </a:lnTo>
                    <a:lnTo>
                      <a:pt x="253" y="118"/>
                    </a:lnTo>
                    <a:lnTo>
                      <a:pt x="294" y="80"/>
                    </a:lnTo>
                    <a:lnTo>
                      <a:pt x="315" y="73"/>
                    </a:lnTo>
                    <a:lnTo>
                      <a:pt x="339" y="47"/>
                    </a:lnTo>
                    <a:lnTo>
                      <a:pt x="367" y="23"/>
                    </a:lnTo>
                    <a:lnTo>
                      <a:pt x="407" y="9"/>
                    </a:lnTo>
                    <a:lnTo>
                      <a:pt x="455" y="0"/>
                    </a:lnTo>
                    <a:lnTo>
                      <a:pt x="495" y="4"/>
                    </a:lnTo>
                    <a:lnTo>
                      <a:pt x="536" y="26"/>
                    </a:lnTo>
                    <a:lnTo>
                      <a:pt x="585" y="66"/>
                    </a:lnTo>
                    <a:lnTo>
                      <a:pt x="600" y="76"/>
                    </a:lnTo>
                    <a:lnTo>
                      <a:pt x="621" y="97"/>
                    </a:lnTo>
                    <a:lnTo>
                      <a:pt x="645" y="135"/>
                    </a:lnTo>
                    <a:lnTo>
                      <a:pt x="671" y="125"/>
                    </a:lnTo>
                    <a:lnTo>
                      <a:pt x="699" y="92"/>
                    </a:lnTo>
                    <a:lnTo>
                      <a:pt x="718" y="99"/>
                    </a:lnTo>
                    <a:lnTo>
                      <a:pt x="718" y="99"/>
                    </a:lnTo>
                    <a:lnTo>
                      <a:pt x="730" y="116"/>
                    </a:lnTo>
                    <a:lnTo>
                      <a:pt x="742" y="166"/>
                    </a:lnTo>
                    <a:lnTo>
                      <a:pt x="747" y="222"/>
                    </a:lnTo>
                    <a:lnTo>
                      <a:pt x="740" y="270"/>
                    </a:lnTo>
                    <a:lnTo>
                      <a:pt x="718" y="310"/>
                    </a:lnTo>
                    <a:lnTo>
                      <a:pt x="687" y="339"/>
                    </a:lnTo>
                    <a:lnTo>
                      <a:pt x="649" y="355"/>
                    </a:lnTo>
                    <a:lnTo>
                      <a:pt x="649" y="355"/>
                    </a:lnTo>
                    <a:lnTo>
                      <a:pt x="588" y="350"/>
                    </a:lnTo>
                    <a:lnTo>
                      <a:pt x="578" y="384"/>
                    </a:lnTo>
                    <a:lnTo>
                      <a:pt x="578" y="384"/>
                    </a:lnTo>
                    <a:lnTo>
                      <a:pt x="557" y="400"/>
                    </a:lnTo>
                    <a:lnTo>
                      <a:pt x="536" y="410"/>
                    </a:lnTo>
                    <a:lnTo>
                      <a:pt x="517" y="407"/>
                    </a:lnTo>
                    <a:lnTo>
                      <a:pt x="514" y="407"/>
                    </a:lnTo>
                    <a:lnTo>
                      <a:pt x="476" y="372"/>
                    </a:lnTo>
                    <a:lnTo>
                      <a:pt x="464" y="365"/>
                    </a:lnTo>
                    <a:lnTo>
                      <a:pt x="460" y="384"/>
                    </a:lnTo>
                    <a:lnTo>
                      <a:pt x="483" y="431"/>
                    </a:lnTo>
                    <a:lnTo>
                      <a:pt x="486" y="483"/>
                    </a:lnTo>
                    <a:lnTo>
                      <a:pt x="491" y="493"/>
                    </a:lnTo>
                    <a:lnTo>
                      <a:pt x="491" y="493"/>
                    </a:lnTo>
                    <a:lnTo>
                      <a:pt x="488" y="512"/>
                    </a:lnTo>
                    <a:lnTo>
                      <a:pt x="474" y="523"/>
                    </a:lnTo>
                    <a:lnTo>
                      <a:pt x="474" y="523"/>
                    </a:lnTo>
                    <a:lnTo>
                      <a:pt x="405" y="521"/>
                    </a:lnTo>
                    <a:lnTo>
                      <a:pt x="396" y="514"/>
                    </a:lnTo>
                    <a:lnTo>
                      <a:pt x="353" y="547"/>
                    </a:lnTo>
                    <a:lnTo>
                      <a:pt x="343" y="564"/>
                    </a:lnTo>
                    <a:lnTo>
                      <a:pt x="322" y="573"/>
                    </a:lnTo>
                    <a:close/>
                    <a:moveTo>
                      <a:pt x="296" y="561"/>
                    </a:moveTo>
                    <a:lnTo>
                      <a:pt x="322" y="573"/>
                    </a:lnTo>
                    <a:lnTo>
                      <a:pt x="343" y="564"/>
                    </a:lnTo>
                    <a:lnTo>
                      <a:pt x="353" y="547"/>
                    </a:lnTo>
                    <a:lnTo>
                      <a:pt x="398" y="512"/>
                    </a:lnTo>
                    <a:lnTo>
                      <a:pt x="405" y="521"/>
                    </a:lnTo>
                    <a:lnTo>
                      <a:pt x="474" y="523"/>
                    </a:lnTo>
                    <a:lnTo>
                      <a:pt x="488" y="512"/>
                    </a:lnTo>
                    <a:lnTo>
                      <a:pt x="491" y="493"/>
                    </a:lnTo>
                    <a:lnTo>
                      <a:pt x="486" y="483"/>
                    </a:lnTo>
                    <a:lnTo>
                      <a:pt x="481" y="431"/>
                    </a:lnTo>
                    <a:lnTo>
                      <a:pt x="457" y="384"/>
                    </a:lnTo>
                    <a:lnTo>
                      <a:pt x="462" y="362"/>
                    </a:lnTo>
                    <a:lnTo>
                      <a:pt x="476" y="369"/>
                    </a:lnTo>
                    <a:lnTo>
                      <a:pt x="517" y="407"/>
                    </a:lnTo>
                    <a:lnTo>
                      <a:pt x="536" y="407"/>
                    </a:lnTo>
                    <a:lnTo>
                      <a:pt x="557" y="400"/>
                    </a:lnTo>
                    <a:lnTo>
                      <a:pt x="576" y="384"/>
                    </a:lnTo>
                    <a:lnTo>
                      <a:pt x="588" y="348"/>
                    </a:lnTo>
                    <a:lnTo>
                      <a:pt x="588" y="348"/>
                    </a:lnTo>
                    <a:lnTo>
                      <a:pt x="649" y="353"/>
                    </a:lnTo>
                    <a:lnTo>
                      <a:pt x="687" y="339"/>
                    </a:lnTo>
                    <a:lnTo>
                      <a:pt x="718" y="310"/>
                    </a:lnTo>
                    <a:lnTo>
                      <a:pt x="740" y="270"/>
                    </a:lnTo>
                    <a:lnTo>
                      <a:pt x="744" y="222"/>
                    </a:lnTo>
                    <a:lnTo>
                      <a:pt x="740" y="166"/>
                    </a:lnTo>
                    <a:lnTo>
                      <a:pt x="728" y="116"/>
                    </a:lnTo>
                    <a:lnTo>
                      <a:pt x="716" y="99"/>
                    </a:lnTo>
                    <a:lnTo>
                      <a:pt x="702" y="95"/>
                    </a:lnTo>
                    <a:lnTo>
                      <a:pt x="671" y="125"/>
                    </a:lnTo>
                    <a:lnTo>
                      <a:pt x="645" y="135"/>
                    </a:lnTo>
                    <a:lnTo>
                      <a:pt x="645" y="135"/>
                    </a:lnTo>
                    <a:lnTo>
                      <a:pt x="621" y="97"/>
                    </a:lnTo>
                    <a:lnTo>
                      <a:pt x="597" y="76"/>
                    </a:lnTo>
                    <a:lnTo>
                      <a:pt x="585" y="68"/>
                    </a:lnTo>
                    <a:lnTo>
                      <a:pt x="536" y="26"/>
                    </a:lnTo>
                    <a:lnTo>
                      <a:pt x="495" y="4"/>
                    </a:lnTo>
                    <a:lnTo>
                      <a:pt x="455" y="2"/>
                    </a:lnTo>
                    <a:lnTo>
                      <a:pt x="407" y="9"/>
                    </a:lnTo>
                    <a:lnTo>
                      <a:pt x="367" y="23"/>
                    </a:lnTo>
                    <a:lnTo>
                      <a:pt x="339" y="47"/>
                    </a:lnTo>
                    <a:lnTo>
                      <a:pt x="317" y="76"/>
                    </a:lnTo>
                    <a:lnTo>
                      <a:pt x="317" y="76"/>
                    </a:lnTo>
                    <a:lnTo>
                      <a:pt x="294" y="80"/>
                    </a:lnTo>
                    <a:lnTo>
                      <a:pt x="253" y="121"/>
                    </a:lnTo>
                    <a:lnTo>
                      <a:pt x="253" y="121"/>
                    </a:lnTo>
                    <a:lnTo>
                      <a:pt x="201" y="128"/>
                    </a:lnTo>
                    <a:lnTo>
                      <a:pt x="151" y="149"/>
                    </a:lnTo>
                    <a:lnTo>
                      <a:pt x="111" y="175"/>
                    </a:lnTo>
                    <a:lnTo>
                      <a:pt x="73" y="222"/>
                    </a:lnTo>
                    <a:lnTo>
                      <a:pt x="49" y="246"/>
                    </a:lnTo>
                    <a:lnTo>
                      <a:pt x="28" y="253"/>
                    </a:lnTo>
                    <a:lnTo>
                      <a:pt x="21" y="239"/>
                    </a:lnTo>
                    <a:lnTo>
                      <a:pt x="23" y="239"/>
                    </a:lnTo>
                    <a:lnTo>
                      <a:pt x="33" y="225"/>
                    </a:lnTo>
                    <a:lnTo>
                      <a:pt x="35" y="204"/>
                    </a:lnTo>
                    <a:lnTo>
                      <a:pt x="42" y="206"/>
                    </a:lnTo>
                    <a:lnTo>
                      <a:pt x="42" y="206"/>
                    </a:lnTo>
                    <a:lnTo>
                      <a:pt x="47" y="211"/>
                    </a:lnTo>
                    <a:lnTo>
                      <a:pt x="47" y="192"/>
                    </a:lnTo>
                    <a:lnTo>
                      <a:pt x="37" y="187"/>
                    </a:lnTo>
                    <a:lnTo>
                      <a:pt x="37" y="180"/>
                    </a:lnTo>
                    <a:lnTo>
                      <a:pt x="21" y="189"/>
                    </a:lnTo>
                    <a:lnTo>
                      <a:pt x="4" y="211"/>
                    </a:lnTo>
                    <a:lnTo>
                      <a:pt x="0" y="227"/>
                    </a:lnTo>
                    <a:lnTo>
                      <a:pt x="7" y="241"/>
                    </a:lnTo>
                    <a:lnTo>
                      <a:pt x="14" y="265"/>
                    </a:lnTo>
                    <a:lnTo>
                      <a:pt x="28" y="272"/>
                    </a:lnTo>
                    <a:lnTo>
                      <a:pt x="42" y="272"/>
                    </a:lnTo>
                    <a:lnTo>
                      <a:pt x="56" y="263"/>
                    </a:lnTo>
                    <a:lnTo>
                      <a:pt x="47" y="310"/>
                    </a:lnTo>
                    <a:lnTo>
                      <a:pt x="56" y="362"/>
                    </a:lnTo>
                    <a:lnTo>
                      <a:pt x="56" y="365"/>
                    </a:lnTo>
                    <a:lnTo>
                      <a:pt x="47" y="388"/>
                    </a:lnTo>
                    <a:lnTo>
                      <a:pt x="14" y="424"/>
                    </a:lnTo>
                    <a:lnTo>
                      <a:pt x="19" y="445"/>
                    </a:lnTo>
                    <a:lnTo>
                      <a:pt x="35" y="469"/>
                    </a:lnTo>
                    <a:lnTo>
                      <a:pt x="64" y="490"/>
                    </a:lnTo>
                    <a:lnTo>
                      <a:pt x="80" y="493"/>
                    </a:lnTo>
                    <a:lnTo>
                      <a:pt x="97" y="493"/>
                    </a:lnTo>
                    <a:lnTo>
                      <a:pt x="87" y="538"/>
                    </a:lnTo>
                    <a:lnTo>
                      <a:pt x="128" y="554"/>
                    </a:lnTo>
                    <a:lnTo>
                      <a:pt x="177" y="561"/>
                    </a:lnTo>
                    <a:lnTo>
                      <a:pt x="194" y="550"/>
                    </a:lnTo>
                    <a:lnTo>
                      <a:pt x="194" y="519"/>
                    </a:lnTo>
                    <a:lnTo>
                      <a:pt x="213" y="488"/>
                    </a:lnTo>
                    <a:lnTo>
                      <a:pt x="215" y="462"/>
                    </a:lnTo>
                    <a:lnTo>
                      <a:pt x="215" y="462"/>
                    </a:lnTo>
                    <a:lnTo>
                      <a:pt x="263" y="467"/>
                    </a:lnTo>
                    <a:lnTo>
                      <a:pt x="308" y="462"/>
                    </a:lnTo>
                    <a:lnTo>
                      <a:pt x="263" y="488"/>
                    </a:lnTo>
                    <a:lnTo>
                      <a:pt x="270" y="519"/>
                    </a:lnTo>
                    <a:lnTo>
                      <a:pt x="296" y="561"/>
                    </a:lnTo>
                    <a:close/>
                  </a:path>
                </a:pathLst>
              </a:custGeom>
              <a:solidFill>
                <a:srgbClr val="1F1A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52" name="Freeform 46"/>
              <p:cNvSpPr>
                <a:spLocks/>
              </p:cNvSpPr>
              <p:nvPr/>
            </p:nvSpPr>
            <p:spPr bwMode="auto">
              <a:xfrm>
                <a:off x="2172387" y="2388503"/>
                <a:ext cx="36033" cy="53328"/>
              </a:xfrm>
              <a:custGeom>
                <a:avLst/>
                <a:gdLst>
                  <a:gd name="T0" fmla="*/ 21 w 84"/>
                  <a:gd name="T1" fmla="*/ 50 h 125"/>
                  <a:gd name="T2" fmla="*/ 12 w 84"/>
                  <a:gd name="T3" fmla="*/ 125 h 125"/>
                  <a:gd name="T4" fmla="*/ 3 w 84"/>
                  <a:gd name="T5" fmla="*/ 104 h 125"/>
                  <a:gd name="T6" fmla="*/ 0 w 84"/>
                  <a:gd name="T7" fmla="*/ 84 h 125"/>
                  <a:gd name="T8" fmla="*/ 1 w 84"/>
                  <a:gd name="T9" fmla="*/ 64 h 125"/>
                  <a:gd name="T10" fmla="*/ 9 w 84"/>
                  <a:gd name="T11" fmla="*/ 45 h 125"/>
                  <a:gd name="T12" fmla="*/ 21 w 84"/>
                  <a:gd name="T13" fmla="*/ 27 h 125"/>
                  <a:gd name="T14" fmla="*/ 40 w 84"/>
                  <a:gd name="T15" fmla="*/ 12 h 125"/>
                  <a:gd name="T16" fmla="*/ 60 w 84"/>
                  <a:gd name="T17" fmla="*/ 3 h 125"/>
                  <a:gd name="T18" fmla="*/ 84 w 84"/>
                  <a:gd name="T19" fmla="*/ 0 h 125"/>
                  <a:gd name="T20" fmla="*/ 62 w 84"/>
                  <a:gd name="T21" fmla="*/ 25 h 125"/>
                  <a:gd name="T22" fmla="*/ 21 w 84"/>
                  <a:gd name="T23" fmla="*/ 5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25">
                    <a:moveTo>
                      <a:pt x="21" y="50"/>
                    </a:moveTo>
                    <a:cubicBezTo>
                      <a:pt x="2" y="72"/>
                      <a:pt x="6" y="99"/>
                      <a:pt x="12" y="125"/>
                    </a:cubicBezTo>
                    <a:cubicBezTo>
                      <a:pt x="9" y="118"/>
                      <a:pt x="6" y="111"/>
                      <a:pt x="3" y="104"/>
                    </a:cubicBezTo>
                    <a:cubicBezTo>
                      <a:pt x="2" y="97"/>
                      <a:pt x="1" y="91"/>
                      <a:pt x="0" y="84"/>
                    </a:cubicBezTo>
                    <a:cubicBezTo>
                      <a:pt x="0" y="78"/>
                      <a:pt x="1" y="71"/>
                      <a:pt x="1" y="64"/>
                    </a:cubicBezTo>
                    <a:cubicBezTo>
                      <a:pt x="3" y="58"/>
                      <a:pt x="6" y="52"/>
                      <a:pt x="9" y="45"/>
                    </a:cubicBezTo>
                    <a:cubicBezTo>
                      <a:pt x="13" y="39"/>
                      <a:pt x="17" y="33"/>
                      <a:pt x="21" y="27"/>
                    </a:cubicBezTo>
                    <a:cubicBezTo>
                      <a:pt x="27" y="22"/>
                      <a:pt x="33" y="17"/>
                      <a:pt x="40" y="12"/>
                    </a:cubicBezTo>
                    <a:cubicBezTo>
                      <a:pt x="46" y="9"/>
                      <a:pt x="53" y="6"/>
                      <a:pt x="60" y="3"/>
                    </a:cubicBezTo>
                    <a:cubicBezTo>
                      <a:pt x="68" y="2"/>
                      <a:pt x="76" y="1"/>
                      <a:pt x="84" y="0"/>
                    </a:cubicBezTo>
                    <a:cubicBezTo>
                      <a:pt x="77" y="9"/>
                      <a:pt x="69" y="17"/>
                      <a:pt x="62" y="25"/>
                    </a:cubicBezTo>
                    <a:cubicBezTo>
                      <a:pt x="44" y="31"/>
                      <a:pt x="33" y="35"/>
                      <a:pt x="21" y="50"/>
                    </a:cubicBezTo>
                  </a:path>
                </a:pathLst>
              </a:custGeom>
              <a:solidFill>
                <a:srgbClr val="FCF9C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53" name="Freeform 47"/>
              <p:cNvSpPr>
                <a:spLocks/>
              </p:cNvSpPr>
              <p:nvPr/>
            </p:nvSpPr>
            <p:spPr bwMode="auto">
              <a:xfrm>
                <a:off x="2193466" y="2380756"/>
                <a:ext cx="26484" cy="36753"/>
              </a:xfrm>
              <a:custGeom>
                <a:avLst/>
                <a:gdLst>
                  <a:gd name="T0" fmla="*/ 62 w 62"/>
                  <a:gd name="T1" fmla="*/ 0 h 86"/>
                  <a:gd name="T2" fmla="*/ 33 w 62"/>
                  <a:gd name="T3" fmla="*/ 38 h 86"/>
                  <a:gd name="T4" fmla="*/ 14 w 62"/>
                  <a:gd name="T5" fmla="*/ 70 h 86"/>
                  <a:gd name="T6" fmla="*/ 9 w 62"/>
                  <a:gd name="T7" fmla="*/ 86 h 86"/>
                  <a:gd name="T8" fmla="*/ 0 w 62"/>
                  <a:gd name="T9" fmla="*/ 75 h 86"/>
                  <a:gd name="T10" fmla="*/ 4 w 62"/>
                  <a:gd name="T11" fmla="*/ 61 h 86"/>
                  <a:gd name="T12" fmla="*/ 20 w 62"/>
                  <a:gd name="T13" fmla="*/ 34 h 86"/>
                  <a:gd name="T14" fmla="*/ 52 w 62"/>
                  <a:gd name="T15" fmla="*/ 2 h 86"/>
                  <a:gd name="T16" fmla="*/ 62 w 62"/>
                  <a:gd name="T1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86">
                    <a:moveTo>
                      <a:pt x="62" y="0"/>
                    </a:moveTo>
                    <a:cubicBezTo>
                      <a:pt x="49" y="13"/>
                      <a:pt x="41" y="23"/>
                      <a:pt x="33" y="38"/>
                    </a:cubicBezTo>
                    <a:cubicBezTo>
                      <a:pt x="27" y="49"/>
                      <a:pt x="20" y="59"/>
                      <a:pt x="14" y="70"/>
                    </a:cubicBezTo>
                    <a:cubicBezTo>
                      <a:pt x="11" y="75"/>
                      <a:pt x="10" y="80"/>
                      <a:pt x="9" y="86"/>
                    </a:cubicBezTo>
                    <a:cubicBezTo>
                      <a:pt x="6" y="82"/>
                      <a:pt x="3" y="78"/>
                      <a:pt x="0" y="75"/>
                    </a:cubicBezTo>
                    <a:cubicBezTo>
                      <a:pt x="1" y="70"/>
                      <a:pt x="3" y="66"/>
                      <a:pt x="4" y="61"/>
                    </a:cubicBezTo>
                    <a:cubicBezTo>
                      <a:pt x="9" y="52"/>
                      <a:pt x="15" y="43"/>
                      <a:pt x="20" y="34"/>
                    </a:cubicBezTo>
                    <a:cubicBezTo>
                      <a:pt x="30" y="24"/>
                      <a:pt x="41" y="13"/>
                      <a:pt x="52" y="2"/>
                    </a:cubicBezTo>
                    <a:cubicBezTo>
                      <a:pt x="55" y="2"/>
                      <a:pt x="59" y="1"/>
                      <a:pt x="62" y="0"/>
                    </a:cubicBezTo>
                  </a:path>
                </a:pathLst>
              </a:custGeom>
              <a:solidFill>
                <a:srgbClr val="FCF9C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54" name="Freeform 48"/>
              <p:cNvSpPr>
                <a:spLocks/>
              </p:cNvSpPr>
              <p:nvPr/>
            </p:nvSpPr>
            <p:spPr bwMode="auto">
              <a:xfrm>
                <a:off x="2220310" y="2367064"/>
                <a:ext cx="27745" cy="16755"/>
              </a:xfrm>
              <a:custGeom>
                <a:avLst/>
                <a:gdLst>
                  <a:gd name="T0" fmla="*/ 65 w 65"/>
                  <a:gd name="T1" fmla="*/ 0 h 39"/>
                  <a:gd name="T2" fmla="*/ 35 w 65"/>
                  <a:gd name="T3" fmla="*/ 17 h 39"/>
                  <a:gd name="T4" fmla="*/ 41 w 65"/>
                  <a:gd name="T5" fmla="*/ 39 h 39"/>
                  <a:gd name="T6" fmla="*/ 0 w 65"/>
                  <a:gd name="T7" fmla="*/ 32 h 39"/>
                  <a:gd name="T8" fmla="*/ 11 w 65"/>
                  <a:gd name="T9" fmla="*/ 17 h 39"/>
                  <a:gd name="T10" fmla="*/ 29 w 65"/>
                  <a:gd name="T11" fmla="*/ 5 h 39"/>
                  <a:gd name="T12" fmla="*/ 53 w 65"/>
                  <a:gd name="T13" fmla="*/ 0 h 39"/>
                  <a:gd name="T14" fmla="*/ 65 w 6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9">
                    <a:moveTo>
                      <a:pt x="65" y="0"/>
                    </a:moveTo>
                    <a:cubicBezTo>
                      <a:pt x="54" y="4"/>
                      <a:pt x="36" y="5"/>
                      <a:pt x="35" y="17"/>
                    </a:cubicBezTo>
                    <a:cubicBezTo>
                      <a:pt x="34" y="26"/>
                      <a:pt x="36" y="30"/>
                      <a:pt x="41" y="39"/>
                    </a:cubicBezTo>
                    <a:cubicBezTo>
                      <a:pt x="28" y="26"/>
                      <a:pt x="25" y="28"/>
                      <a:pt x="0" y="32"/>
                    </a:cubicBezTo>
                    <a:cubicBezTo>
                      <a:pt x="3" y="27"/>
                      <a:pt x="7" y="22"/>
                      <a:pt x="11" y="17"/>
                    </a:cubicBezTo>
                    <a:cubicBezTo>
                      <a:pt x="17" y="13"/>
                      <a:pt x="23" y="9"/>
                      <a:pt x="29" y="5"/>
                    </a:cubicBezTo>
                    <a:cubicBezTo>
                      <a:pt x="37" y="4"/>
                      <a:pt x="45" y="2"/>
                      <a:pt x="53" y="0"/>
                    </a:cubicBezTo>
                    <a:cubicBezTo>
                      <a:pt x="57" y="0"/>
                      <a:pt x="61" y="0"/>
                      <a:pt x="65" y="0"/>
                    </a:cubicBezTo>
                  </a:path>
                </a:pathLst>
              </a:custGeom>
              <a:solidFill>
                <a:srgbClr val="FCF9C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55" name="Freeform 49"/>
              <p:cNvSpPr>
                <a:spLocks/>
              </p:cNvSpPr>
              <p:nvPr/>
            </p:nvSpPr>
            <p:spPr bwMode="auto">
              <a:xfrm>
                <a:off x="2256703" y="2429040"/>
                <a:ext cx="12792" cy="10630"/>
              </a:xfrm>
              <a:custGeom>
                <a:avLst/>
                <a:gdLst>
                  <a:gd name="T0" fmla="*/ 9 w 30"/>
                  <a:gd name="T1" fmla="*/ 20 h 25"/>
                  <a:gd name="T2" fmla="*/ 12 w 30"/>
                  <a:gd name="T3" fmla="*/ 25 h 25"/>
                  <a:gd name="T4" fmla="*/ 20 w 30"/>
                  <a:gd name="T5" fmla="*/ 22 h 25"/>
                  <a:gd name="T6" fmla="*/ 26 w 30"/>
                  <a:gd name="T7" fmla="*/ 14 h 25"/>
                  <a:gd name="T8" fmla="*/ 30 w 30"/>
                  <a:gd name="T9" fmla="*/ 4 h 25"/>
                  <a:gd name="T10" fmla="*/ 24 w 30"/>
                  <a:gd name="T11" fmla="*/ 0 h 25"/>
                  <a:gd name="T12" fmla="*/ 2 w 30"/>
                  <a:gd name="T13" fmla="*/ 3 h 25"/>
                  <a:gd name="T14" fmla="*/ 0 w 30"/>
                  <a:gd name="T15" fmla="*/ 8 h 25"/>
                  <a:gd name="T16" fmla="*/ 1 w 30"/>
                  <a:gd name="T17" fmla="*/ 14 h 25"/>
                  <a:gd name="T18" fmla="*/ 3 w 30"/>
                  <a:gd name="T19" fmla="*/ 18 h 25"/>
                  <a:gd name="T20" fmla="*/ 6 w 30"/>
                  <a:gd name="T21" fmla="*/ 20 h 25"/>
                  <a:gd name="T22" fmla="*/ 9 w 30"/>
                  <a:gd name="T23"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5">
                    <a:moveTo>
                      <a:pt x="9" y="20"/>
                    </a:moveTo>
                    <a:cubicBezTo>
                      <a:pt x="12" y="22"/>
                      <a:pt x="12" y="24"/>
                      <a:pt x="12" y="25"/>
                    </a:cubicBezTo>
                    <a:cubicBezTo>
                      <a:pt x="15" y="24"/>
                      <a:pt x="17" y="23"/>
                      <a:pt x="20" y="22"/>
                    </a:cubicBezTo>
                    <a:cubicBezTo>
                      <a:pt x="22" y="19"/>
                      <a:pt x="24" y="17"/>
                      <a:pt x="26" y="14"/>
                    </a:cubicBezTo>
                    <a:cubicBezTo>
                      <a:pt x="27" y="11"/>
                      <a:pt x="28" y="7"/>
                      <a:pt x="30" y="4"/>
                    </a:cubicBezTo>
                    <a:cubicBezTo>
                      <a:pt x="28" y="3"/>
                      <a:pt x="26" y="1"/>
                      <a:pt x="24" y="0"/>
                    </a:cubicBezTo>
                    <a:cubicBezTo>
                      <a:pt x="17" y="1"/>
                      <a:pt x="9" y="2"/>
                      <a:pt x="2" y="3"/>
                    </a:cubicBezTo>
                    <a:cubicBezTo>
                      <a:pt x="1" y="5"/>
                      <a:pt x="1" y="6"/>
                      <a:pt x="0" y="8"/>
                    </a:cubicBezTo>
                    <a:cubicBezTo>
                      <a:pt x="0" y="10"/>
                      <a:pt x="1" y="12"/>
                      <a:pt x="1" y="14"/>
                    </a:cubicBezTo>
                    <a:cubicBezTo>
                      <a:pt x="1" y="15"/>
                      <a:pt x="2" y="17"/>
                      <a:pt x="3" y="18"/>
                    </a:cubicBezTo>
                    <a:cubicBezTo>
                      <a:pt x="4" y="18"/>
                      <a:pt x="5" y="19"/>
                      <a:pt x="6" y="20"/>
                    </a:cubicBezTo>
                    <a:cubicBezTo>
                      <a:pt x="7" y="20"/>
                      <a:pt x="8" y="20"/>
                      <a:pt x="9" y="20"/>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56" name="Freeform 50"/>
              <p:cNvSpPr>
                <a:spLocks/>
              </p:cNvSpPr>
              <p:nvPr/>
            </p:nvSpPr>
            <p:spPr bwMode="auto">
              <a:xfrm>
                <a:off x="2253280" y="2420932"/>
                <a:ext cx="6306" cy="6846"/>
              </a:xfrm>
              <a:custGeom>
                <a:avLst/>
                <a:gdLst>
                  <a:gd name="T0" fmla="*/ 15 w 15"/>
                  <a:gd name="T1" fmla="*/ 0 h 16"/>
                  <a:gd name="T2" fmla="*/ 0 w 15"/>
                  <a:gd name="T3" fmla="*/ 16 h 16"/>
                  <a:gd name="T4" fmla="*/ 15 w 15"/>
                  <a:gd name="T5" fmla="*/ 0 h 16"/>
                </a:gdLst>
                <a:ahLst/>
                <a:cxnLst>
                  <a:cxn ang="0">
                    <a:pos x="T0" y="T1"/>
                  </a:cxn>
                  <a:cxn ang="0">
                    <a:pos x="T2" y="T3"/>
                  </a:cxn>
                  <a:cxn ang="0">
                    <a:pos x="T4" y="T5"/>
                  </a:cxn>
                </a:cxnLst>
                <a:rect l="0" t="0" r="r" b="b"/>
                <a:pathLst>
                  <a:path w="15" h="16">
                    <a:moveTo>
                      <a:pt x="15" y="0"/>
                    </a:moveTo>
                    <a:cubicBezTo>
                      <a:pt x="4" y="4"/>
                      <a:pt x="4" y="4"/>
                      <a:pt x="0" y="16"/>
                    </a:cubicBezTo>
                    <a:cubicBezTo>
                      <a:pt x="5" y="9"/>
                      <a:pt x="8" y="5"/>
                      <a:pt x="15" y="0"/>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57" name="Freeform 51"/>
              <p:cNvSpPr>
                <a:spLocks/>
              </p:cNvSpPr>
              <p:nvPr/>
            </p:nvSpPr>
            <p:spPr bwMode="auto">
              <a:xfrm>
                <a:off x="2208419" y="2384540"/>
                <a:ext cx="24682" cy="25583"/>
              </a:xfrm>
              <a:custGeom>
                <a:avLst/>
                <a:gdLst>
                  <a:gd name="T0" fmla="*/ 15 w 58"/>
                  <a:gd name="T1" fmla="*/ 27 h 60"/>
                  <a:gd name="T2" fmla="*/ 0 w 58"/>
                  <a:gd name="T3" fmla="*/ 60 h 60"/>
                  <a:gd name="T4" fmla="*/ 19 w 58"/>
                  <a:gd name="T5" fmla="*/ 32 h 60"/>
                  <a:gd name="T6" fmla="*/ 26 w 58"/>
                  <a:gd name="T7" fmla="*/ 25 h 60"/>
                  <a:gd name="T8" fmla="*/ 28 w 58"/>
                  <a:gd name="T9" fmla="*/ 38 h 60"/>
                  <a:gd name="T10" fmla="*/ 58 w 58"/>
                  <a:gd name="T11" fmla="*/ 0 h 60"/>
                  <a:gd name="T12" fmla="*/ 42 w 58"/>
                  <a:gd name="T13" fmla="*/ 2 h 60"/>
                  <a:gd name="T14" fmla="*/ 27 w 58"/>
                  <a:gd name="T15" fmla="*/ 6 h 60"/>
                  <a:gd name="T16" fmla="*/ 19 w 58"/>
                  <a:gd name="T17" fmla="*/ 16 h 60"/>
                  <a:gd name="T18" fmla="*/ 15 w 58"/>
                  <a:gd name="T19"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60">
                    <a:moveTo>
                      <a:pt x="15" y="27"/>
                    </a:moveTo>
                    <a:cubicBezTo>
                      <a:pt x="11" y="39"/>
                      <a:pt x="7" y="49"/>
                      <a:pt x="0" y="60"/>
                    </a:cubicBezTo>
                    <a:cubicBezTo>
                      <a:pt x="9" y="51"/>
                      <a:pt x="14" y="43"/>
                      <a:pt x="19" y="32"/>
                    </a:cubicBezTo>
                    <a:cubicBezTo>
                      <a:pt x="21" y="28"/>
                      <a:pt x="21" y="24"/>
                      <a:pt x="26" y="25"/>
                    </a:cubicBezTo>
                    <a:cubicBezTo>
                      <a:pt x="27" y="29"/>
                      <a:pt x="28" y="34"/>
                      <a:pt x="28" y="38"/>
                    </a:cubicBezTo>
                    <a:cubicBezTo>
                      <a:pt x="31" y="17"/>
                      <a:pt x="39" y="8"/>
                      <a:pt x="58" y="0"/>
                    </a:cubicBezTo>
                    <a:cubicBezTo>
                      <a:pt x="52" y="1"/>
                      <a:pt x="47" y="2"/>
                      <a:pt x="42" y="2"/>
                    </a:cubicBezTo>
                    <a:cubicBezTo>
                      <a:pt x="37" y="3"/>
                      <a:pt x="32" y="4"/>
                      <a:pt x="27" y="6"/>
                    </a:cubicBezTo>
                    <a:cubicBezTo>
                      <a:pt x="24" y="9"/>
                      <a:pt x="22" y="13"/>
                      <a:pt x="19" y="16"/>
                    </a:cubicBezTo>
                    <a:cubicBezTo>
                      <a:pt x="18" y="20"/>
                      <a:pt x="16" y="23"/>
                      <a:pt x="15" y="27"/>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58" name="Freeform 52"/>
              <p:cNvSpPr>
                <a:spLocks/>
              </p:cNvSpPr>
              <p:nvPr/>
            </p:nvSpPr>
            <p:spPr bwMode="auto">
              <a:xfrm>
                <a:off x="2200312" y="2395710"/>
                <a:ext cx="36213" cy="47383"/>
              </a:xfrm>
              <a:custGeom>
                <a:avLst/>
                <a:gdLst>
                  <a:gd name="T0" fmla="*/ 71 w 85"/>
                  <a:gd name="T1" fmla="*/ 0 h 111"/>
                  <a:gd name="T2" fmla="*/ 83 w 85"/>
                  <a:gd name="T3" fmla="*/ 57 h 111"/>
                  <a:gd name="T4" fmla="*/ 79 w 85"/>
                  <a:gd name="T5" fmla="*/ 87 h 111"/>
                  <a:gd name="T6" fmla="*/ 61 w 85"/>
                  <a:gd name="T7" fmla="*/ 89 h 111"/>
                  <a:gd name="T8" fmla="*/ 0 w 85"/>
                  <a:gd name="T9" fmla="*/ 85 h 111"/>
                  <a:gd name="T10" fmla="*/ 18 w 85"/>
                  <a:gd name="T11" fmla="*/ 93 h 111"/>
                  <a:gd name="T12" fmla="*/ 30 w 85"/>
                  <a:gd name="T13" fmla="*/ 91 h 111"/>
                  <a:gd name="T14" fmla="*/ 52 w 85"/>
                  <a:gd name="T15" fmla="*/ 78 h 111"/>
                  <a:gd name="T16" fmla="*/ 69 w 85"/>
                  <a:gd name="T17" fmla="*/ 75 h 111"/>
                  <a:gd name="T18" fmla="*/ 74 w 85"/>
                  <a:gd name="T19" fmla="*/ 52 h 111"/>
                  <a:gd name="T20" fmla="*/ 70 w 85"/>
                  <a:gd name="T21" fmla="*/ 21 h 111"/>
                  <a:gd name="T22" fmla="*/ 70 w 85"/>
                  <a:gd name="T23" fmla="*/ 7 h 111"/>
                  <a:gd name="T24" fmla="*/ 71 w 85"/>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11">
                    <a:moveTo>
                      <a:pt x="71" y="0"/>
                    </a:moveTo>
                    <a:cubicBezTo>
                      <a:pt x="75" y="19"/>
                      <a:pt x="81" y="38"/>
                      <a:pt x="83" y="57"/>
                    </a:cubicBezTo>
                    <a:cubicBezTo>
                      <a:pt x="85" y="70"/>
                      <a:pt x="85" y="76"/>
                      <a:pt x="79" y="87"/>
                    </a:cubicBezTo>
                    <a:cubicBezTo>
                      <a:pt x="72" y="86"/>
                      <a:pt x="67" y="87"/>
                      <a:pt x="61" y="89"/>
                    </a:cubicBezTo>
                    <a:cubicBezTo>
                      <a:pt x="34" y="98"/>
                      <a:pt x="19" y="111"/>
                      <a:pt x="0" y="85"/>
                    </a:cubicBezTo>
                    <a:cubicBezTo>
                      <a:pt x="6" y="88"/>
                      <a:pt x="12" y="91"/>
                      <a:pt x="18" y="93"/>
                    </a:cubicBezTo>
                    <a:cubicBezTo>
                      <a:pt x="22" y="92"/>
                      <a:pt x="26" y="92"/>
                      <a:pt x="30" y="91"/>
                    </a:cubicBezTo>
                    <a:cubicBezTo>
                      <a:pt x="37" y="87"/>
                      <a:pt x="45" y="82"/>
                      <a:pt x="52" y="78"/>
                    </a:cubicBezTo>
                    <a:cubicBezTo>
                      <a:pt x="58" y="77"/>
                      <a:pt x="63" y="76"/>
                      <a:pt x="69" y="75"/>
                    </a:cubicBezTo>
                    <a:cubicBezTo>
                      <a:pt x="71" y="67"/>
                      <a:pt x="73" y="59"/>
                      <a:pt x="74" y="52"/>
                    </a:cubicBezTo>
                    <a:cubicBezTo>
                      <a:pt x="73" y="42"/>
                      <a:pt x="72" y="32"/>
                      <a:pt x="70" y="21"/>
                    </a:cubicBezTo>
                    <a:cubicBezTo>
                      <a:pt x="70" y="17"/>
                      <a:pt x="70" y="12"/>
                      <a:pt x="70" y="7"/>
                    </a:cubicBezTo>
                    <a:cubicBezTo>
                      <a:pt x="70" y="5"/>
                      <a:pt x="70" y="2"/>
                      <a:pt x="71" y="0"/>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59" name="Freeform 53"/>
              <p:cNvSpPr>
                <a:spLocks/>
              </p:cNvSpPr>
              <p:nvPr/>
            </p:nvSpPr>
            <p:spPr bwMode="auto">
              <a:xfrm>
                <a:off x="2235263" y="2437147"/>
                <a:ext cx="17115" cy="23782"/>
              </a:xfrm>
              <a:custGeom>
                <a:avLst/>
                <a:gdLst>
                  <a:gd name="T0" fmla="*/ 35 w 40"/>
                  <a:gd name="T1" fmla="*/ 22 h 56"/>
                  <a:gd name="T2" fmla="*/ 37 w 40"/>
                  <a:gd name="T3" fmla="*/ 50 h 56"/>
                  <a:gd name="T4" fmla="*/ 34 w 40"/>
                  <a:gd name="T5" fmla="*/ 54 h 56"/>
                  <a:gd name="T6" fmla="*/ 22 w 40"/>
                  <a:gd name="T7" fmla="*/ 55 h 56"/>
                  <a:gd name="T8" fmla="*/ 6 w 40"/>
                  <a:gd name="T9" fmla="*/ 55 h 56"/>
                  <a:gd name="T10" fmla="*/ 0 w 40"/>
                  <a:gd name="T11" fmla="*/ 52 h 56"/>
                  <a:gd name="T12" fmla="*/ 10 w 40"/>
                  <a:gd name="T13" fmla="*/ 41 h 56"/>
                  <a:gd name="T14" fmla="*/ 19 w 40"/>
                  <a:gd name="T15" fmla="*/ 21 h 56"/>
                  <a:gd name="T16" fmla="*/ 25 w 40"/>
                  <a:gd name="T17" fmla="*/ 0 h 56"/>
                  <a:gd name="T18" fmla="*/ 28 w 40"/>
                  <a:gd name="T19" fmla="*/ 0 h 56"/>
                  <a:gd name="T20" fmla="*/ 35 w 40"/>
                  <a:gd name="T21"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56">
                    <a:moveTo>
                      <a:pt x="35" y="22"/>
                    </a:moveTo>
                    <a:cubicBezTo>
                      <a:pt x="33" y="37"/>
                      <a:pt x="40" y="46"/>
                      <a:pt x="37" y="50"/>
                    </a:cubicBezTo>
                    <a:cubicBezTo>
                      <a:pt x="36" y="51"/>
                      <a:pt x="35" y="53"/>
                      <a:pt x="34" y="54"/>
                    </a:cubicBezTo>
                    <a:cubicBezTo>
                      <a:pt x="29" y="56"/>
                      <a:pt x="23" y="54"/>
                      <a:pt x="22" y="55"/>
                    </a:cubicBezTo>
                    <a:cubicBezTo>
                      <a:pt x="17" y="55"/>
                      <a:pt x="12" y="55"/>
                      <a:pt x="6" y="55"/>
                    </a:cubicBezTo>
                    <a:cubicBezTo>
                      <a:pt x="4" y="54"/>
                      <a:pt x="2" y="53"/>
                      <a:pt x="0" y="52"/>
                    </a:cubicBezTo>
                    <a:cubicBezTo>
                      <a:pt x="3" y="48"/>
                      <a:pt x="7" y="45"/>
                      <a:pt x="10" y="41"/>
                    </a:cubicBezTo>
                    <a:cubicBezTo>
                      <a:pt x="13" y="34"/>
                      <a:pt x="16" y="27"/>
                      <a:pt x="19" y="21"/>
                    </a:cubicBezTo>
                    <a:cubicBezTo>
                      <a:pt x="21" y="14"/>
                      <a:pt x="23" y="7"/>
                      <a:pt x="25" y="0"/>
                    </a:cubicBezTo>
                    <a:cubicBezTo>
                      <a:pt x="26" y="0"/>
                      <a:pt x="27" y="0"/>
                      <a:pt x="28" y="0"/>
                    </a:cubicBezTo>
                    <a:cubicBezTo>
                      <a:pt x="30" y="7"/>
                      <a:pt x="33" y="15"/>
                      <a:pt x="35" y="22"/>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60" name="Freeform 54"/>
              <p:cNvSpPr>
                <a:spLocks/>
              </p:cNvSpPr>
              <p:nvPr/>
            </p:nvSpPr>
            <p:spPr bwMode="auto">
              <a:xfrm>
                <a:off x="2211842" y="2427238"/>
                <a:ext cx="35312" cy="43239"/>
              </a:xfrm>
              <a:custGeom>
                <a:avLst/>
                <a:gdLst>
                  <a:gd name="T0" fmla="*/ 64 w 83"/>
                  <a:gd name="T1" fmla="*/ 0 h 101"/>
                  <a:gd name="T2" fmla="*/ 71 w 83"/>
                  <a:gd name="T3" fmla="*/ 15 h 101"/>
                  <a:gd name="T4" fmla="*/ 61 w 83"/>
                  <a:gd name="T5" fmla="*/ 49 h 101"/>
                  <a:gd name="T6" fmla="*/ 54 w 83"/>
                  <a:gd name="T7" fmla="*/ 59 h 101"/>
                  <a:gd name="T8" fmla="*/ 37 w 83"/>
                  <a:gd name="T9" fmla="*/ 74 h 101"/>
                  <a:gd name="T10" fmla="*/ 24 w 83"/>
                  <a:gd name="T11" fmla="*/ 75 h 101"/>
                  <a:gd name="T12" fmla="*/ 17 w 83"/>
                  <a:gd name="T13" fmla="*/ 84 h 101"/>
                  <a:gd name="T14" fmla="*/ 0 w 83"/>
                  <a:gd name="T15" fmla="*/ 76 h 101"/>
                  <a:gd name="T16" fmla="*/ 11 w 83"/>
                  <a:gd name="T17" fmla="*/ 93 h 101"/>
                  <a:gd name="T18" fmla="*/ 18 w 83"/>
                  <a:gd name="T19" fmla="*/ 100 h 101"/>
                  <a:gd name="T20" fmla="*/ 25 w 83"/>
                  <a:gd name="T21" fmla="*/ 101 h 101"/>
                  <a:gd name="T22" fmla="*/ 33 w 83"/>
                  <a:gd name="T23" fmla="*/ 96 h 101"/>
                  <a:gd name="T24" fmla="*/ 38 w 83"/>
                  <a:gd name="T25" fmla="*/ 87 h 101"/>
                  <a:gd name="T26" fmla="*/ 48 w 83"/>
                  <a:gd name="T27" fmla="*/ 80 h 101"/>
                  <a:gd name="T28" fmla="*/ 59 w 83"/>
                  <a:gd name="T29" fmla="*/ 70 h 101"/>
                  <a:gd name="T30" fmla="*/ 67 w 83"/>
                  <a:gd name="T31" fmla="*/ 59 h 101"/>
                  <a:gd name="T32" fmla="*/ 73 w 83"/>
                  <a:gd name="T33" fmla="*/ 47 h 101"/>
                  <a:gd name="T34" fmla="*/ 82 w 83"/>
                  <a:gd name="T35" fmla="*/ 21 h 101"/>
                  <a:gd name="T36" fmla="*/ 83 w 83"/>
                  <a:gd name="T37" fmla="*/ 11 h 101"/>
                  <a:gd name="T38" fmla="*/ 72 w 83"/>
                  <a:gd name="T39" fmla="*/ 7 h 101"/>
                  <a:gd name="T40" fmla="*/ 64 w 83"/>
                  <a:gd name="T4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01">
                    <a:moveTo>
                      <a:pt x="64" y="0"/>
                    </a:moveTo>
                    <a:cubicBezTo>
                      <a:pt x="65" y="7"/>
                      <a:pt x="67" y="8"/>
                      <a:pt x="71" y="15"/>
                    </a:cubicBezTo>
                    <a:cubicBezTo>
                      <a:pt x="68" y="26"/>
                      <a:pt x="65" y="40"/>
                      <a:pt x="61" y="49"/>
                    </a:cubicBezTo>
                    <a:cubicBezTo>
                      <a:pt x="59" y="54"/>
                      <a:pt x="57" y="56"/>
                      <a:pt x="54" y="59"/>
                    </a:cubicBezTo>
                    <a:cubicBezTo>
                      <a:pt x="49" y="65"/>
                      <a:pt x="43" y="69"/>
                      <a:pt x="37" y="74"/>
                    </a:cubicBezTo>
                    <a:cubicBezTo>
                      <a:pt x="33" y="77"/>
                      <a:pt x="30" y="76"/>
                      <a:pt x="24" y="75"/>
                    </a:cubicBezTo>
                    <a:cubicBezTo>
                      <a:pt x="22" y="79"/>
                      <a:pt x="21" y="81"/>
                      <a:pt x="17" y="84"/>
                    </a:cubicBezTo>
                    <a:cubicBezTo>
                      <a:pt x="11" y="87"/>
                      <a:pt x="5" y="80"/>
                      <a:pt x="0" y="76"/>
                    </a:cubicBezTo>
                    <a:cubicBezTo>
                      <a:pt x="3" y="81"/>
                      <a:pt x="7" y="87"/>
                      <a:pt x="11" y="93"/>
                    </a:cubicBezTo>
                    <a:cubicBezTo>
                      <a:pt x="13" y="95"/>
                      <a:pt x="16" y="98"/>
                      <a:pt x="18" y="100"/>
                    </a:cubicBezTo>
                    <a:cubicBezTo>
                      <a:pt x="21" y="100"/>
                      <a:pt x="23" y="101"/>
                      <a:pt x="25" y="101"/>
                    </a:cubicBezTo>
                    <a:cubicBezTo>
                      <a:pt x="28" y="99"/>
                      <a:pt x="31" y="98"/>
                      <a:pt x="33" y="96"/>
                    </a:cubicBezTo>
                    <a:cubicBezTo>
                      <a:pt x="35" y="93"/>
                      <a:pt x="37" y="90"/>
                      <a:pt x="38" y="87"/>
                    </a:cubicBezTo>
                    <a:cubicBezTo>
                      <a:pt x="41" y="85"/>
                      <a:pt x="44" y="82"/>
                      <a:pt x="48" y="80"/>
                    </a:cubicBezTo>
                    <a:cubicBezTo>
                      <a:pt x="52" y="77"/>
                      <a:pt x="55" y="73"/>
                      <a:pt x="59" y="70"/>
                    </a:cubicBezTo>
                    <a:cubicBezTo>
                      <a:pt x="62" y="66"/>
                      <a:pt x="64" y="63"/>
                      <a:pt x="67" y="59"/>
                    </a:cubicBezTo>
                    <a:cubicBezTo>
                      <a:pt x="69" y="55"/>
                      <a:pt x="71" y="51"/>
                      <a:pt x="73" y="47"/>
                    </a:cubicBezTo>
                    <a:cubicBezTo>
                      <a:pt x="76" y="38"/>
                      <a:pt x="79" y="30"/>
                      <a:pt x="82" y="21"/>
                    </a:cubicBezTo>
                    <a:cubicBezTo>
                      <a:pt x="82" y="18"/>
                      <a:pt x="83" y="15"/>
                      <a:pt x="83" y="11"/>
                    </a:cubicBezTo>
                    <a:cubicBezTo>
                      <a:pt x="79" y="10"/>
                      <a:pt x="76" y="8"/>
                      <a:pt x="72" y="7"/>
                    </a:cubicBezTo>
                    <a:cubicBezTo>
                      <a:pt x="69" y="4"/>
                      <a:pt x="66" y="2"/>
                      <a:pt x="64" y="0"/>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61" name="Freeform 55"/>
              <p:cNvSpPr>
                <a:spLocks/>
              </p:cNvSpPr>
              <p:nvPr/>
            </p:nvSpPr>
            <p:spPr bwMode="auto">
              <a:xfrm>
                <a:off x="2202294" y="2440570"/>
                <a:ext cx="19638" cy="10269"/>
              </a:xfrm>
              <a:custGeom>
                <a:avLst/>
                <a:gdLst>
                  <a:gd name="T0" fmla="*/ 0 w 46"/>
                  <a:gd name="T1" fmla="*/ 18 h 24"/>
                  <a:gd name="T2" fmla="*/ 36 w 46"/>
                  <a:gd name="T3" fmla="*/ 13 h 24"/>
                  <a:gd name="T4" fmla="*/ 46 w 46"/>
                  <a:gd name="T5" fmla="*/ 0 h 24"/>
                  <a:gd name="T6" fmla="*/ 40 w 46"/>
                  <a:gd name="T7" fmla="*/ 18 h 24"/>
                  <a:gd name="T8" fmla="*/ 37 w 46"/>
                  <a:gd name="T9" fmla="*/ 23 h 24"/>
                  <a:gd name="T10" fmla="*/ 10 w 46"/>
                  <a:gd name="T11" fmla="*/ 24 h 24"/>
                  <a:gd name="T12" fmla="*/ 1 w 46"/>
                  <a:gd name="T13" fmla="*/ 23 h 24"/>
                  <a:gd name="T14" fmla="*/ 0 w 46"/>
                  <a:gd name="T15" fmla="*/ 22 h 24"/>
                  <a:gd name="T16" fmla="*/ 0 w 46"/>
                  <a:gd name="T1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
                    <a:moveTo>
                      <a:pt x="0" y="18"/>
                    </a:moveTo>
                    <a:cubicBezTo>
                      <a:pt x="12" y="18"/>
                      <a:pt x="25" y="18"/>
                      <a:pt x="36" y="13"/>
                    </a:cubicBezTo>
                    <a:cubicBezTo>
                      <a:pt x="39" y="8"/>
                      <a:pt x="42" y="4"/>
                      <a:pt x="46" y="0"/>
                    </a:cubicBezTo>
                    <a:cubicBezTo>
                      <a:pt x="42" y="7"/>
                      <a:pt x="41" y="10"/>
                      <a:pt x="40" y="18"/>
                    </a:cubicBezTo>
                    <a:cubicBezTo>
                      <a:pt x="39" y="19"/>
                      <a:pt x="38" y="21"/>
                      <a:pt x="37" y="23"/>
                    </a:cubicBezTo>
                    <a:cubicBezTo>
                      <a:pt x="28" y="23"/>
                      <a:pt x="19" y="23"/>
                      <a:pt x="10" y="24"/>
                    </a:cubicBezTo>
                    <a:cubicBezTo>
                      <a:pt x="7" y="23"/>
                      <a:pt x="4" y="23"/>
                      <a:pt x="1" y="23"/>
                    </a:cubicBezTo>
                    <a:cubicBezTo>
                      <a:pt x="0" y="22"/>
                      <a:pt x="0" y="22"/>
                      <a:pt x="0" y="22"/>
                    </a:cubicBezTo>
                    <a:cubicBezTo>
                      <a:pt x="0" y="21"/>
                      <a:pt x="0" y="19"/>
                      <a:pt x="0" y="18"/>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62" name="Freeform 56"/>
              <p:cNvSpPr>
                <a:spLocks/>
              </p:cNvSpPr>
              <p:nvPr/>
            </p:nvSpPr>
            <p:spPr bwMode="auto">
              <a:xfrm>
                <a:off x="2181395" y="2440931"/>
                <a:ext cx="20899" cy="27385"/>
              </a:xfrm>
              <a:custGeom>
                <a:avLst/>
                <a:gdLst>
                  <a:gd name="T0" fmla="*/ 47 w 49"/>
                  <a:gd name="T1" fmla="*/ 9 h 64"/>
                  <a:gd name="T2" fmla="*/ 46 w 49"/>
                  <a:gd name="T3" fmla="*/ 0 h 64"/>
                  <a:gd name="T4" fmla="*/ 39 w 49"/>
                  <a:gd name="T5" fmla="*/ 32 h 64"/>
                  <a:gd name="T6" fmla="*/ 23 w 49"/>
                  <a:gd name="T7" fmla="*/ 44 h 64"/>
                  <a:gd name="T8" fmla="*/ 24 w 49"/>
                  <a:gd name="T9" fmla="*/ 51 h 64"/>
                  <a:gd name="T10" fmla="*/ 0 w 49"/>
                  <a:gd name="T11" fmla="*/ 56 h 64"/>
                  <a:gd name="T12" fmla="*/ 32 w 49"/>
                  <a:gd name="T13" fmla="*/ 64 h 64"/>
                  <a:gd name="T14" fmla="*/ 39 w 49"/>
                  <a:gd name="T15" fmla="*/ 61 h 64"/>
                  <a:gd name="T16" fmla="*/ 42 w 49"/>
                  <a:gd name="T17" fmla="*/ 47 h 64"/>
                  <a:gd name="T18" fmla="*/ 48 w 49"/>
                  <a:gd name="T19" fmla="*/ 35 h 64"/>
                  <a:gd name="T20" fmla="*/ 49 w 49"/>
                  <a:gd name="T21" fmla="*/ 27 h 64"/>
                  <a:gd name="T22" fmla="*/ 47 w 49"/>
                  <a:gd name="T23" fmla="*/ 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64">
                    <a:moveTo>
                      <a:pt x="47" y="9"/>
                    </a:moveTo>
                    <a:cubicBezTo>
                      <a:pt x="47" y="6"/>
                      <a:pt x="47" y="3"/>
                      <a:pt x="46" y="0"/>
                    </a:cubicBezTo>
                    <a:cubicBezTo>
                      <a:pt x="44" y="13"/>
                      <a:pt x="45" y="21"/>
                      <a:pt x="39" y="32"/>
                    </a:cubicBezTo>
                    <a:cubicBezTo>
                      <a:pt x="35" y="37"/>
                      <a:pt x="30" y="42"/>
                      <a:pt x="23" y="44"/>
                    </a:cubicBezTo>
                    <a:cubicBezTo>
                      <a:pt x="24" y="47"/>
                      <a:pt x="24" y="49"/>
                      <a:pt x="24" y="51"/>
                    </a:cubicBezTo>
                    <a:cubicBezTo>
                      <a:pt x="23" y="59"/>
                      <a:pt x="7" y="56"/>
                      <a:pt x="0" y="56"/>
                    </a:cubicBezTo>
                    <a:cubicBezTo>
                      <a:pt x="11" y="58"/>
                      <a:pt x="21" y="61"/>
                      <a:pt x="32" y="64"/>
                    </a:cubicBezTo>
                    <a:cubicBezTo>
                      <a:pt x="34" y="63"/>
                      <a:pt x="37" y="62"/>
                      <a:pt x="39" y="61"/>
                    </a:cubicBezTo>
                    <a:cubicBezTo>
                      <a:pt x="40" y="56"/>
                      <a:pt x="41" y="52"/>
                      <a:pt x="42" y="47"/>
                    </a:cubicBezTo>
                    <a:cubicBezTo>
                      <a:pt x="44" y="43"/>
                      <a:pt x="46" y="39"/>
                      <a:pt x="48" y="35"/>
                    </a:cubicBezTo>
                    <a:cubicBezTo>
                      <a:pt x="49" y="32"/>
                      <a:pt x="49" y="29"/>
                      <a:pt x="49" y="27"/>
                    </a:cubicBezTo>
                    <a:cubicBezTo>
                      <a:pt x="49" y="21"/>
                      <a:pt x="48" y="15"/>
                      <a:pt x="47" y="9"/>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63" name="Freeform 57"/>
              <p:cNvSpPr>
                <a:spLocks/>
              </p:cNvSpPr>
              <p:nvPr/>
            </p:nvSpPr>
            <p:spPr bwMode="auto">
              <a:xfrm>
                <a:off x="2193826" y="2414987"/>
                <a:ext cx="6486" cy="14413"/>
              </a:xfrm>
              <a:custGeom>
                <a:avLst/>
                <a:gdLst>
                  <a:gd name="T0" fmla="*/ 0 w 15"/>
                  <a:gd name="T1" fmla="*/ 0 h 34"/>
                  <a:gd name="T2" fmla="*/ 2 w 15"/>
                  <a:gd name="T3" fmla="*/ 14 h 34"/>
                  <a:gd name="T4" fmla="*/ 13 w 15"/>
                  <a:gd name="T5" fmla="*/ 34 h 34"/>
                  <a:gd name="T6" fmla="*/ 15 w 15"/>
                  <a:gd name="T7" fmla="*/ 20 h 34"/>
                  <a:gd name="T8" fmla="*/ 0 w 15"/>
                  <a:gd name="T9" fmla="*/ 0 h 34"/>
                </a:gdLst>
                <a:ahLst/>
                <a:cxnLst>
                  <a:cxn ang="0">
                    <a:pos x="T0" y="T1"/>
                  </a:cxn>
                  <a:cxn ang="0">
                    <a:pos x="T2" y="T3"/>
                  </a:cxn>
                  <a:cxn ang="0">
                    <a:pos x="T4" y="T5"/>
                  </a:cxn>
                  <a:cxn ang="0">
                    <a:pos x="T6" y="T7"/>
                  </a:cxn>
                  <a:cxn ang="0">
                    <a:pos x="T8" y="T9"/>
                  </a:cxn>
                </a:cxnLst>
                <a:rect l="0" t="0" r="r" b="b"/>
                <a:pathLst>
                  <a:path w="15" h="34">
                    <a:moveTo>
                      <a:pt x="0" y="0"/>
                    </a:moveTo>
                    <a:cubicBezTo>
                      <a:pt x="0" y="6"/>
                      <a:pt x="0" y="8"/>
                      <a:pt x="2" y="14"/>
                    </a:cubicBezTo>
                    <a:cubicBezTo>
                      <a:pt x="6" y="21"/>
                      <a:pt x="10" y="27"/>
                      <a:pt x="13" y="34"/>
                    </a:cubicBezTo>
                    <a:cubicBezTo>
                      <a:pt x="14" y="29"/>
                      <a:pt x="14" y="25"/>
                      <a:pt x="15" y="20"/>
                    </a:cubicBezTo>
                    <a:cubicBezTo>
                      <a:pt x="10" y="13"/>
                      <a:pt x="5" y="7"/>
                      <a:pt x="0" y="0"/>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64" name="Freeform 58"/>
              <p:cNvSpPr>
                <a:spLocks/>
              </p:cNvSpPr>
              <p:nvPr/>
            </p:nvSpPr>
            <p:spPr bwMode="auto">
              <a:xfrm>
                <a:off x="2168603" y="2434084"/>
                <a:ext cx="13692" cy="21439"/>
              </a:xfrm>
              <a:custGeom>
                <a:avLst/>
                <a:gdLst>
                  <a:gd name="T0" fmla="*/ 10 w 32"/>
                  <a:gd name="T1" fmla="*/ 0 h 50"/>
                  <a:gd name="T2" fmla="*/ 7 w 32"/>
                  <a:gd name="T3" fmla="*/ 7 h 50"/>
                  <a:gd name="T4" fmla="*/ 18 w 32"/>
                  <a:gd name="T5" fmla="*/ 31 h 50"/>
                  <a:gd name="T6" fmla="*/ 14 w 32"/>
                  <a:gd name="T7" fmla="*/ 39 h 50"/>
                  <a:gd name="T8" fmla="*/ 0 w 32"/>
                  <a:gd name="T9" fmla="*/ 38 h 50"/>
                  <a:gd name="T10" fmla="*/ 16 w 32"/>
                  <a:gd name="T11" fmla="*/ 50 h 50"/>
                  <a:gd name="T12" fmla="*/ 24 w 32"/>
                  <a:gd name="T13" fmla="*/ 49 h 50"/>
                  <a:gd name="T14" fmla="*/ 32 w 32"/>
                  <a:gd name="T15" fmla="*/ 41 h 50"/>
                  <a:gd name="T16" fmla="*/ 21 w 32"/>
                  <a:gd name="T17" fmla="*/ 24 h 50"/>
                  <a:gd name="T18" fmla="*/ 10 w 32"/>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0" y="0"/>
                    </a:moveTo>
                    <a:cubicBezTo>
                      <a:pt x="9" y="3"/>
                      <a:pt x="8" y="5"/>
                      <a:pt x="7" y="7"/>
                    </a:cubicBezTo>
                    <a:cubicBezTo>
                      <a:pt x="10" y="17"/>
                      <a:pt x="12" y="23"/>
                      <a:pt x="18" y="31"/>
                    </a:cubicBezTo>
                    <a:cubicBezTo>
                      <a:pt x="17" y="35"/>
                      <a:pt x="16" y="36"/>
                      <a:pt x="14" y="39"/>
                    </a:cubicBezTo>
                    <a:cubicBezTo>
                      <a:pt x="9" y="38"/>
                      <a:pt x="5" y="38"/>
                      <a:pt x="0" y="38"/>
                    </a:cubicBezTo>
                    <a:cubicBezTo>
                      <a:pt x="6" y="42"/>
                      <a:pt x="11" y="46"/>
                      <a:pt x="16" y="50"/>
                    </a:cubicBezTo>
                    <a:cubicBezTo>
                      <a:pt x="19" y="50"/>
                      <a:pt x="21" y="49"/>
                      <a:pt x="24" y="49"/>
                    </a:cubicBezTo>
                    <a:cubicBezTo>
                      <a:pt x="27" y="46"/>
                      <a:pt x="29" y="44"/>
                      <a:pt x="32" y="41"/>
                    </a:cubicBezTo>
                    <a:cubicBezTo>
                      <a:pt x="28" y="35"/>
                      <a:pt x="25" y="29"/>
                      <a:pt x="21" y="24"/>
                    </a:cubicBezTo>
                    <a:cubicBezTo>
                      <a:pt x="17" y="16"/>
                      <a:pt x="14" y="8"/>
                      <a:pt x="10" y="0"/>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65" name="Freeform 59"/>
              <p:cNvSpPr>
                <a:spLocks/>
              </p:cNvSpPr>
              <p:nvPr/>
            </p:nvSpPr>
            <p:spPr bwMode="auto">
              <a:xfrm>
                <a:off x="2258685" y="2383819"/>
                <a:ext cx="39456" cy="46482"/>
              </a:xfrm>
              <a:custGeom>
                <a:avLst/>
                <a:gdLst>
                  <a:gd name="T0" fmla="*/ 77 w 92"/>
                  <a:gd name="T1" fmla="*/ 0 h 109"/>
                  <a:gd name="T2" fmla="*/ 84 w 92"/>
                  <a:gd name="T3" fmla="*/ 44 h 109"/>
                  <a:gd name="T4" fmla="*/ 63 w 92"/>
                  <a:gd name="T5" fmla="*/ 96 h 109"/>
                  <a:gd name="T6" fmla="*/ 0 w 92"/>
                  <a:gd name="T7" fmla="*/ 98 h 109"/>
                  <a:gd name="T8" fmla="*/ 26 w 92"/>
                  <a:gd name="T9" fmla="*/ 108 h 109"/>
                  <a:gd name="T10" fmla="*/ 50 w 92"/>
                  <a:gd name="T11" fmla="*/ 109 h 109"/>
                  <a:gd name="T12" fmla="*/ 66 w 92"/>
                  <a:gd name="T13" fmla="*/ 104 h 109"/>
                  <a:gd name="T14" fmla="*/ 79 w 92"/>
                  <a:gd name="T15" fmla="*/ 94 h 109"/>
                  <a:gd name="T16" fmla="*/ 88 w 92"/>
                  <a:gd name="T17" fmla="*/ 74 h 109"/>
                  <a:gd name="T18" fmla="*/ 92 w 92"/>
                  <a:gd name="T19" fmla="*/ 51 h 109"/>
                  <a:gd name="T20" fmla="*/ 89 w 92"/>
                  <a:gd name="T21" fmla="*/ 28 h 109"/>
                  <a:gd name="T22" fmla="*/ 84 w 92"/>
                  <a:gd name="T23" fmla="*/ 5 h 109"/>
                  <a:gd name="T24" fmla="*/ 77 w 92"/>
                  <a:gd name="T2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09">
                    <a:moveTo>
                      <a:pt x="77" y="0"/>
                    </a:moveTo>
                    <a:cubicBezTo>
                      <a:pt x="80" y="15"/>
                      <a:pt x="84" y="29"/>
                      <a:pt x="84" y="44"/>
                    </a:cubicBezTo>
                    <a:cubicBezTo>
                      <a:pt x="83" y="62"/>
                      <a:pt x="80" y="85"/>
                      <a:pt x="63" y="96"/>
                    </a:cubicBezTo>
                    <a:cubicBezTo>
                      <a:pt x="44" y="109"/>
                      <a:pt x="21" y="103"/>
                      <a:pt x="0" y="98"/>
                    </a:cubicBezTo>
                    <a:cubicBezTo>
                      <a:pt x="9" y="101"/>
                      <a:pt x="17" y="105"/>
                      <a:pt x="26" y="108"/>
                    </a:cubicBezTo>
                    <a:cubicBezTo>
                      <a:pt x="34" y="108"/>
                      <a:pt x="42" y="109"/>
                      <a:pt x="50" y="109"/>
                    </a:cubicBezTo>
                    <a:cubicBezTo>
                      <a:pt x="55" y="108"/>
                      <a:pt x="61" y="106"/>
                      <a:pt x="66" y="104"/>
                    </a:cubicBezTo>
                    <a:cubicBezTo>
                      <a:pt x="70" y="101"/>
                      <a:pt x="75" y="97"/>
                      <a:pt x="79" y="94"/>
                    </a:cubicBezTo>
                    <a:cubicBezTo>
                      <a:pt x="82" y="87"/>
                      <a:pt x="85" y="81"/>
                      <a:pt x="88" y="74"/>
                    </a:cubicBezTo>
                    <a:cubicBezTo>
                      <a:pt x="90" y="66"/>
                      <a:pt x="91" y="58"/>
                      <a:pt x="92" y="51"/>
                    </a:cubicBezTo>
                    <a:cubicBezTo>
                      <a:pt x="91" y="43"/>
                      <a:pt x="90" y="35"/>
                      <a:pt x="89" y="28"/>
                    </a:cubicBezTo>
                    <a:cubicBezTo>
                      <a:pt x="87" y="20"/>
                      <a:pt x="86" y="13"/>
                      <a:pt x="84" y="5"/>
                    </a:cubicBezTo>
                    <a:cubicBezTo>
                      <a:pt x="82" y="4"/>
                      <a:pt x="79" y="2"/>
                      <a:pt x="77" y="0"/>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66" name="Freeform 60"/>
              <p:cNvSpPr>
                <a:spLocks/>
              </p:cNvSpPr>
              <p:nvPr/>
            </p:nvSpPr>
            <p:spPr bwMode="auto">
              <a:xfrm>
                <a:off x="2164820" y="2400394"/>
                <a:ext cx="10269" cy="15854"/>
              </a:xfrm>
              <a:custGeom>
                <a:avLst/>
                <a:gdLst>
                  <a:gd name="T0" fmla="*/ 12 w 24"/>
                  <a:gd name="T1" fmla="*/ 5 h 37"/>
                  <a:gd name="T2" fmla="*/ 1 w 24"/>
                  <a:gd name="T3" fmla="*/ 24 h 37"/>
                  <a:gd name="T4" fmla="*/ 3 w 24"/>
                  <a:gd name="T5" fmla="*/ 33 h 37"/>
                  <a:gd name="T6" fmla="*/ 7 w 24"/>
                  <a:gd name="T7" fmla="*/ 35 h 37"/>
                  <a:gd name="T8" fmla="*/ 12 w 24"/>
                  <a:gd name="T9" fmla="*/ 37 h 37"/>
                  <a:gd name="T10" fmla="*/ 20 w 24"/>
                  <a:gd name="T11" fmla="*/ 35 h 37"/>
                  <a:gd name="T12" fmla="*/ 24 w 24"/>
                  <a:gd name="T13" fmla="*/ 22 h 37"/>
                  <a:gd name="T14" fmla="*/ 12 w 24"/>
                  <a:gd name="T15" fmla="*/ 28 h 37"/>
                  <a:gd name="T16" fmla="*/ 10 w 24"/>
                  <a:gd name="T17" fmla="*/ 28 h 37"/>
                  <a:gd name="T18" fmla="*/ 7 w 24"/>
                  <a:gd name="T19" fmla="*/ 23 h 37"/>
                  <a:gd name="T20" fmla="*/ 10 w 24"/>
                  <a:gd name="T21" fmla="*/ 18 h 37"/>
                  <a:gd name="T22" fmla="*/ 12 w 24"/>
                  <a:gd name="T23" fmla="*/ 7 h 37"/>
                  <a:gd name="T24" fmla="*/ 15 w 24"/>
                  <a:gd name="T25" fmla="*/ 8 h 37"/>
                  <a:gd name="T26" fmla="*/ 18 w 24"/>
                  <a:gd name="T27" fmla="*/ 11 h 37"/>
                  <a:gd name="T28" fmla="*/ 17 w 24"/>
                  <a:gd name="T29" fmla="*/ 5 h 37"/>
                  <a:gd name="T30" fmla="*/ 15 w 24"/>
                  <a:gd name="T31" fmla="*/ 2 h 37"/>
                  <a:gd name="T32" fmla="*/ 13 w 24"/>
                  <a:gd name="T33" fmla="*/ 0 h 37"/>
                  <a:gd name="T34" fmla="*/ 12 w 24"/>
                  <a:gd name="T3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37">
                    <a:moveTo>
                      <a:pt x="12" y="5"/>
                    </a:moveTo>
                    <a:cubicBezTo>
                      <a:pt x="3" y="11"/>
                      <a:pt x="0" y="13"/>
                      <a:pt x="1" y="24"/>
                    </a:cubicBezTo>
                    <a:cubicBezTo>
                      <a:pt x="2" y="27"/>
                      <a:pt x="2" y="30"/>
                      <a:pt x="3" y="33"/>
                    </a:cubicBezTo>
                    <a:cubicBezTo>
                      <a:pt x="5" y="34"/>
                      <a:pt x="6" y="35"/>
                      <a:pt x="7" y="35"/>
                    </a:cubicBezTo>
                    <a:cubicBezTo>
                      <a:pt x="8" y="36"/>
                      <a:pt x="10" y="36"/>
                      <a:pt x="12" y="37"/>
                    </a:cubicBezTo>
                    <a:cubicBezTo>
                      <a:pt x="14" y="36"/>
                      <a:pt x="17" y="36"/>
                      <a:pt x="20" y="35"/>
                    </a:cubicBezTo>
                    <a:cubicBezTo>
                      <a:pt x="21" y="31"/>
                      <a:pt x="23" y="26"/>
                      <a:pt x="24" y="22"/>
                    </a:cubicBezTo>
                    <a:cubicBezTo>
                      <a:pt x="20" y="24"/>
                      <a:pt x="16" y="26"/>
                      <a:pt x="12" y="28"/>
                    </a:cubicBezTo>
                    <a:cubicBezTo>
                      <a:pt x="11" y="28"/>
                      <a:pt x="10" y="28"/>
                      <a:pt x="10" y="28"/>
                    </a:cubicBezTo>
                    <a:cubicBezTo>
                      <a:pt x="9" y="26"/>
                      <a:pt x="8" y="25"/>
                      <a:pt x="7" y="23"/>
                    </a:cubicBezTo>
                    <a:cubicBezTo>
                      <a:pt x="8" y="21"/>
                      <a:pt x="9" y="19"/>
                      <a:pt x="10" y="18"/>
                    </a:cubicBezTo>
                    <a:cubicBezTo>
                      <a:pt x="11" y="14"/>
                      <a:pt x="12" y="11"/>
                      <a:pt x="12" y="7"/>
                    </a:cubicBezTo>
                    <a:cubicBezTo>
                      <a:pt x="13" y="8"/>
                      <a:pt x="14" y="8"/>
                      <a:pt x="15" y="8"/>
                    </a:cubicBezTo>
                    <a:cubicBezTo>
                      <a:pt x="16" y="9"/>
                      <a:pt x="17" y="10"/>
                      <a:pt x="18" y="11"/>
                    </a:cubicBezTo>
                    <a:cubicBezTo>
                      <a:pt x="18" y="9"/>
                      <a:pt x="17" y="7"/>
                      <a:pt x="17" y="5"/>
                    </a:cubicBezTo>
                    <a:cubicBezTo>
                      <a:pt x="17" y="4"/>
                      <a:pt x="16" y="3"/>
                      <a:pt x="15" y="2"/>
                    </a:cubicBezTo>
                    <a:cubicBezTo>
                      <a:pt x="14" y="1"/>
                      <a:pt x="14" y="1"/>
                      <a:pt x="13" y="0"/>
                    </a:cubicBezTo>
                    <a:cubicBezTo>
                      <a:pt x="13" y="2"/>
                      <a:pt x="12" y="3"/>
                      <a:pt x="12" y="5"/>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67" name="Freeform 61"/>
              <p:cNvSpPr>
                <a:spLocks/>
              </p:cNvSpPr>
              <p:nvPr/>
            </p:nvSpPr>
            <p:spPr bwMode="auto">
              <a:xfrm>
                <a:off x="2252739" y="2367424"/>
                <a:ext cx="27024" cy="30808"/>
              </a:xfrm>
              <a:custGeom>
                <a:avLst/>
                <a:gdLst>
                  <a:gd name="T0" fmla="*/ 0 w 63"/>
                  <a:gd name="T1" fmla="*/ 0 h 72"/>
                  <a:gd name="T2" fmla="*/ 24 w 63"/>
                  <a:gd name="T3" fmla="*/ 22 h 72"/>
                  <a:gd name="T4" fmla="*/ 24 w 63"/>
                  <a:gd name="T5" fmla="*/ 32 h 72"/>
                  <a:gd name="T6" fmla="*/ 35 w 63"/>
                  <a:gd name="T7" fmla="*/ 31 h 72"/>
                  <a:gd name="T8" fmla="*/ 51 w 63"/>
                  <a:gd name="T9" fmla="*/ 51 h 72"/>
                  <a:gd name="T10" fmla="*/ 43 w 63"/>
                  <a:gd name="T11" fmla="*/ 55 h 72"/>
                  <a:gd name="T12" fmla="*/ 39 w 63"/>
                  <a:gd name="T13" fmla="*/ 55 h 72"/>
                  <a:gd name="T14" fmla="*/ 42 w 63"/>
                  <a:gd name="T15" fmla="*/ 57 h 72"/>
                  <a:gd name="T16" fmla="*/ 44 w 63"/>
                  <a:gd name="T17" fmla="*/ 64 h 72"/>
                  <a:gd name="T18" fmla="*/ 55 w 63"/>
                  <a:gd name="T19" fmla="*/ 65 h 72"/>
                  <a:gd name="T20" fmla="*/ 56 w 63"/>
                  <a:gd name="T21" fmla="*/ 72 h 72"/>
                  <a:gd name="T22" fmla="*/ 60 w 63"/>
                  <a:gd name="T23" fmla="*/ 71 h 72"/>
                  <a:gd name="T24" fmla="*/ 59 w 63"/>
                  <a:gd name="T25" fmla="*/ 61 h 72"/>
                  <a:gd name="T26" fmla="*/ 63 w 63"/>
                  <a:gd name="T27" fmla="*/ 55 h 72"/>
                  <a:gd name="T28" fmla="*/ 57 w 63"/>
                  <a:gd name="T29" fmla="*/ 42 h 72"/>
                  <a:gd name="T30" fmla="*/ 47 w 63"/>
                  <a:gd name="T31" fmla="*/ 32 h 72"/>
                  <a:gd name="T32" fmla="*/ 46 w 63"/>
                  <a:gd name="T33" fmla="*/ 32 h 72"/>
                  <a:gd name="T34" fmla="*/ 34 w 63"/>
                  <a:gd name="T35" fmla="*/ 25 h 72"/>
                  <a:gd name="T36" fmla="*/ 15 w 63"/>
                  <a:gd name="T37" fmla="*/ 9 h 72"/>
                  <a:gd name="T38" fmla="*/ 0 w 63"/>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72">
                    <a:moveTo>
                      <a:pt x="0" y="0"/>
                    </a:moveTo>
                    <a:cubicBezTo>
                      <a:pt x="8" y="7"/>
                      <a:pt x="17" y="13"/>
                      <a:pt x="24" y="22"/>
                    </a:cubicBezTo>
                    <a:cubicBezTo>
                      <a:pt x="26" y="25"/>
                      <a:pt x="29" y="27"/>
                      <a:pt x="24" y="32"/>
                    </a:cubicBezTo>
                    <a:cubicBezTo>
                      <a:pt x="29" y="30"/>
                      <a:pt x="31" y="30"/>
                      <a:pt x="35" y="31"/>
                    </a:cubicBezTo>
                    <a:cubicBezTo>
                      <a:pt x="43" y="32"/>
                      <a:pt x="50" y="43"/>
                      <a:pt x="51" y="51"/>
                    </a:cubicBezTo>
                    <a:cubicBezTo>
                      <a:pt x="51" y="51"/>
                      <a:pt x="49" y="53"/>
                      <a:pt x="43" y="55"/>
                    </a:cubicBezTo>
                    <a:cubicBezTo>
                      <a:pt x="42" y="55"/>
                      <a:pt x="39" y="54"/>
                      <a:pt x="39" y="55"/>
                    </a:cubicBezTo>
                    <a:cubicBezTo>
                      <a:pt x="40" y="56"/>
                      <a:pt x="41" y="57"/>
                      <a:pt x="42" y="57"/>
                    </a:cubicBezTo>
                    <a:cubicBezTo>
                      <a:pt x="42" y="59"/>
                      <a:pt x="42" y="62"/>
                      <a:pt x="44" y="64"/>
                    </a:cubicBezTo>
                    <a:cubicBezTo>
                      <a:pt x="48" y="64"/>
                      <a:pt x="51" y="65"/>
                      <a:pt x="55" y="65"/>
                    </a:cubicBezTo>
                    <a:cubicBezTo>
                      <a:pt x="56" y="67"/>
                      <a:pt x="56" y="70"/>
                      <a:pt x="56" y="72"/>
                    </a:cubicBezTo>
                    <a:cubicBezTo>
                      <a:pt x="57" y="71"/>
                      <a:pt x="59" y="71"/>
                      <a:pt x="60" y="71"/>
                    </a:cubicBezTo>
                    <a:cubicBezTo>
                      <a:pt x="60" y="68"/>
                      <a:pt x="59" y="64"/>
                      <a:pt x="59" y="61"/>
                    </a:cubicBezTo>
                    <a:cubicBezTo>
                      <a:pt x="60" y="59"/>
                      <a:pt x="62" y="57"/>
                      <a:pt x="63" y="55"/>
                    </a:cubicBezTo>
                    <a:cubicBezTo>
                      <a:pt x="61" y="50"/>
                      <a:pt x="59" y="46"/>
                      <a:pt x="57" y="42"/>
                    </a:cubicBezTo>
                    <a:cubicBezTo>
                      <a:pt x="54" y="39"/>
                      <a:pt x="50" y="35"/>
                      <a:pt x="47" y="32"/>
                    </a:cubicBezTo>
                    <a:cubicBezTo>
                      <a:pt x="47" y="32"/>
                      <a:pt x="46" y="32"/>
                      <a:pt x="46" y="32"/>
                    </a:cubicBezTo>
                    <a:cubicBezTo>
                      <a:pt x="42" y="30"/>
                      <a:pt x="38" y="27"/>
                      <a:pt x="34" y="25"/>
                    </a:cubicBezTo>
                    <a:cubicBezTo>
                      <a:pt x="28" y="20"/>
                      <a:pt x="21" y="14"/>
                      <a:pt x="15" y="9"/>
                    </a:cubicBezTo>
                    <a:cubicBezTo>
                      <a:pt x="10" y="6"/>
                      <a:pt x="5" y="3"/>
                      <a:pt x="0" y="0"/>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68" name="Freeform 62"/>
              <p:cNvSpPr>
                <a:spLocks/>
              </p:cNvSpPr>
              <p:nvPr/>
            </p:nvSpPr>
            <p:spPr bwMode="auto">
              <a:xfrm>
                <a:off x="2245893" y="2392647"/>
                <a:ext cx="14233" cy="11170"/>
              </a:xfrm>
              <a:custGeom>
                <a:avLst/>
                <a:gdLst>
                  <a:gd name="T0" fmla="*/ 29 w 33"/>
                  <a:gd name="T1" fmla="*/ 0 h 26"/>
                  <a:gd name="T2" fmla="*/ 28 w 33"/>
                  <a:gd name="T3" fmla="*/ 2 h 26"/>
                  <a:gd name="T4" fmla="*/ 33 w 33"/>
                  <a:gd name="T5" fmla="*/ 12 h 26"/>
                  <a:gd name="T6" fmla="*/ 23 w 33"/>
                  <a:gd name="T7" fmla="*/ 17 h 26"/>
                  <a:gd name="T8" fmla="*/ 13 w 33"/>
                  <a:gd name="T9" fmla="*/ 26 h 26"/>
                  <a:gd name="T10" fmla="*/ 6 w 33"/>
                  <a:gd name="T11" fmla="*/ 18 h 26"/>
                  <a:gd name="T12" fmla="*/ 0 w 33"/>
                  <a:gd name="T13" fmla="*/ 18 h 26"/>
                  <a:gd name="T14" fmla="*/ 3 w 33"/>
                  <a:gd name="T15" fmla="*/ 17 h 26"/>
                  <a:gd name="T16" fmla="*/ 9 w 33"/>
                  <a:gd name="T17" fmla="*/ 11 h 26"/>
                  <a:gd name="T18" fmla="*/ 19 w 33"/>
                  <a:gd name="T19" fmla="*/ 3 h 26"/>
                  <a:gd name="T20" fmla="*/ 26 w 33"/>
                  <a:gd name="T21" fmla="*/ 1 h 26"/>
                  <a:gd name="T22" fmla="*/ 29 w 33"/>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26">
                    <a:moveTo>
                      <a:pt x="29" y="0"/>
                    </a:moveTo>
                    <a:cubicBezTo>
                      <a:pt x="29" y="0"/>
                      <a:pt x="28" y="1"/>
                      <a:pt x="28" y="2"/>
                    </a:cubicBezTo>
                    <a:cubicBezTo>
                      <a:pt x="31" y="5"/>
                      <a:pt x="32" y="7"/>
                      <a:pt x="33" y="12"/>
                    </a:cubicBezTo>
                    <a:cubicBezTo>
                      <a:pt x="30" y="13"/>
                      <a:pt x="26" y="15"/>
                      <a:pt x="23" y="17"/>
                    </a:cubicBezTo>
                    <a:cubicBezTo>
                      <a:pt x="19" y="20"/>
                      <a:pt x="16" y="23"/>
                      <a:pt x="13" y="26"/>
                    </a:cubicBezTo>
                    <a:cubicBezTo>
                      <a:pt x="9" y="24"/>
                      <a:pt x="8" y="22"/>
                      <a:pt x="6" y="18"/>
                    </a:cubicBezTo>
                    <a:cubicBezTo>
                      <a:pt x="4" y="18"/>
                      <a:pt x="2" y="19"/>
                      <a:pt x="0" y="18"/>
                    </a:cubicBezTo>
                    <a:cubicBezTo>
                      <a:pt x="1" y="18"/>
                      <a:pt x="2" y="18"/>
                      <a:pt x="3" y="17"/>
                    </a:cubicBezTo>
                    <a:cubicBezTo>
                      <a:pt x="5" y="15"/>
                      <a:pt x="7" y="13"/>
                      <a:pt x="9" y="11"/>
                    </a:cubicBezTo>
                    <a:cubicBezTo>
                      <a:pt x="12" y="9"/>
                      <a:pt x="16" y="6"/>
                      <a:pt x="19" y="3"/>
                    </a:cubicBezTo>
                    <a:cubicBezTo>
                      <a:pt x="22" y="3"/>
                      <a:pt x="24" y="2"/>
                      <a:pt x="26" y="1"/>
                    </a:cubicBezTo>
                    <a:cubicBezTo>
                      <a:pt x="27" y="1"/>
                      <a:pt x="28" y="0"/>
                      <a:pt x="29" y="0"/>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69" name="Freeform 63"/>
              <p:cNvSpPr>
                <a:spLocks/>
              </p:cNvSpPr>
              <p:nvPr/>
            </p:nvSpPr>
            <p:spPr bwMode="auto">
              <a:xfrm>
                <a:off x="2250577" y="2396971"/>
                <a:ext cx="12071" cy="10630"/>
              </a:xfrm>
              <a:custGeom>
                <a:avLst/>
                <a:gdLst>
                  <a:gd name="T0" fmla="*/ 28 w 28"/>
                  <a:gd name="T1" fmla="*/ 0 h 25"/>
                  <a:gd name="T2" fmla="*/ 0 w 28"/>
                  <a:gd name="T3" fmla="*/ 25 h 25"/>
                  <a:gd name="T4" fmla="*/ 28 w 28"/>
                  <a:gd name="T5" fmla="*/ 0 h 25"/>
                </a:gdLst>
                <a:ahLst/>
                <a:cxnLst>
                  <a:cxn ang="0">
                    <a:pos x="T0" y="T1"/>
                  </a:cxn>
                  <a:cxn ang="0">
                    <a:pos x="T2" y="T3"/>
                  </a:cxn>
                  <a:cxn ang="0">
                    <a:pos x="T4" y="T5"/>
                  </a:cxn>
                </a:cxnLst>
                <a:rect l="0" t="0" r="r" b="b"/>
                <a:pathLst>
                  <a:path w="28" h="25">
                    <a:moveTo>
                      <a:pt x="28" y="0"/>
                    </a:moveTo>
                    <a:cubicBezTo>
                      <a:pt x="17" y="7"/>
                      <a:pt x="6" y="13"/>
                      <a:pt x="0" y="25"/>
                    </a:cubicBezTo>
                    <a:cubicBezTo>
                      <a:pt x="0" y="10"/>
                      <a:pt x="15" y="3"/>
                      <a:pt x="28" y="0"/>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70" name="Freeform 64"/>
              <p:cNvSpPr>
                <a:spLocks/>
              </p:cNvSpPr>
              <p:nvPr/>
            </p:nvSpPr>
            <p:spPr bwMode="auto">
              <a:xfrm>
                <a:off x="2242470" y="2384540"/>
                <a:ext cx="7387" cy="12431"/>
              </a:xfrm>
              <a:custGeom>
                <a:avLst/>
                <a:gdLst>
                  <a:gd name="T0" fmla="*/ 17 w 17"/>
                  <a:gd name="T1" fmla="*/ 0 h 29"/>
                  <a:gd name="T2" fmla="*/ 3 w 17"/>
                  <a:gd name="T3" fmla="*/ 29 h 29"/>
                  <a:gd name="T4" fmla="*/ 9 w 17"/>
                  <a:gd name="T5" fmla="*/ 3 h 29"/>
                  <a:gd name="T6" fmla="*/ 14 w 17"/>
                  <a:gd name="T7" fmla="*/ 1 h 29"/>
                  <a:gd name="T8" fmla="*/ 17 w 17"/>
                  <a:gd name="T9" fmla="*/ 0 h 29"/>
                </a:gdLst>
                <a:ahLst/>
                <a:cxnLst>
                  <a:cxn ang="0">
                    <a:pos x="T0" y="T1"/>
                  </a:cxn>
                  <a:cxn ang="0">
                    <a:pos x="T2" y="T3"/>
                  </a:cxn>
                  <a:cxn ang="0">
                    <a:pos x="T4" y="T5"/>
                  </a:cxn>
                  <a:cxn ang="0">
                    <a:pos x="T6" y="T7"/>
                  </a:cxn>
                  <a:cxn ang="0">
                    <a:pos x="T8" y="T9"/>
                  </a:cxn>
                </a:cxnLst>
                <a:rect l="0" t="0" r="r" b="b"/>
                <a:pathLst>
                  <a:path w="17" h="29">
                    <a:moveTo>
                      <a:pt x="17" y="0"/>
                    </a:moveTo>
                    <a:cubicBezTo>
                      <a:pt x="8" y="6"/>
                      <a:pt x="2" y="18"/>
                      <a:pt x="3" y="29"/>
                    </a:cubicBezTo>
                    <a:cubicBezTo>
                      <a:pt x="0" y="19"/>
                      <a:pt x="1" y="10"/>
                      <a:pt x="9" y="3"/>
                    </a:cubicBezTo>
                    <a:cubicBezTo>
                      <a:pt x="11" y="2"/>
                      <a:pt x="12" y="1"/>
                      <a:pt x="14" y="1"/>
                    </a:cubicBezTo>
                    <a:cubicBezTo>
                      <a:pt x="15" y="1"/>
                      <a:pt x="16" y="0"/>
                      <a:pt x="17" y="0"/>
                    </a:cubicBezTo>
                  </a:path>
                </a:pathLst>
              </a:custGeom>
              <a:solidFill>
                <a:srgbClr val="CBC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71" name="Freeform 67"/>
              <p:cNvSpPr>
                <a:spLocks noEditPoints="1"/>
              </p:cNvSpPr>
              <p:nvPr/>
            </p:nvSpPr>
            <p:spPr bwMode="auto">
              <a:xfrm>
                <a:off x="2156172" y="2364001"/>
                <a:ext cx="143229" cy="108999"/>
              </a:xfrm>
              <a:custGeom>
                <a:avLst/>
                <a:gdLst>
                  <a:gd name="T0" fmla="*/ 220 w 335"/>
                  <a:gd name="T1" fmla="*/ 48 h 255"/>
                  <a:gd name="T2" fmla="*/ 301 w 335"/>
                  <a:gd name="T3" fmla="*/ 68 h 255"/>
                  <a:gd name="T4" fmla="*/ 151 w 335"/>
                  <a:gd name="T5" fmla="*/ 56 h 255"/>
                  <a:gd name="T6" fmla="*/ 174 w 335"/>
                  <a:gd name="T7" fmla="*/ 48 h 255"/>
                  <a:gd name="T8" fmla="*/ 239 w 335"/>
                  <a:gd name="T9" fmla="*/ 66 h 255"/>
                  <a:gd name="T10" fmla="*/ 222 w 335"/>
                  <a:gd name="T11" fmla="*/ 95 h 255"/>
                  <a:gd name="T12" fmla="*/ 286 w 335"/>
                  <a:gd name="T13" fmla="*/ 63 h 255"/>
                  <a:gd name="T14" fmla="*/ 57 w 335"/>
                  <a:gd name="T15" fmla="*/ 204 h 255"/>
                  <a:gd name="T16" fmla="*/ 37 w 335"/>
                  <a:gd name="T17" fmla="*/ 173 h 255"/>
                  <a:gd name="T18" fmla="*/ 24 w 335"/>
                  <a:gd name="T19" fmla="*/ 116 h 255"/>
                  <a:gd name="T20" fmla="*/ 34 w 335"/>
                  <a:gd name="T21" fmla="*/ 113 h 255"/>
                  <a:gd name="T22" fmla="*/ 34 w 335"/>
                  <a:gd name="T23" fmla="*/ 89 h 255"/>
                  <a:gd name="T24" fmla="*/ 196 w 335"/>
                  <a:gd name="T25" fmla="*/ 225 h 255"/>
                  <a:gd name="T26" fmla="*/ 215 w 335"/>
                  <a:gd name="T27" fmla="*/ 183 h 255"/>
                  <a:gd name="T28" fmla="*/ 132 w 335"/>
                  <a:gd name="T29" fmla="*/ 234 h 255"/>
                  <a:gd name="T30" fmla="*/ 108 w 335"/>
                  <a:gd name="T31" fmla="*/ 218 h 255"/>
                  <a:gd name="T32" fmla="*/ 55 w 335"/>
                  <a:gd name="T33" fmla="*/ 216 h 255"/>
                  <a:gd name="T34" fmla="*/ 37 w 335"/>
                  <a:gd name="T35" fmla="*/ 158 h 255"/>
                  <a:gd name="T36" fmla="*/ 38 w 335"/>
                  <a:gd name="T37" fmla="*/ 78 h 255"/>
                  <a:gd name="T38" fmla="*/ 33 w 335"/>
                  <a:gd name="T39" fmla="*/ 110 h 255"/>
                  <a:gd name="T40" fmla="*/ 148 w 335"/>
                  <a:gd name="T41" fmla="*/ 37 h 255"/>
                  <a:gd name="T42" fmla="*/ 290 w 335"/>
                  <a:gd name="T43" fmla="*/ 61 h 255"/>
                  <a:gd name="T44" fmla="*/ 307 w 335"/>
                  <a:gd name="T45" fmla="*/ 152 h 255"/>
                  <a:gd name="T46" fmla="*/ 215 w 335"/>
                  <a:gd name="T47" fmla="*/ 163 h 255"/>
                  <a:gd name="T48" fmla="*/ 226 w 335"/>
                  <a:gd name="T49" fmla="*/ 219 h 255"/>
                  <a:gd name="T50" fmla="*/ 150 w 335"/>
                  <a:gd name="T51" fmla="*/ 204 h 255"/>
                  <a:gd name="T52" fmla="*/ 108 w 335"/>
                  <a:gd name="T53" fmla="*/ 199 h 255"/>
                  <a:gd name="T54" fmla="*/ 96 w 335"/>
                  <a:gd name="T55" fmla="*/ 238 h 255"/>
                  <a:gd name="T56" fmla="*/ 43 w 335"/>
                  <a:gd name="T57" fmla="*/ 117 h 255"/>
                  <a:gd name="T58" fmla="*/ 89 w 335"/>
                  <a:gd name="T59" fmla="*/ 123 h 255"/>
                  <a:gd name="T60" fmla="*/ 174 w 335"/>
                  <a:gd name="T61" fmla="*/ 152 h 255"/>
                  <a:gd name="T62" fmla="*/ 133 w 335"/>
                  <a:gd name="T63" fmla="*/ 163 h 255"/>
                  <a:gd name="T64" fmla="*/ 104 w 335"/>
                  <a:gd name="T65" fmla="*/ 135 h 255"/>
                  <a:gd name="T66" fmla="*/ 154 w 335"/>
                  <a:gd name="T67" fmla="*/ 40 h 255"/>
                  <a:gd name="T68" fmla="*/ 246 w 335"/>
                  <a:gd name="T69" fmla="*/ 23 h 255"/>
                  <a:gd name="T70" fmla="*/ 277 w 335"/>
                  <a:gd name="T71" fmla="*/ 48 h 255"/>
                  <a:gd name="T72" fmla="*/ 274 w 335"/>
                  <a:gd name="T73" fmla="*/ 60 h 255"/>
                  <a:gd name="T74" fmla="*/ 271 w 335"/>
                  <a:gd name="T75" fmla="*/ 70 h 255"/>
                  <a:gd name="T76" fmla="*/ 285 w 335"/>
                  <a:gd name="T77" fmla="*/ 78 h 255"/>
                  <a:gd name="T78" fmla="*/ 274 w 335"/>
                  <a:gd name="T79" fmla="*/ 80 h 255"/>
                  <a:gd name="T80" fmla="*/ 283 w 335"/>
                  <a:gd name="T81" fmla="*/ 81 h 255"/>
                  <a:gd name="T82" fmla="*/ 288 w 335"/>
                  <a:gd name="T83" fmla="*/ 72 h 255"/>
                  <a:gd name="T84" fmla="*/ 305 w 335"/>
                  <a:gd name="T85" fmla="*/ 148 h 255"/>
                  <a:gd name="T86" fmla="*/ 250 w 335"/>
                  <a:gd name="T87" fmla="*/ 171 h 255"/>
                  <a:gd name="T88" fmla="*/ 258 w 335"/>
                  <a:gd name="T89" fmla="*/ 154 h 255"/>
                  <a:gd name="T90" fmla="*/ 217 w 335"/>
                  <a:gd name="T91" fmla="*/ 159 h 255"/>
                  <a:gd name="T92" fmla="*/ 165 w 335"/>
                  <a:gd name="T93" fmla="*/ 235 h 255"/>
                  <a:gd name="T94" fmla="*/ 150 w 335"/>
                  <a:gd name="T95" fmla="*/ 209 h 255"/>
                  <a:gd name="T96" fmla="*/ 169 w 335"/>
                  <a:gd name="T97" fmla="*/ 1 h 255"/>
                  <a:gd name="T98" fmla="*/ 235 w 335"/>
                  <a:gd name="T99" fmla="*/ 137 h 255"/>
                  <a:gd name="T100" fmla="*/ 231 w 335"/>
                  <a:gd name="T101" fmla="*/ 14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255">
                    <a:moveTo>
                      <a:pt x="4" y="108"/>
                    </a:moveTo>
                    <a:cubicBezTo>
                      <a:pt x="5" y="93"/>
                      <a:pt x="8" y="87"/>
                      <a:pt x="19" y="75"/>
                    </a:cubicBezTo>
                    <a:cubicBezTo>
                      <a:pt x="5" y="85"/>
                      <a:pt x="2" y="89"/>
                      <a:pt x="4" y="108"/>
                    </a:cubicBezTo>
                    <a:moveTo>
                      <a:pt x="203" y="68"/>
                    </a:moveTo>
                    <a:cubicBezTo>
                      <a:pt x="205" y="60"/>
                      <a:pt x="208" y="53"/>
                      <a:pt x="220" y="48"/>
                    </a:cubicBezTo>
                    <a:cubicBezTo>
                      <a:pt x="204" y="51"/>
                      <a:pt x="201" y="58"/>
                      <a:pt x="203" y="68"/>
                    </a:cubicBezTo>
                    <a:close/>
                    <a:moveTo>
                      <a:pt x="289" y="67"/>
                    </a:moveTo>
                    <a:cubicBezTo>
                      <a:pt x="294" y="67"/>
                      <a:pt x="296" y="68"/>
                      <a:pt x="300" y="66"/>
                    </a:cubicBezTo>
                    <a:cubicBezTo>
                      <a:pt x="308" y="62"/>
                      <a:pt x="313" y="56"/>
                      <a:pt x="317" y="49"/>
                    </a:cubicBezTo>
                    <a:cubicBezTo>
                      <a:pt x="315" y="58"/>
                      <a:pt x="310" y="65"/>
                      <a:pt x="301" y="68"/>
                    </a:cubicBezTo>
                    <a:cubicBezTo>
                      <a:pt x="297" y="70"/>
                      <a:pt x="294" y="68"/>
                      <a:pt x="289" y="67"/>
                    </a:cubicBezTo>
                    <a:close/>
                    <a:moveTo>
                      <a:pt x="174" y="48"/>
                    </a:moveTo>
                    <a:cubicBezTo>
                      <a:pt x="168" y="51"/>
                      <a:pt x="163" y="52"/>
                      <a:pt x="158" y="54"/>
                    </a:cubicBezTo>
                    <a:cubicBezTo>
                      <a:pt x="153" y="60"/>
                      <a:pt x="150" y="63"/>
                      <a:pt x="149" y="72"/>
                    </a:cubicBezTo>
                    <a:cubicBezTo>
                      <a:pt x="148" y="64"/>
                      <a:pt x="147" y="62"/>
                      <a:pt x="151" y="56"/>
                    </a:cubicBezTo>
                    <a:cubicBezTo>
                      <a:pt x="150" y="56"/>
                      <a:pt x="149" y="57"/>
                      <a:pt x="148" y="58"/>
                    </a:cubicBezTo>
                    <a:cubicBezTo>
                      <a:pt x="142" y="63"/>
                      <a:pt x="135" y="80"/>
                      <a:pt x="133" y="87"/>
                    </a:cubicBezTo>
                    <a:cubicBezTo>
                      <a:pt x="134" y="79"/>
                      <a:pt x="140" y="60"/>
                      <a:pt x="146" y="54"/>
                    </a:cubicBezTo>
                    <a:cubicBezTo>
                      <a:pt x="149" y="51"/>
                      <a:pt x="150" y="51"/>
                      <a:pt x="155" y="50"/>
                    </a:cubicBezTo>
                    <a:cubicBezTo>
                      <a:pt x="162" y="50"/>
                      <a:pt x="168" y="49"/>
                      <a:pt x="174" y="48"/>
                    </a:cubicBezTo>
                    <a:close/>
                    <a:moveTo>
                      <a:pt x="220" y="85"/>
                    </a:moveTo>
                    <a:cubicBezTo>
                      <a:pt x="220" y="83"/>
                      <a:pt x="219" y="82"/>
                      <a:pt x="219" y="80"/>
                    </a:cubicBezTo>
                    <a:cubicBezTo>
                      <a:pt x="217" y="82"/>
                      <a:pt x="214" y="84"/>
                      <a:pt x="211" y="85"/>
                    </a:cubicBezTo>
                    <a:cubicBezTo>
                      <a:pt x="215" y="82"/>
                      <a:pt x="221" y="74"/>
                      <a:pt x="224" y="71"/>
                    </a:cubicBezTo>
                    <a:cubicBezTo>
                      <a:pt x="229" y="68"/>
                      <a:pt x="234" y="69"/>
                      <a:pt x="239" y="66"/>
                    </a:cubicBezTo>
                    <a:cubicBezTo>
                      <a:pt x="238" y="68"/>
                      <a:pt x="236" y="69"/>
                      <a:pt x="233" y="70"/>
                    </a:cubicBezTo>
                    <a:cubicBezTo>
                      <a:pt x="236" y="71"/>
                      <a:pt x="238" y="73"/>
                      <a:pt x="239" y="76"/>
                    </a:cubicBezTo>
                    <a:cubicBezTo>
                      <a:pt x="240" y="77"/>
                      <a:pt x="240" y="78"/>
                      <a:pt x="240" y="79"/>
                    </a:cubicBezTo>
                    <a:cubicBezTo>
                      <a:pt x="243" y="78"/>
                      <a:pt x="247" y="77"/>
                      <a:pt x="250" y="77"/>
                    </a:cubicBezTo>
                    <a:cubicBezTo>
                      <a:pt x="240" y="80"/>
                      <a:pt x="229" y="87"/>
                      <a:pt x="222" y="95"/>
                    </a:cubicBezTo>
                    <a:cubicBezTo>
                      <a:pt x="222" y="93"/>
                      <a:pt x="224" y="91"/>
                      <a:pt x="225" y="89"/>
                    </a:cubicBezTo>
                    <a:cubicBezTo>
                      <a:pt x="223" y="88"/>
                      <a:pt x="221" y="87"/>
                      <a:pt x="220" y="85"/>
                    </a:cubicBezTo>
                    <a:close/>
                    <a:moveTo>
                      <a:pt x="284" y="61"/>
                    </a:moveTo>
                    <a:cubicBezTo>
                      <a:pt x="284" y="62"/>
                      <a:pt x="285" y="62"/>
                      <a:pt x="285" y="63"/>
                    </a:cubicBezTo>
                    <a:cubicBezTo>
                      <a:pt x="285" y="63"/>
                      <a:pt x="286" y="63"/>
                      <a:pt x="286" y="63"/>
                    </a:cubicBezTo>
                    <a:cubicBezTo>
                      <a:pt x="286" y="62"/>
                      <a:pt x="285" y="61"/>
                      <a:pt x="285" y="61"/>
                    </a:cubicBezTo>
                    <a:cubicBezTo>
                      <a:pt x="285" y="61"/>
                      <a:pt x="284" y="61"/>
                      <a:pt x="284" y="61"/>
                    </a:cubicBezTo>
                    <a:close/>
                    <a:moveTo>
                      <a:pt x="39" y="167"/>
                    </a:moveTo>
                    <a:cubicBezTo>
                      <a:pt x="43" y="180"/>
                      <a:pt x="50" y="193"/>
                      <a:pt x="57" y="204"/>
                    </a:cubicBezTo>
                    <a:cubicBezTo>
                      <a:pt x="57" y="204"/>
                      <a:pt x="57" y="204"/>
                      <a:pt x="57" y="204"/>
                    </a:cubicBezTo>
                    <a:cubicBezTo>
                      <a:pt x="57" y="206"/>
                      <a:pt x="56" y="208"/>
                      <a:pt x="55" y="209"/>
                    </a:cubicBezTo>
                    <a:cubicBezTo>
                      <a:pt x="50" y="216"/>
                      <a:pt x="37" y="206"/>
                      <a:pt x="33" y="202"/>
                    </a:cubicBezTo>
                    <a:cubicBezTo>
                      <a:pt x="29" y="198"/>
                      <a:pt x="26" y="193"/>
                      <a:pt x="25" y="188"/>
                    </a:cubicBezTo>
                    <a:cubicBezTo>
                      <a:pt x="25" y="185"/>
                      <a:pt x="25" y="185"/>
                      <a:pt x="28" y="182"/>
                    </a:cubicBezTo>
                    <a:cubicBezTo>
                      <a:pt x="31" y="179"/>
                      <a:pt x="34" y="176"/>
                      <a:pt x="37" y="173"/>
                    </a:cubicBezTo>
                    <a:cubicBezTo>
                      <a:pt x="38" y="171"/>
                      <a:pt x="39" y="169"/>
                      <a:pt x="39" y="167"/>
                    </a:cubicBezTo>
                    <a:close/>
                    <a:moveTo>
                      <a:pt x="41" y="109"/>
                    </a:moveTo>
                    <a:cubicBezTo>
                      <a:pt x="40" y="111"/>
                      <a:pt x="40" y="114"/>
                      <a:pt x="39" y="117"/>
                    </a:cubicBezTo>
                    <a:cubicBezTo>
                      <a:pt x="39" y="117"/>
                      <a:pt x="38" y="118"/>
                      <a:pt x="38" y="118"/>
                    </a:cubicBezTo>
                    <a:cubicBezTo>
                      <a:pt x="33" y="120"/>
                      <a:pt x="27" y="121"/>
                      <a:pt x="24" y="116"/>
                    </a:cubicBezTo>
                    <a:cubicBezTo>
                      <a:pt x="23" y="114"/>
                      <a:pt x="22" y="111"/>
                      <a:pt x="21" y="108"/>
                    </a:cubicBezTo>
                    <a:cubicBezTo>
                      <a:pt x="13" y="99"/>
                      <a:pt x="25" y="88"/>
                      <a:pt x="32" y="84"/>
                    </a:cubicBezTo>
                    <a:cubicBezTo>
                      <a:pt x="31" y="86"/>
                      <a:pt x="31" y="88"/>
                      <a:pt x="30" y="89"/>
                    </a:cubicBezTo>
                    <a:cubicBezTo>
                      <a:pt x="28" y="96"/>
                      <a:pt x="31" y="103"/>
                      <a:pt x="25" y="108"/>
                    </a:cubicBezTo>
                    <a:cubicBezTo>
                      <a:pt x="28" y="114"/>
                      <a:pt x="27" y="116"/>
                      <a:pt x="34" y="113"/>
                    </a:cubicBezTo>
                    <a:cubicBezTo>
                      <a:pt x="37" y="112"/>
                      <a:pt x="39" y="111"/>
                      <a:pt x="41" y="109"/>
                    </a:cubicBezTo>
                    <a:close/>
                    <a:moveTo>
                      <a:pt x="33" y="91"/>
                    </a:moveTo>
                    <a:cubicBezTo>
                      <a:pt x="34" y="91"/>
                      <a:pt x="35" y="92"/>
                      <a:pt x="36" y="93"/>
                    </a:cubicBezTo>
                    <a:cubicBezTo>
                      <a:pt x="36" y="90"/>
                      <a:pt x="36" y="89"/>
                      <a:pt x="34" y="88"/>
                    </a:cubicBezTo>
                    <a:cubicBezTo>
                      <a:pt x="34" y="88"/>
                      <a:pt x="34" y="88"/>
                      <a:pt x="34" y="89"/>
                    </a:cubicBezTo>
                    <a:cubicBezTo>
                      <a:pt x="33" y="90"/>
                      <a:pt x="33" y="90"/>
                      <a:pt x="33" y="91"/>
                    </a:cubicBezTo>
                    <a:close/>
                    <a:moveTo>
                      <a:pt x="213" y="176"/>
                    </a:moveTo>
                    <a:cubicBezTo>
                      <a:pt x="211" y="182"/>
                      <a:pt x="209" y="187"/>
                      <a:pt x="207" y="194"/>
                    </a:cubicBezTo>
                    <a:cubicBezTo>
                      <a:pt x="205" y="200"/>
                      <a:pt x="194" y="219"/>
                      <a:pt x="188" y="223"/>
                    </a:cubicBezTo>
                    <a:cubicBezTo>
                      <a:pt x="190" y="224"/>
                      <a:pt x="192" y="224"/>
                      <a:pt x="196" y="225"/>
                    </a:cubicBezTo>
                    <a:cubicBezTo>
                      <a:pt x="198" y="225"/>
                      <a:pt x="209" y="225"/>
                      <a:pt x="212" y="225"/>
                    </a:cubicBezTo>
                    <a:cubicBezTo>
                      <a:pt x="218" y="225"/>
                      <a:pt x="220" y="224"/>
                      <a:pt x="220" y="218"/>
                    </a:cubicBezTo>
                    <a:cubicBezTo>
                      <a:pt x="221" y="214"/>
                      <a:pt x="220" y="214"/>
                      <a:pt x="219" y="211"/>
                    </a:cubicBezTo>
                    <a:cubicBezTo>
                      <a:pt x="219" y="206"/>
                      <a:pt x="219" y="201"/>
                      <a:pt x="218" y="196"/>
                    </a:cubicBezTo>
                    <a:cubicBezTo>
                      <a:pt x="218" y="191"/>
                      <a:pt x="217" y="188"/>
                      <a:pt x="215" y="183"/>
                    </a:cubicBezTo>
                    <a:cubicBezTo>
                      <a:pt x="214" y="181"/>
                      <a:pt x="214" y="178"/>
                      <a:pt x="213" y="176"/>
                    </a:cubicBezTo>
                    <a:close/>
                    <a:moveTo>
                      <a:pt x="184" y="226"/>
                    </a:moveTo>
                    <a:cubicBezTo>
                      <a:pt x="179" y="230"/>
                      <a:pt x="171" y="237"/>
                      <a:pt x="169" y="238"/>
                    </a:cubicBezTo>
                    <a:cubicBezTo>
                      <a:pt x="166" y="242"/>
                      <a:pt x="166" y="245"/>
                      <a:pt x="161" y="248"/>
                    </a:cubicBezTo>
                    <a:cubicBezTo>
                      <a:pt x="147" y="255"/>
                      <a:pt x="140" y="247"/>
                      <a:pt x="132" y="234"/>
                    </a:cubicBezTo>
                    <a:cubicBezTo>
                      <a:pt x="128" y="228"/>
                      <a:pt x="119" y="214"/>
                      <a:pt x="128" y="209"/>
                    </a:cubicBezTo>
                    <a:cubicBezTo>
                      <a:pt x="132" y="207"/>
                      <a:pt x="135" y="206"/>
                      <a:pt x="138" y="204"/>
                    </a:cubicBezTo>
                    <a:cubicBezTo>
                      <a:pt x="128" y="205"/>
                      <a:pt x="119" y="205"/>
                      <a:pt x="109" y="204"/>
                    </a:cubicBezTo>
                    <a:cubicBezTo>
                      <a:pt x="109" y="205"/>
                      <a:pt x="110" y="206"/>
                      <a:pt x="110" y="207"/>
                    </a:cubicBezTo>
                    <a:cubicBezTo>
                      <a:pt x="110" y="213"/>
                      <a:pt x="111" y="214"/>
                      <a:pt x="108" y="218"/>
                    </a:cubicBezTo>
                    <a:cubicBezTo>
                      <a:pt x="106" y="222"/>
                      <a:pt x="105" y="222"/>
                      <a:pt x="102" y="228"/>
                    </a:cubicBezTo>
                    <a:cubicBezTo>
                      <a:pt x="103" y="233"/>
                      <a:pt x="102" y="235"/>
                      <a:pt x="101" y="240"/>
                    </a:cubicBezTo>
                    <a:cubicBezTo>
                      <a:pt x="98" y="251"/>
                      <a:pt x="78" y="245"/>
                      <a:pt x="70" y="243"/>
                    </a:cubicBezTo>
                    <a:cubicBezTo>
                      <a:pt x="60" y="240"/>
                      <a:pt x="46" y="238"/>
                      <a:pt x="52" y="225"/>
                    </a:cubicBezTo>
                    <a:cubicBezTo>
                      <a:pt x="53" y="222"/>
                      <a:pt x="54" y="219"/>
                      <a:pt x="55" y="216"/>
                    </a:cubicBezTo>
                    <a:cubicBezTo>
                      <a:pt x="46" y="220"/>
                      <a:pt x="34" y="212"/>
                      <a:pt x="29" y="206"/>
                    </a:cubicBezTo>
                    <a:cubicBezTo>
                      <a:pt x="23" y="201"/>
                      <a:pt x="20" y="194"/>
                      <a:pt x="19" y="188"/>
                    </a:cubicBezTo>
                    <a:cubicBezTo>
                      <a:pt x="19" y="183"/>
                      <a:pt x="19" y="183"/>
                      <a:pt x="23" y="179"/>
                    </a:cubicBezTo>
                    <a:cubicBezTo>
                      <a:pt x="26" y="176"/>
                      <a:pt x="30" y="173"/>
                      <a:pt x="33" y="169"/>
                    </a:cubicBezTo>
                    <a:cubicBezTo>
                      <a:pt x="35" y="166"/>
                      <a:pt x="36" y="162"/>
                      <a:pt x="37" y="158"/>
                    </a:cubicBezTo>
                    <a:cubicBezTo>
                      <a:pt x="37" y="155"/>
                      <a:pt x="36" y="153"/>
                      <a:pt x="36" y="150"/>
                    </a:cubicBezTo>
                    <a:cubicBezTo>
                      <a:pt x="35" y="138"/>
                      <a:pt x="36" y="130"/>
                      <a:pt x="37" y="123"/>
                    </a:cubicBezTo>
                    <a:cubicBezTo>
                      <a:pt x="31" y="125"/>
                      <a:pt x="24" y="124"/>
                      <a:pt x="21" y="117"/>
                    </a:cubicBezTo>
                    <a:cubicBezTo>
                      <a:pt x="20" y="115"/>
                      <a:pt x="19" y="113"/>
                      <a:pt x="19" y="109"/>
                    </a:cubicBezTo>
                    <a:cubicBezTo>
                      <a:pt x="5" y="96"/>
                      <a:pt x="30" y="79"/>
                      <a:pt x="38" y="78"/>
                    </a:cubicBezTo>
                    <a:cubicBezTo>
                      <a:pt x="37" y="80"/>
                      <a:pt x="36" y="82"/>
                      <a:pt x="35" y="85"/>
                    </a:cubicBezTo>
                    <a:cubicBezTo>
                      <a:pt x="40" y="87"/>
                      <a:pt x="39" y="94"/>
                      <a:pt x="38" y="99"/>
                    </a:cubicBezTo>
                    <a:cubicBezTo>
                      <a:pt x="36" y="97"/>
                      <a:pt x="35" y="94"/>
                      <a:pt x="33" y="94"/>
                    </a:cubicBezTo>
                    <a:cubicBezTo>
                      <a:pt x="32" y="99"/>
                      <a:pt x="33" y="105"/>
                      <a:pt x="28" y="108"/>
                    </a:cubicBezTo>
                    <a:cubicBezTo>
                      <a:pt x="30" y="112"/>
                      <a:pt x="30" y="112"/>
                      <a:pt x="33" y="110"/>
                    </a:cubicBezTo>
                    <a:cubicBezTo>
                      <a:pt x="38" y="108"/>
                      <a:pt x="42" y="104"/>
                      <a:pt x="46" y="100"/>
                    </a:cubicBezTo>
                    <a:cubicBezTo>
                      <a:pt x="50" y="92"/>
                      <a:pt x="55" y="85"/>
                      <a:pt x="62" y="79"/>
                    </a:cubicBezTo>
                    <a:cubicBezTo>
                      <a:pt x="79" y="63"/>
                      <a:pt x="96" y="58"/>
                      <a:pt x="123" y="54"/>
                    </a:cubicBezTo>
                    <a:cubicBezTo>
                      <a:pt x="126" y="50"/>
                      <a:pt x="130" y="46"/>
                      <a:pt x="134" y="43"/>
                    </a:cubicBezTo>
                    <a:cubicBezTo>
                      <a:pt x="139" y="38"/>
                      <a:pt x="143" y="37"/>
                      <a:pt x="148" y="37"/>
                    </a:cubicBezTo>
                    <a:cubicBezTo>
                      <a:pt x="156" y="26"/>
                      <a:pt x="163" y="18"/>
                      <a:pt x="176" y="12"/>
                    </a:cubicBezTo>
                    <a:cubicBezTo>
                      <a:pt x="205" y="0"/>
                      <a:pt x="225" y="0"/>
                      <a:pt x="248" y="18"/>
                    </a:cubicBezTo>
                    <a:cubicBezTo>
                      <a:pt x="255" y="25"/>
                      <a:pt x="262" y="31"/>
                      <a:pt x="270" y="37"/>
                    </a:cubicBezTo>
                    <a:cubicBezTo>
                      <a:pt x="274" y="39"/>
                      <a:pt x="277" y="41"/>
                      <a:pt x="281" y="45"/>
                    </a:cubicBezTo>
                    <a:cubicBezTo>
                      <a:pt x="285" y="50"/>
                      <a:pt x="288" y="54"/>
                      <a:pt x="290" y="61"/>
                    </a:cubicBezTo>
                    <a:cubicBezTo>
                      <a:pt x="293" y="59"/>
                      <a:pt x="296" y="58"/>
                      <a:pt x="299" y="56"/>
                    </a:cubicBezTo>
                    <a:cubicBezTo>
                      <a:pt x="303" y="53"/>
                      <a:pt x="305" y="48"/>
                      <a:pt x="308" y="45"/>
                    </a:cubicBezTo>
                    <a:cubicBezTo>
                      <a:pt x="313" y="40"/>
                      <a:pt x="322" y="46"/>
                      <a:pt x="325" y="50"/>
                    </a:cubicBezTo>
                    <a:cubicBezTo>
                      <a:pt x="332" y="64"/>
                      <a:pt x="335" y="90"/>
                      <a:pt x="333" y="106"/>
                    </a:cubicBezTo>
                    <a:cubicBezTo>
                      <a:pt x="331" y="125"/>
                      <a:pt x="324" y="143"/>
                      <a:pt x="307" y="152"/>
                    </a:cubicBezTo>
                    <a:cubicBezTo>
                      <a:pt x="295" y="158"/>
                      <a:pt x="280" y="159"/>
                      <a:pt x="266" y="156"/>
                    </a:cubicBezTo>
                    <a:cubicBezTo>
                      <a:pt x="266" y="159"/>
                      <a:pt x="265" y="162"/>
                      <a:pt x="264" y="165"/>
                    </a:cubicBezTo>
                    <a:cubicBezTo>
                      <a:pt x="261" y="173"/>
                      <a:pt x="251" y="180"/>
                      <a:pt x="242" y="181"/>
                    </a:cubicBezTo>
                    <a:cubicBezTo>
                      <a:pt x="234" y="181"/>
                      <a:pt x="229" y="177"/>
                      <a:pt x="224" y="171"/>
                    </a:cubicBezTo>
                    <a:cubicBezTo>
                      <a:pt x="221" y="169"/>
                      <a:pt x="218" y="166"/>
                      <a:pt x="215" y="163"/>
                    </a:cubicBezTo>
                    <a:cubicBezTo>
                      <a:pt x="215" y="165"/>
                      <a:pt x="215" y="167"/>
                      <a:pt x="214" y="168"/>
                    </a:cubicBezTo>
                    <a:cubicBezTo>
                      <a:pt x="217" y="173"/>
                      <a:pt x="218" y="177"/>
                      <a:pt x="220" y="182"/>
                    </a:cubicBezTo>
                    <a:cubicBezTo>
                      <a:pt x="222" y="187"/>
                      <a:pt x="223" y="190"/>
                      <a:pt x="223" y="195"/>
                    </a:cubicBezTo>
                    <a:cubicBezTo>
                      <a:pt x="223" y="200"/>
                      <a:pt x="223" y="205"/>
                      <a:pt x="224" y="210"/>
                    </a:cubicBezTo>
                    <a:cubicBezTo>
                      <a:pt x="226" y="214"/>
                      <a:pt x="226" y="215"/>
                      <a:pt x="226" y="219"/>
                    </a:cubicBezTo>
                    <a:cubicBezTo>
                      <a:pt x="225" y="229"/>
                      <a:pt x="220" y="229"/>
                      <a:pt x="211" y="229"/>
                    </a:cubicBezTo>
                    <a:cubicBezTo>
                      <a:pt x="208" y="229"/>
                      <a:pt x="198" y="229"/>
                      <a:pt x="195" y="229"/>
                    </a:cubicBezTo>
                    <a:cubicBezTo>
                      <a:pt x="190" y="229"/>
                      <a:pt x="186" y="228"/>
                      <a:pt x="184" y="226"/>
                    </a:cubicBezTo>
                    <a:close/>
                    <a:moveTo>
                      <a:pt x="150" y="209"/>
                    </a:moveTo>
                    <a:cubicBezTo>
                      <a:pt x="150" y="207"/>
                      <a:pt x="150" y="205"/>
                      <a:pt x="150" y="204"/>
                    </a:cubicBezTo>
                    <a:cubicBezTo>
                      <a:pt x="149" y="201"/>
                      <a:pt x="149" y="198"/>
                      <a:pt x="149" y="195"/>
                    </a:cubicBezTo>
                    <a:cubicBezTo>
                      <a:pt x="150" y="192"/>
                      <a:pt x="150" y="190"/>
                      <a:pt x="150" y="187"/>
                    </a:cubicBezTo>
                    <a:cubicBezTo>
                      <a:pt x="149" y="190"/>
                      <a:pt x="148" y="192"/>
                      <a:pt x="147" y="195"/>
                    </a:cubicBezTo>
                    <a:cubicBezTo>
                      <a:pt x="146" y="197"/>
                      <a:pt x="146" y="198"/>
                      <a:pt x="146" y="198"/>
                    </a:cubicBezTo>
                    <a:cubicBezTo>
                      <a:pt x="133" y="201"/>
                      <a:pt x="121" y="201"/>
                      <a:pt x="108" y="199"/>
                    </a:cubicBezTo>
                    <a:cubicBezTo>
                      <a:pt x="108" y="194"/>
                      <a:pt x="107" y="189"/>
                      <a:pt x="106" y="186"/>
                    </a:cubicBezTo>
                    <a:cubicBezTo>
                      <a:pt x="106" y="190"/>
                      <a:pt x="106" y="201"/>
                      <a:pt x="106" y="207"/>
                    </a:cubicBezTo>
                    <a:cubicBezTo>
                      <a:pt x="106" y="211"/>
                      <a:pt x="106" y="213"/>
                      <a:pt x="103" y="217"/>
                    </a:cubicBezTo>
                    <a:cubicBezTo>
                      <a:pt x="101" y="220"/>
                      <a:pt x="100" y="221"/>
                      <a:pt x="97" y="228"/>
                    </a:cubicBezTo>
                    <a:cubicBezTo>
                      <a:pt x="97" y="232"/>
                      <a:pt x="97" y="234"/>
                      <a:pt x="96" y="238"/>
                    </a:cubicBezTo>
                    <a:cubicBezTo>
                      <a:pt x="94" y="244"/>
                      <a:pt x="77" y="239"/>
                      <a:pt x="72" y="238"/>
                    </a:cubicBezTo>
                    <a:cubicBezTo>
                      <a:pt x="66" y="236"/>
                      <a:pt x="55" y="234"/>
                      <a:pt x="57" y="227"/>
                    </a:cubicBezTo>
                    <a:cubicBezTo>
                      <a:pt x="60" y="220"/>
                      <a:pt x="62" y="213"/>
                      <a:pt x="63" y="203"/>
                    </a:cubicBezTo>
                    <a:cubicBezTo>
                      <a:pt x="53" y="188"/>
                      <a:pt x="43" y="168"/>
                      <a:pt x="41" y="149"/>
                    </a:cubicBezTo>
                    <a:cubicBezTo>
                      <a:pt x="39" y="135"/>
                      <a:pt x="40" y="126"/>
                      <a:pt x="43" y="117"/>
                    </a:cubicBezTo>
                    <a:cubicBezTo>
                      <a:pt x="48" y="104"/>
                      <a:pt x="55" y="92"/>
                      <a:pt x="66" y="82"/>
                    </a:cubicBezTo>
                    <a:cubicBezTo>
                      <a:pt x="81" y="69"/>
                      <a:pt x="95" y="64"/>
                      <a:pt x="116" y="61"/>
                    </a:cubicBezTo>
                    <a:cubicBezTo>
                      <a:pt x="111" y="66"/>
                      <a:pt x="106" y="73"/>
                      <a:pt x="100" y="79"/>
                    </a:cubicBezTo>
                    <a:cubicBezTo>
                      <a:pt x="95" y="86"/>
                      <a:pt x="91" y="93"/>
                      <a:pt x="88" y="100"/>
                    </a:cubicBezTo>
                    <a:cubicBezTo>
                      <a:pt x="83" y="110"/>
                      <a:pt x="83" y="114"/>
                      <a:pt x="89" y="123"/>
                    </a:cubicBezTo>
                    <a:cubicBezTo>
                      <a:pt x="95" y="130"/>
                      <a:pt x="98" y="134"/>
                      <a:pt x="101" y="141"/>
                    </a:cubicBezTo>
                    <a:cubicBezTo>
                      <a:pt x="99" y="146"/>
                      <a:pt x="98" y="149"/>
                      <a:pt x="97" y="155"/>
                    </a:cubicBezTo>
                    <a:cubicBezTo>
                      <a:pt x="104" y="163"/>
                      <a:pt x="109" y="168"/>
                      <a:pt x="116" y="169"/>
                    </a:cubicBezTo>
                    <a:cubicBezTo>
                      <a:pt x="123" y="171"/>
                      <a:pt x="128" y="171"/>
                      <a:pt x="134" y="168"/>
                    </a:cubicBezTo>
                    <a:cubicBezTo>
                      <a:pt x="147" y="161"/>
                      <a:pt x="160" y="152"/>
                      <a:pt x="174" y="152"/>
                    </a:cubicBezTo>
                    <a:cubicBezTo>
                      <a:pt x="181" y="135"/>
                      <a:pt x="181" y="121"/>
                      <a:pt x="177" y="104"/>
                    </a:cubicBezTo>
                    <a:cubicBezTo>
                      <a:pt x="175" y="93"/>
                      <a:pt x="174" y="83"/>
                      <a:pt x="174" y="71"/>
                    </a:cubicBezTo>
                    <a:cubicBezTo>
                      <a:pt x="171" y="83"/>
                      <a:pt x="170" y="93"/>
                      <a:pt x="172" y="105"/>
                    </a:cubicBezTo>
                    <a:cubicBezTo>
                      <a:pt x="175" y="119"/>
                      <a:pt x="177" y="135"/>
                      <a:pt x="170" y="147"/>
                    </a:cubicBezTo>
                    <a:cubicBezTo>
                      <a:pt x="156" y="148"/>
                      <a:pt x="145" y="156"/>
                      <a:pt x="133" y="163"/>
                    </a:cubicBezTo>
                    <a:cubicBezTo>
                      <a:pt x="128" y="165"/>
                      <a:pt x="123" y="165"/>
                      <a:pt x="117" y="164"/>
                    </a:cubicBezTo>
                    <a:cubicBezTo>
                      <a:pt x="112" y="162"/>
                      <a:pt x="109" y="159"/>
                      <a:pt x="104" y="153"/>
                    </a:cubicBezTo>
                    <a:cubicBezTo>
                      <a:pt x="103" y="147"/>
                      <a:pt x="105" y="144"/>
                      <a:pt x="108" y="138"/>
                    </a:cubicBezTo>
                    <a:cubicBezTo>
                      <a:pt x="112" y="129"/>
                      <a:pt x="117" y="121"/>
                      <a:pt x="123" y="112"/>
                    </a:cubicBezTo>
                    <a:cubicBezTo>
                      <a:pt x="116" y="120"/>
                      <a:pt x="110" y="127"/>
                      <a:pt x="104" y="135"/>
                    </a:cubicBezTo>
                    <a:cubicBezTo>
                      <a:pt x="102" y="129"/>
                      <a:pt x="99" y="126"/>
                      <a:pt x="94" y="120"/>
                    </a:cubicBezTo>
                    <a:cubicBezTo>
                      <a:pt x="90" y="113"/>
                      <a:pt x="89" y="110"/>
                      <a:pt x="93" y="103"/>
                    </a:cubicBezTo>
                    <a:cubicBezTo>
                      <a:pt x="96" y="95"/>
                      <a:pt x="99" y="89"/>
                      <a:pt x="105" y="82"/>
                    </a:cubicBezTo>
                    <a:cubicBezTo>
                      <a:pt x="116" y="71"/>
                      <a:pt x="126" y="58"/>
                      <a:pt x="137" y="47"/>
                    </a:cubicBezTo>
                    <a:cubicBezTo>
                      <a:pt x="143" y="41"/>
                      <a:pt x="146" y="41"/>
                      <a:pt x="154" y="40"/>
                    </a:cubicBezTo>
                    <a:cubicBezTo>
                      <a:pt x="162" y="39"/>
                      <a:pt x="169" y="37"/>
                      <a:pt x="177" y="36"/>
                    </a:cubicBezTo>
                    <a:cubicBezTo>
                      <a:pt x="169" y="36"/>
                      <a:pt x="162" y="37"/>
                      <a:pt x="155" y="37"/>
                    </a:cubicBezTo>
                    <a:cubicBezTo>
                      <a:pt x="155" y="37"/>
                      <a:pt x="155" y="37"/>
                      <a:pt x="155" y="37"/>
                    </a:cubicBezTo>
                    <a:cubicBezTo>
                      <a:pt x="162" y="28"/>
                      <a:pt x="166" y="23"/>
                      <a:pt x="177" y="18"/>
                    </a:cubicBezTo>
                    <a:cubicBezTo>
                      <a:pt x="206" y="5"/>
                      <a:pt x="224" y="4"/>
                      <a:pt x="246" y="23"/>
                    </a:cubicBezTo>
                    <a:cubicBezTo>
                      <a:pt x="252" y="28"/>
                      <a:pt x="257" y="32"/>
                      <a:pt x="262" y="36"/>
                    </a:cubicBezTo>
                    <a:cubicBezTo>
                      <a:pt x="260" y="37"/>
                      <a:pt x="259" y="37"/>
                      <a:pt x="256" y="38"/>
                    </a:cubicBezTo>
                    <a:cubicBezTo>
                      <a:pt x="259" y="37"/>
                      <a:pt x="262" y="38"/>
                      <a:pt x="265" y="39"/>
                    </a:cubicBezTo>
                    <a:cubicBezTo>
                      <a:pt x="266" y="39"/>
                      <a:pt x="267" y="40"/>
                      <a:pt x="268" y="40"/>
                    </a:cubicBezTo>
                    <a:cubicBezTo>
                      <a:pt x="272" y="43"/>
                      <a:pt x="275" y="44"/>
                      <a:pt x="277" y="48"/>
                    </a:cubicBezTo>
                    <a:cubicBezTo>
                      <a:pt x="280" y="52"/>
                      <a:pt x="283" y="56"/>
                      <a:pt x="285" y="61"/>
                    </a:cubicBezTo>
                    <a:cubicBezTo>
                      <a:pt x="283" y="60"/>
                      <a:pt x="282" y="60"/>
                      <a:pt x="281" y="59"/>
                    </a:cubicBezTo>
                    <a:cubicBezTo>
                      <a:pt x="280" y="59"/>
                      <a:pt x="280" y="59"/>
                      <a:pt x="279" y="59"/>
                    </a:cubicBezTo>
                    <a:cubicBezTo>
                      <a:pt x="277" y="58"/>
                      <a:pt x="275" y="59"/>
                      <a:pt x="274" y="60"/>
                    </a:cubicBezTo>
                    <a:cubicBezTo>
                      <a:pt x="274" y="60"/>
                      <a:pt x="274" y="60"/>
                      <a:pt x="274" y="60"/>
                    </a:cubicBezTo>
                    <a:cubicBezTo>
                      <a:pt x="271" y="61"/>
                      <a:pt x="268" y="62"/>
                      <a:pt x="265" y="63"/>
                    </a:cubicBezTo>
                    <a:cubicBezTo>
                      <a:pt x="267" y="63"/>
                      <a:pt x="269" y="63"/>
                      <a:pt x="271" y="63"/>
                    </a:cubicBezTo>
                    <a:cubicBezTo>
                      <a:pt x="271" y="63"/>
                      <a:pt x="271" y="63"/>
                      <a:pt x="271" y="63"/>
                    </a:cubicBezTo>
                    <a:cubicBezTo>
                      <a:pt x="271" y="63"/>
                      <a:pt x="270" y="65"/>
                      <a:pt x="270" y="66"/>
                    </a:cubicBezTo>
                    <a:cubicBezTo>
                      <a:pt x="270" y="67"/>
                      <a:pt x="270" y="69"/>
                      <a:pt x="271" y="70"/>
                    </a:cubicBezTo>
                    <a:cubicBezTo>
                      <a:pt x="271" y="70"/>
                      <a:pt x="271" y="70"/>
                      <a:pt x="271" y="70"/>
                    </a:cubicBezTo>
                    <a:cubicBezTo>
                      <a:pt x="271" y="71"/>
                      <a:pt x="271" y="71"/>
                      <a:pt x="272" y="71"/>
                    </a:cubicBezTo>
                    <a:cubicBezTo>
                      <a:pt x="271" y="72"/>
                      <a:pt x="270" y="72"/>
                      <a:pt x="268" y="73"/>
                    </a:cubicBezTo>
                    <a:cubicBezTo>
                      <a:pt x="274" y="72"/>
                      <a:pt x="278" y="72"/>
                      <a:pt x="284" y="73"/>
                    </a:cubicBezTo>
                    <a:cubicBezTo>
                      <a:pt x="284" y="74"/>
                      <a:pt x="284" y="76"/>
                      <a:pt x="285" y="78"/>
                    </a:cubicBezTo>
                    <a:cubicBezTo>
                      <a:pt x="284" y="78"/>
                      <a:pt x="283" y="78"/>
                      <a:pt x="283" y="78"/>
                    </a:cubicBezTo>
                    <a:cubicBezTo>
                      <a:pt x="283" y="78"/>
                      <a:pt x="283" y="78"/>
                      <a:pt x="283" y="78"/>
                    </a:cubicBezTo>
                    <a:cubicBezTo>
                      <a:pt x="280" y="76"/>
                      <a:pt x="277" y="76"/>
                      <a:pt x="274" y="77"/>
                    </a:cubicBezTo>
                    <a:cubicBezTo>
                      <a:pt x="262" y="80"/>
                      <a:pt x="265" y="86"/>
                      <a:pt x="260" y="95"/>
                    </a:cubicBezTo>
                    <a:cubicBezTo>
                      <a:pt x="265" y="89"/>
                      <a:pt x="265" y="82"/>
                      <a:pt x="274" y="80"/>
                    </a:cubicBezTo>
                    <a:cubicBezTo>
                      <a:pt x="276" y="79"/>
                      <a:pt x="277" y="79"/>
                      <a:pt x="278" y="79"/>
                    </a:cubicBezTo>
                    <a:cubicBezTo>
                      <a:pt x="276" y="80"/>
                      <a:pt x="274" y="82"/>
                      <a:pt x="273" y="85"/>
                    </a:cubicBezTo>
                    <a:cubicBezTo>
                      <a:pt x="271" y="92"/>
                      <a:pt x="272" y="97"/>
                      <a:pt x="269" y="104"/>
                    </a:cubicBezTo>
                    <a:cubicBezTo>
                      <a:pt x="273" y="98"/>
                      <a:pt x="273" y="92"/>
                      <a:pt x="276" y="86"/>
                    </a:cubicBezTo>
                    <a:cubicBezTo>
                      <a:pt x="277" y="84"/>
                      <a:pt x="281" y="81"/>
                      <a:pt x="283" y="81"/>
                    </a:cubicBezTo>
                    <a:cubicBezTo>
                      <a:pt x="284" y="81"/>
                      <a:pt x="284" y="81"/>
                      <a:pt x="285" y="81"/>
                    </a:cubicBezTo>
                    <a:cubicBezTo>
                      <a:pt x="286" y="85"/>
                      <a:pt x="286" y="88"/>
                      <a:pt x="286" y="91"/>
                    </a:cubicBezTo>
                    <a:cubicBezTo>
                      <a:pt x="285" y="97"/>
                      <a:pt x="284" y="106"/>
                      <a:pt x="283" y="109"/>
                    </a:cubicBezTo>
                    <a:cubicBezTo>
                      <a:pt x="286" y="105"/>
                      <a:pt x="287" y="97"/>
                      <a:pt x="289" y="91"/>
                    </a:cubicBezTo>
                    <a:cubicBezTo>
                      <a:pt x="290" y="85"/>
                      <a:pt x="290" y="78"/>
                      <a:pt x="288" y="72"/>
                    </a:cubicBezTo>
                    <a:cubicBezTo>
                      <a:pt x="287" y="63"/>
                      <a:pt x="296" y="64"/>
                      <a:pt x="301" y="60"/>
                    </a:cubicBezTo>
                    <a:cubicBezTo>
                      <a:pt x="305" y="57"/>
                      <a:pt x="308" y="52"/>
                      <a:pt x="311" y="49"/>
                    </a:cubicBezTo>
                    <a:cubicBezTo>
                      <a:pt x="315" y="46"/>
                      <a:pt x="320" y="51"/>
                      <a:pt x="321" y="54"/>
                    </a:cubicBezTo>
                    <a:cubicBezTo>
                      <a:pt x="327" y="68"/>
                      <a:pt x="330" y="91"/>
                      <a:pt x="329" y="106"/>
                    </a:cubicBezTo>
                    <a:cubicBezTo>
                      <a:pt x="327" y="122"/>
                      <a:pt x="319" y="140"/>
                      <a:pt x="305" y="148"/>
                    </a:cubicBezTo>
                    <a:cubicBezTo>
                      <a:pt x="286" y="158"/>
                      <a:pt x="265" y="152"/>
                      <a:pt x="246" y="145"/>
                    </a:cubicBezTo>
                    <a:cubicBezTo>
                      <a:pt x="243" y="144"/>
                      <a:pt x="240" y="142"/>
                      <a:pt x="236" y="140"/>
                    </a:cubicBezTo>
                    <a:cubicBezTo>
                      <a:pt x="237" y="144"/>
                      <a:pt x="238" y="149"/>
                      <a:pt x="237" y="153"/>
                    </a:cubicBezTo>
                    <a:cubicBezTo>
                      <a:pt x="235" y="160"/>
                      <a:pt x="231" y="170"/>
                      <a:pt x="240" y="172"/>
                    </a:cubicBezTo>
                    <a:cubicBezTo>
                      <a:pt x="244" y="173"/>
                      <a:pt x="245" y="173"/>
                      <a:pt x="250" y="171"/>
                    </a:cubicBezTo>
                    <a:cubicBezTo>
                      <a:pt x="246" y="171"/>
                      <a:pt x="244" y="171"/>
                      <a:pt x="242" y="171"/>
                    </a:cubicBezTo>
                    <a:cubicBezTo>
                      <a:pt x="239" y="170"/>
                      <a:pt x="238" y="169"/>
                      <a:pt x="237" y="167"/>
                    </a:cubicBezTo>
                    <a:cubicBezTo>
                      <a:pt x="238" y="167"/>
                      <a:pt x="239" y="168"/>
                      <a:pt x="242" y="168"/>
                    </a:cubicBezTo>
                    <a:cubicBezTo>
                      <a:pt x="249" y="170"/>
                      <a:pt x="255" y="167"/>
                      <a:pt x="256" y="162"/>
                    </a:cubicBezTo>
                    <a:cubicBezTo>
                      <a:pt x="257" y="159"/>
                      <a:pt x="257" y="158"/>
                      <a:pt x="258" y="154"/>
                    </a:cubicBezTo>
                    <a:cubicBezTo>
                      <a:pt x="260" y="155"/>
                      <a:pt x="261" y="155"/>
                      <a:pt x="263" y="156"/>
                    </a:cubicBezTo>
                    <a:cubicBezTo>
                      <a:pt x="262" y="158"/>
                      <a:pt x="261" y="161"/>
                      <a:pt x="260" y="164"/>
                    </a:cubicBezTo>
                    <a:cubicBezTo>
                      <a:pt x="258" y="171"/>
                      <a:pt x="250" y="176"/>
                      <a:pt x="242" y="176"/>
                    </a:cubicBezTo>
                    <a:cubicBezTo>
                      <a:pt x="235" y="176"/>
                      <a:pt x="231" y="172"/>
                      <a:pt x="226" y="168"/>
                    </a:cubicBezTo>
                    <a:cubicBezTo>
                      <a:pt x="223" y="165"/>
                      <a:pt x="220" y="162"/>
                      <a:pt x="217" y="159"/>
                    </a:cubicBezTo>
                    <a:cubicBezTo>
                      <a:pt x="208" y="156"/>
                      <a:pt x="202" y="153"/>
                      <a:pt x="194" y="148"/>
                    </a:cubicBezTo>
                    <a:cubicBezTo>
                      <a:pt x="199" y="154"/>
                      <a:pt x="203" y="158"/>
                      <a:pt x="211" y="161"/>
                    </a:cubicBezTo>
                    <a:cubicBezTo>
                      <a:pt x="210" y="173"/>
                      <a:pt x="206" y="181"/>
                      <a:pt x="202" y="192"/>
                    </a:cubicBezTo>
                    <a:cubicBezTo>
                      <a:pt x="201" y="197"/>
                      <a:pt x="189" y="217"/>
                      <a:pt x="185" y="219"/>
                    </a:cubicBezTo>
                    <a:cubicBezTo>
                      <a:pt x="183" y="221"/>
                      <a:pt x="167" y="233"/>
                      <a:pt x="165" y="235"/>
                    </a:cubicBezTo>
                    <a:cubicBezTo>
                      <a:pt x="162" y="238"/>
                      <a:pt x="161" y="242"/>
                      <a:pt x="157" y="244"/>
                    </a:cubicBezTo>
                    <a:cubicBezTo>
                      <a:pt x="148" y="249"/>
                      <a:pt x="141" y="239"/>
                      <a:pt x="136" y="231"/>
                    </a:cubicBezTo>
                    <a:cubicBezTo>
                      <a:pt x="134" y="227"/>
                      <a:pt x="127" y="216"/>
                      <a:pt x="133" y="213"/>
                    </a:cubicBezTo>
                    <a:cubicBezTo>
                      <a:pt x="138" y="210"/>
                      <a:pt x="141" y="208"/>
                      <a:pt x="147" y="204"/>
                    </a:cubicBezTo>
                    <a:cubicBezTo>
                      <a:pt x="148" y="206"/>
                      <a:pt x="149" y="207"/>
                      <a:pt x="150" y="209"/>
                    </a:cubicBezTo>
                    <a:close/>
                    <a:moveTo>
                      <a:pt x="0" y="96"/>
                    </a:moveTo>
                    <a:cubicBezTo>
                      <a:pt x="2" y="89"/>
                      <a:pt x="3" y="87"/>
                      <a:pt x="7" y="81"/>
                    </a:cubicBezTo>
                    <a:cubicBezTo>
                      <a:pt x="1" y="86"/>
                      <a:pt x="0" y="88"/>
                      <a:pt x="0" y="96"/>
                    </a:cubicBezTo>
                    <a:close/>
                    <a:moveTo>
                      <a:pt x="143" y="26"/>
                    </a:moveTo>
                    <a:cubicBezTo>
                      <a:pt x="150" y="13"/>
                      <a:pt x="155" y="8"/>
                      <a:pt x="169" y="1"/>
                    </a:cubicBezTo>
                    <a:cubicBezTo>
                      <a:pt x="153" y="5"/>
                      <a:pt x="149" y="8"/>
                      <a:pt x="143" y="26"/>
                    </a:cubicBezTo>
                    <a:close/>
                    <a:moveTo>
                      <a:pt x="145" y="13"/>
                    </a:moveTo>
                    <a:cubicBezTo>
                      <a:pt x="149" y="8"/>
                      <a:pt x="151" y="6"/>
                      <a:pt x="157" y="2"/>
                    </a:cubicBezTo>
                    <a:cubicBezTo>
                      <a:pt x="149" y="4"/>
                      <a:pt x="147" y="5"/>
                      <a:pt x="145" y="13"/>
                    </a:cubicBezTo>
                    <a:close/>
                    <a:moveTo>
                      <a:pt x="235" y="137"/>
                    </a:moveTo>
                    <a:cubicBezTo>
                      <a:pt x="237" y="136"/>
                      <a:pt x="240" y="134"/>
                      <a:pt x="242" y="133"/>
                    </a:cubicBezTo>
                    <a:cubicBezTo>
                      <a:pt x="240" y="134"/>
                      <a:pt x="237" y="134"/>
                      <a:pt x="235" y="135"/>
                    </a:cubicBezTo>
                    <a:cubicBezTo>
                      <a:pt x="230" y="135"/>
                      <a:pt x="229" y="137"/>
                      <a:pt x="229" y="141"/>
                    </a:cubicBezTo>
                    <a:cubicBezTo>
                      <a:pt x="228" y="144"/>
                      <a:pt x="228" y="146"/>
                      <a:pt x="227" y="149"/>
                    </a:cubicBezTo>
                    <a:cubicBezTo>
                      <a:pt x="228" y="146"/>
                      <a:pt x="229" y="143"/>
                      <a:pt x="231" y="141"/>
                    </a:cubicBezTo>
                    <a:cubicBezTo>
                      <a:pt x="232" y="138"/>
                      <a:pt x="232" y="138"/>
                      <a:pt x="235" y="137"/>
                    </a:cubicBezTo>
                    <a:close/>
                  </a:path>
                </a:pathLst>
              </a:custGeom>
              <a:solidFill>
                <a:srgbClr val="01010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72" name="Freeform 68"/>
              <p:cNvSpPr>
                <a:spLocks/>
              </p:cNvSpPr>
              <p:nvPr/>
            </p:nvSpPr>
            <p:spPr bwMode="auto">
              <a:xfrm>
                <a:off x="2250577" y="2398232"/>
                <a:ext cx="3964" cy="3783"/>
              </a:xfrm>
              <a:custGeom>
                <a:avLst/>
                <a:gdLst>
                  <a:gd name="T0" fmla="*/ 1 w 9"/>
                  <a:gd name="T1" fmla="*/ 7 h 9"/>
                  <a:gd name="T2" fmla="*/ 3 w 9"/>
                  <a:gd name="T3" fmla="*/ 1 h 9"/>
                  <a:gd name="T4" fmla="*/ 9 w 9"/>
                  <a:gd name="T5" fmla="*/ 3 h 9"/>
                  <a:gd name="T6" fmla="*/ 9 w 9"/>
                  <a:gd name="T7" fmla="*/ 4 h 9"/>
                  <a:gd name="T8" fmla="*/ 4 w 9"/>
                  <a:gd name="T9" fmla="*/ 9 h 9"/>
                  <a:gd name="T10" fmla="*/ 1 w 9"/>
                  <a:gd name="T11" fmla="*/ 7 h 9"/>
                </a:gdLst>
                <a:ahLst/>
                <a:cxnLst>
                  <a:cxn ang="0">
                    <a:pos x="T0" y="T1"/>
                  </a:cxn>
                  <a:cxn ang="0">
                    <a:pos x="T2" y="T3"/>
                  </a:cxn>
                  <a:cxn ang="0">
                    <a:pos x="T4" y="T5"/>
                  </a:cxn>
                  <a:cxn ang="0">
                    <a:pos x="T6" y="T7"/>
                  </a:cxn>
                  <a:cxn ang="0">
                    <a:pos x="T8" y="T9"/>
                  </a:cxn>
                  <a:cxn ang="0">
                    <a:pos x="T10" y="T11"/>
                  </a:cxn>
                </a:cxnLst>
                <a:rect l="0" t="0" r="r" b="b"/>
                <a:pathLst>
                  <a:path w="9" h="9">
                    <a:moveTo>
                      <a:pt x="1" y="7"/>
                    </a:moveTo>
                    <a:cubicBezTo>
                      <a:pt x="0" y="5"/>
                      <a:pt x="1" y="2"/>
                      <a:pt x="3" y="1"/>
                    </a:cubicBezTo>
                    <a:cubicBezTo>
                      <a:pt x="6" y="0"/>
                      <a:pt x="8" y="1"/>
                      <a:pt x="9" y="3"/>
                    </a:cubicBezTo>
                    <a:cubicBezTo>
                      <a:pt x="9" y="4"/>
                      <a:pt x="9" y="4"/>
                      <a:pt x="9" y="4"/>
                    </a:cubicBezTo>
                    <a:cubicBezTo>
                      <a:pt x="7" y="5"/>
                      <a:pt x="6" y="7"/>
                      <a:pt x="4" y="9"/>
                    </a:cubicBezTo>
                    <a:cubicBezTo>
                      <a:pt x="3" y="9"/>
                      <a:pt x="2" y="8"/>
                      <a:pt x="1" y="7"/>
                    </a:cubicBezTo>
                  </a:path>
                </a:pathLst>
              </a:custGeom>
              <a:solidFill>
                <a:srgbClr val="FCF9C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73" name="Freeform 69"/>
              <p:cNvSpPr>
                <a:spLocks/>
              </p:cNvSpPr>
              <p:nvPr/>
            </p:nvSpPr>
            <p:spPr bwMode="auto">
              <a:xfrm>
                <a:off x="2271656" y="2391926"/>
                <a:ext cx="2883" cy="2522"/>
              </a:xfrm>
              <a:custGeom>
                <a:avLst/>
                <a:gdLst>
                  <a:gd name="T0" fmla="*/ 1 w 7"/>
                  <a:gd name="T1" fmla="*/ 3 h 6"/>
                  <a:gd name="T2" fmla="*/ 4 w 7"/>
                  <a:gd name="T3" fmla="*/ 0 h 6"/>
                  <a:gd name="T4" fmla="*/ 7 w 7"/>
                  <a:gd name="T5" fmla="*/ 4 h 6"/>
                  <a:gd name="T6" fmla="*/ 7 w 7"/>
                  <a:gd name="T7" fmla="*/ 5 h 6"/>
                  <a:gd name="T8" fmla="*/ 2 w 7"/>
                  <a:gd name="T9" fmla="*/ 6 h 6"/>
                  <a:gd name="T10" fmla="*/ 1 w 7"/>
                  <a:gd name="T11" fmla="*/ 3 h 6"/>
                </a:gdLst>
                <a:ahLst/>
                <a:cxnLst>
                  <a:cxn ang="0">
                    <a:pos x="T0" y="T1"/>
                  </a:cxn>
                  <a:cxn ang="0">
                    <a:pos x="T2" y="T3"/>
                  </a:cxn>
                  <a:cxn ang="0">
                    <a:pos x="T4" y="T5"/>
                  </a:cxn>
                  <a:cxn ang="0">
                    <a:pos x="T6" y="T7"/>
                  </a:cxn>
                  <a:cxn ang="0">
                    <a:pos x="T8" y="T9"/>
                  </a:cxn>
                  <a:cxn ang="0">
                    <a:pos x="T10" y="T11"/>
                  </a:cxn>
                </a:cxnLst>
                <a:rect l="0" t="0" r="r" b="b"/>
                <a:pathLst>
                  <a:path w="7" h="6">
                    <a:moveTo>
                      <a:pt x="1" y="3"/>
                    </a:moveTo>
                    <a:cubicBezTo>
                      <a:pt x="1" y="2"/>
                      <a:pt x="2" y="0"/>
                      <a:pt x="4" y="0"/>
                    </a:cubicBezTo>
                    <a:cubicBezTo>
                      <a:pt x="6" y="1"/>
                      <a:pt x="7" y="2"/>
                      <a:pt x="7" y="4"/>
                    </a:cubicBezTo>
                    <a:cubicBezTo>
                      <a:pt x="7" y="4"/>
                      <a:pt x="7" y="5"/>
                      <a:pt x="7" y="5"/>
                    </a:cubicBezTo>
                    <a:cubicBezTo>
                      <a:pt x="5" y="5"/>
                      <a:pt x="3" y="6"/>
                      <a:pt x="2" y="6"/>
                    </a:cubicBezTo>
                    <a:cubicBezTo>
                      <a:pt x="1" y="6"/>
                      <a:pt x="0" y="4"/>
                      <a:pt x="1" y="3"/>
                    </a:cubicBezTo>
                  </a:path>
                </a:pathLst>
              </a:custGeom>
              <a:solidFill>
                <a:srgbClr val="FCF9C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97" name="Group 108"/>
            <p:cNvGrpSpPr>
              <a:grpSpLocks noChangeAspect="1"/>
            </p:cNvGrpSpPr>
            <p:nvPr/>
          </p:nvGrpSpPr>
          <p:grpSpPr bwMode="auto">
            <a:xfrm>
              <a:off x="1930857" y="2059712"/>
              <a:ext cx="446859" cy="476856"/>
              <a:chOff x="1814" y="-2"/>
              <a:chExt cx="4052" cy="4324"/>
            </a:xfrm>
            <a:solidFill>
              <a:srgbClr val="000000"/>
            </a:solidFill>
          </p:grpSpPr>
          <p:sp>
            <p:nvSpPr>
              <p:cNvPr id="98" name="Freeform 109"/>
              <p:cNvSpPr>
                <a:spLocks noEditPoints="1"/>
              </p:cNvSpPr>
              <p:nvPr/>
            </p:nvSpPr>
            <p:spPr bwMode="auto">
              <a:xfrm>
                <a:off x="1814" y="-2"/>
                <a:ext cx="1705" cy="2053"/>
              </a:xfrm>
              <a:custGeom>
                <a:avLst/>
                <a:gdLst>
                  <a:gd name="T0" fmla="*/ 366 w 1116"/>
                  <a:gd name="T1" fmla="*/ 721 h 1343"/>
                  <a:gd name="T2" fmla="*/ 372 w 1116"/>
                  <a:gd name="T3" fmla="*/ 722 h 1343"/>
                  <a:gd name="T4" fmla="*/ 422 w 1116"/>
                  <a:gd name="T5" fmla="*/ 678 h 1343"/>
                  <a:gd name="T6" fmla="*/ 379 w 1116"/>
                  <a:gd name="T7" fmla="*/ 622 h 1343"/>
                  <a:gd name="T8" fmla="*/ 100 w 1116"/>
                  <a:gd name="T9" fmla="*/ 520 h 1343"/>
                  <a:gd name="T10" fmla="*/ 100 w 1116"/>
                  <a:gd name="T11" fmla="*/ 337 h 1343"/>
                  <a:gd name="T12" fmla="*/ 558 w 1116"/>
                  <a:gd name="T13" fmla="*/ 424 h 1343"/>
                  <a:gd name="T14" fmla="*/ 1016 w 1116"/>
                  <a:gd name="T15" fmla="*/ 337 h 1343"/>
                  <a:gd name="T16" fmla="*/ 1016 w 1116"/>
                  <a:gd name="T17" fmla="*/ 466 h 1343"/>
                  <a:gd name="T18" fmla="*/ 1066 w 1116"/>
                  <a:gd name="T19" fmla="*/ 516 h 1343"/>
                  <a:gd name="T20" fmla="*/ 1116 w 1116"/>
                  <a:gd name="T21" fmla="*/ 466 h 1343"/>
                  <a:gd name="T22" fmla="*/ 1116 w 1116"/>
                  <a:gd name="T23" fmla="*/ 212 h 1343"/>
                  <a:gd name="T24" fmla="*/ 1116 w 1116"/>
                  <a:gd name="T25" fmla="*/ 211 h 1343"/>
                  <a:gd name="T26" fmla="*/ 558 w 1116"/>
                  <a:gd name="T27" fmla="*/ 0 h 1343"/>
                  <a:gd name="T28" fmla="*/ 0 w 1116"/>
                  <a:gd name="T29" fmla="*/ 211 h 1343"/>
                  <a:gd name="T30" fmla="*/ 0 w 1116"/>
                  <a:gd name="T31" fmla="*/ 212 h 1343"/>
                  <a:gd name="T32" fmla="*/ 0 w 1116"/>
                  <a:gd name="T33" fmla="*/ 521 h 1343"/>
                  <a:gd name="T34" fmla="*/ 0 w 1116"/>
                  <a:gd name="T35" fmla="*/ 522 h 1343"/>
                  <a:gd name="T36" fmla="*/ 0 w 1116"/>
                  <a:gd name="T37" fmla="*/ 522 h 1343"/>
                  <a:gd name="T38" fmla="*/ 0 w 1116"/>
                  <a:gd name="T39" fmla="*/ 831 h 1343"/>
                  <a:gd name="T40" fmla="*/ 0 w 1116"/>
                  <a:gd name="T41" fmla="*/ 833 h 1343"/>
                  <a:gd name="T42" fmla="*/ 0 w 1116"/>
                  <a:gd name="T43" fmla="*/ 833 h 1343"/>
                  <a:gd name="T44" fmla="*/ 0 w 1116"/>
                  <a:gd name="T45" fmla="*/ 1142 h 1343"/>
                  <a:gd name="T46" fmla="*/ 366 w 1116"/>
                  <a:gd name="T47" fmla="*/ 1342 h 1343"/>
                  <a:gd name="T48" fmla="*/ 372 w 1116"/>
                  <a:gd name="T49" fmla="*/ 1343 h 1343"/>
                  <a:gd name="T50" fmla="*/ 422 w 1116"/>
                  <a:gd name="T51" fmla="*/ 1299 h 1343"/>
                  <a:gd name="T52" fmla="*/ 379 w 1116"/>
                  <a:gd name="T53" fmla="*/ 1243 h 1343"/>
                  <a:gd name="T54" fmla="*/ 100 w 1116"/>
                  <a:gd name="T55" fmla="*/ 1142 h 1343"/>
                  <a:gd name="T56" fmla="*/ 100 w 1116"/>
                  <a:gd name="T57" fmla="*/ 956 h 1343"/>
                  <a:gd name="T58" fmla="*/ 366 w 1116"/>
                  <a:gd name="T59" fmla="*/ 1031 h 1343"/>
                  <a:gd name="T60" fmla="*/ 372 w 1116"/>
                  <a:gd name="T61" fmla="*/ 1032 h 1343"/>
                  <a:gd name="T62" fmla="*/ 422 w 1116"/>
                  <a:gd name="T63" fmla="*/ 988 h 1343"/>
                  <a:gd name="T64" fmla="*/ 379 w 1116"/>
                  <a:gd name="T65" fmla="*/ 932 h 1343"/>
                  <a:gd name="T66" fmla="*/ 100 w 1116"/>
                  <a:gd name="T67" fmla="*/ 831 h 1343"/>
                  <a:gd name="T68" fmla="*/ 100 w 1116"/>
                  <a:gd name="T69" fmla="*/ 646 h 1343"/>
                  <a:gd name="T70" fmla="*/ 366 w 1116"/>
                  <a:gd name="T71" fmla="*/ 721 h 1343"/>
                  <a:gd name="T72" fmla="*/ 222 w 1116"/>
                  <a:gd name="T73" fmla="*/ 145 h 1343"/>
                  <a:gd name="T74" fmla="*/ 558 w 1116"/>
                  <a:gd name="T75" fmla="*/ 100 h 1343"/>
                  <a:gd name="T76" fmla="*/ 895 w 1116"/>
                  <a:gd name="T77" fmla="*/ 145 h 1343"/>
                  <a:gd name="T78" fmla="*/ 1016 w 1116"/>
                  <a:gd name="T79" fmla="*/ 212 h 1343"/>
                  <a:gd name="T80" fmla="*/ 895 w 1116"/>
                  <a:gd name="T81" fmla="*/ 279 h 1343"/>
                  <a:gd name="T82" fmla="*/ 558 w 1116"/>
                  <a:gd name="T83" fmla="*/ 324 h 1343"/>
                  <a:gd name="T84" fmla="*/ 222 w 1116"/>
                  <a:gd name="T85" fmla="*/ 279 h 1343"/>
                  <a:gd name="T86" fmla="*/ 101 w 1116"/>
                  <a:gd name="T87" fmla="*/ 212 h 1343"/>
                  <a:gd name="T88" fmla="*/ 222 w 1116"/>
                  <a:gd name="T89" fmla="*/ 145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6" h="1343">
                    <a:moveTo>
                      <a:pt x="366" y="721"/>
                    </a:moveTo>
                    <a:cubicBezTo>
                      <a:pt x="368" y="721"/>
                      <a:pt x="370" y="722"/>
                      <a:pt x="372" y="722"/>
                    </a:cubicBezTo>
                    <a:cubicBezTo>
                      <a:pt x="397" y="722"/>
                      <a:pt x="418" y="703"/>
                      <a:pt x="422" y="678"/>
                    </a:cubicBezTo>
                    <a:cubicBezTo>
                      <a:pt x="425" y="651"/>
                      <a:pt x="406" y="626"/>
                      <a:pt x="379" y="622"/>
                    </a:cubicBezTo>
                    <a:cubicBezTo>
                      <a:pt x="185" y="596"/>
                      <a:pt x="106" y="538"/>
                      <a:pt x="100" y="520"/>
                    </a:cubicBezTo>
                    <a:cubicBezTo>
                      <a:pt x="100" y="337"/>
                      <a:pt x="100" y="337"/>
                      <a:pt x="100" y="337"/>
                    </a:cubicBezTo>
                    <a:cubicBezTo>
                      <a:pt x="208" y="394"/>
                      <a:pt x="386" y="424"/>
                      <a:pt x="558" y="424"/>
                    </a:cubicBezTo>
                    <a:cubicBezTo>
                      <a:pt x="730" y="424"/>
                      <a:pt x="909" y="394"/>
                      <a:pt x="1016" y="337"/>
                    </a:cubicBezTo>
                    <a:cubicBezTo>
                      <a:pt x="1016" y="466"/>
                      <a:pt x="1016" y="466"/>
                      <a:pt x="1016" y="466"/>
                    </a:cubicBezTo>
                    <a:cubicBezTo>
                      <a:pt x="1016" y="493"/>
                      <a:pt x="1038" y="516"/>
                      <a:pt x="1066" y="516"/>
                    </a:cubicBezTo>
                    <a:cubicBezTo>
                      <a:pt x="1094" y="516"/>
                      <a:pt x="1116" y="493"/>
                      <a:pt x="1116" y="466"/>
                    </a:cubicBezTo>
                    <a:cubicBezTo>
                      <a:pt x="1116" y="212"/>
                      <a:pt x="1116" y="212"/>
                      <a:pt x="1116" y="212"/>
                    </a:cubicBezTo>
                    <a:cubicBezTo>
                      <a:pt x="1116" y="212"/>
                      <a:pt x="1116" y="211"/>
                      <a:pt x="1116" y="211"/>
                    </a:cubicBezTo>
                    <a:cubicBezTo>
                      <a:pt x="1114" y="74"/>
                      <a:pt x="828" y="0"/>
                      <a:pt x="558" y="0"/>
                    </a:cubicBezTo>
                    <a:cubicBezTo>
                      <a:pt x="289" y="0"/>
                      <a:pt x="2" y="74"/>
                      <a:pt x="0" y="211"/>
                    </a:cubicBezTo>
                    <a:cubicBezTo>
                      <a:pt x="0" y="211"/>
                      <a:pt x="0" y="212"/>
                      <a:pt x="0" y="212"/>
                    </a:cubicBezTo>
                    <a:cubicBezTo>
                      <a:pt x="0" y="521"/>
                      <a:pt x="0" y="521"/>
                      <a:pt x="0" y="521"/>
                    </a:cubicBezTo>
                    <a:cubicBezTo>
                      <a:pt x="0" y="521"/>
                      <a:pt x="0" y="522"/>
                      <a:pt x="0" y="522"/>
                    </a:cubicBezTo>
                    <a:cubicBezTo>
                      <a:pt x="0" y="522"/>
                      <a:pt x="0" y="522"/>
                      <a:pt x="0" y="522"/>
                    </a:cubicBezTo>
                    <a:cubicBezTo>
                      <a:pt x="0" y="831"/>
                      <a:pt x="0" y="831"/>
                      <a:pt x="0" y="831"/>
                    </a:cubicBezTo>
                    <a:cubicBezTo>
                      <a:pt x="0" y="832"/>
                      <a:pt x="0" y="832"/>
                      <a:pt x="0" y="833"/>
                    </a:cubicBezTo>
                    <a:cubicBezTo>
                      <a:pt x="0" y="833"/>
                      <a:pt x="0" y="833"/>
                      <a:pt x="0" y="833"/>
                    </a:cubicBezTo>
                    <a:cubicBezTo>
                      <a:pt x="0" y="1142"/>
                      <a:pt x="0" y="1142"/>
                      <a:pt x="0" y="1142"/>
                    </a:cubicBezTo>
                    <a:cubicBezTo>
                      <a:pt x="0" y="1254"/>
                      <a:pt x="189" y="1319"/>
                      <a:pt x="366" y="1342"/>
                    </a:cubicBezTo>
                    <a:cubicBezTo>
                      <a:pt x="368" y="1343"/>
                      <a:pt x="370" y="1343"/>
                      <a:pt x="372" y="1343"/>
                    </a:cubicBezTo>
                    <a:cubicBezTo>
                      <a:pt x="397" y="1343"/>
                      <a:pt x="418" y="1325"/>
                      <a:pt x="422" y="1299"/>
                    </a:cubicBezTo>
                    <a:cubicBezTo>
                      <a:pt x="425" y="1272"/>
                      <a:pt x="406" y="1247"/>
                      <a:pt x="379" y="1243"/>
                    </a:cubicBezTo>
                    <a:cubicBezTo>
                      <a:pt x="185" y="1218"/>
                      <a:pt x="106" y="1159"/>
                      <a:pt x="100" y="1142"/>
                    </a:cubicBezTo>
                    <a:cubicBezTo>
                      <a:pt x="100" y="956"/>
                      <a:pt x="100" y="956"/>
                      <a:pt x="100" y="956"/>
                    </a:cubicBezTo>
                    <a:cubicBezTo>
                      <a:pt x="171" y="994"/>
                      <a:pt x="270" y="1019"/>
                      <a:pt x="366" y="1031"/>
                    </a:cubicBezTo>
                    <a:cubicBezTo>
                      <a:pt x="368" y="1032"/>
                      <a:pt x="370" y="1032"/>
                      <a:pt x="372" y="1032"/>
                    </a:cubicBezTo>
                    <a:cubicBezTo>
                      <a:pt x="397" y="1032"/>
                      <a:pt x="418" y="1014"/>
                      <a:pt x="422" y="988"/>
                    </a:cubicBezTo>
                    <a:cubicBezTo>
                      <a:pt x="425" y="961"/>
                      <a:pt x="406" y="936"/>
                      <a:pt x="379" y="932"/>
                    </a:cubicBezTo>
                    <a:cubicBezTo>
                      <a:pt x="185" y="907"/>
                      <a:pt x="106" y="848"/>
                      <a:pt x="100" y="831"/>
                    </a:cubicBezTo>
                    <a:cubicBezTo>
                      <a:pt x="100" y="646"/>
                      <a:pt x="100" y="646"/>
                      <a:pt x="100" y="646"/>
                    </a:cubicBezTo>
                    <a:cubicBezTo>
                      <a:pt x="171" y="684"/>
                      <a:pt x="270" y="708"/>
                      <a:pt x="366" y="721"/>
                    </a:cubicBezTo>
                    <a:close/>
                    <a:moveTo>
                      <a:pt x="222" y="145"/>
                    </a:moveTo>
                    <a:cubicBezTo>
                      <a:pt x="313" y="116"/>
                      <a:pt x="432" y="100"/>
                      <a:pt x="558" y="100"/>
                    </a:cubicBezTo>
                    <a:cubicBezTo>
                      <a:pt x="684" y="100"/>
                      <a:pt x="804" y="116"/>
                      <a:pt x="895" y="145"/>
                    </a:cubicBezTo>
                    <a:cubicBezTo>
                      <a:pt x="983" y="173"/>
                      <a:pt x="1011" y="203"/>
                      <a:pt x="1016" y="212"/>
                    </a:cubicBezTo>
                    <a:cubicBezTo>
                      <a:pt x="1011" y="221"/>
                      <a:pt x="983" y="251"/>
                      <a:pt x="895" y="279"/>
                    </a:cubicBezTo>
                    <a:cubicBezTo>
                      <a:pt x="804" y="308"/>
                      <a:pt x="684" y="324"/>
                      <a:pt x="558" y="324"/>
                    </a:cubicBezTo>
                    <a:cubicBezTo>
                      <a:pt x="432" y="324"/>
                      <a:pt x="313" y="308"/>
                      <a:pt x="222" y="279"/>
                    </a:cubicBezTo>
                    <a:cubicBezTo>
                      <a:pt x="133" y="251"/>
                      <a:pt x="105" y="221"/>
                      <a:pt x="101" y="212"/>
                    </a:cubicBezTo>
                    <a:cubicBezTo>
                      <a:pt x="105" y="203"/>
                      <a:pt x="133" y="173"/>
                      <a:pt x="222" y="1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Freeform 110"/>
              <p:cNvSpPr>
                <a:spLocks noEditPoints="1"/>
              </p:cNvSpPr>
              <p:nvPr/>
            </p:nvSpPr>
            <p:spPr bwMode="auto">
              <a:xfrm>
                <a:off x="4035" y="-2"/>
                <a:ext cx="1705" cy="2053"/>
              </a:xfrm>
              <a:custGeom>
                <a:avLst/>
                <a:gdLst>
                  <a:gd name="T0" fmla="*/ 50 w 1116"/>
                  <a:gd name="T1" fmla="*/ 516 h 1343"/>
                  <a:gd name="T2" fmla="*/ 100 w 1116"/>
                  <a:gd name="T3" fmla="*/ 466 h 1343"/>
                  <a:gd name="T4" fmla="*/ 100 w 1116"/>
                  <a:gd name="T5" fmla="*/ 337 h 1343"/>
                  <a:gd name="T6" fmla="*/ 558 w 1116"/>
                  <a:gd name="T7" fmla="*/ 424 h 1343"/>
                  <a:gd name="T8" fmla="*/ 1016 w 1116"/>
                  <a:gd name="T9" fmla="*/ 337 h 1343"/>
                  <a:gd name="T10" fmla="*/ 1016 w 1116"/>
                  <a:gd name="T11" fmla="*/ 520 h 1343"/>
                  <a:gd name="T12" fmla="*/ 737 w 1116"/>
                  <a:gd name="T13" fmla="*/ 622 h 1343"/>
                  <a:gd name="T14" fmla="*/ 694 w 1116"/>
                  <a:gd name="T15" fmla="*/ 678 h 1343"/>
                  <a:gd name="T16" fmla="*/ 744 w 1116"/>
                  <a:gd name="T17" fmla="*/ 722 h 1343"/>
                  <a:gd name="T18" fmla="*/ 750 w 1116"/>
                  <a:gd name="T19" fmla="*/ 721 h 1343"/>
                  <a:gd name="T20" fmla="*/ 1016 w 1116"/>
                  <a:gd name="T21" fmla="*/ 646 h 1343"/>
                  <a:gd name="T22" fmla="*/ 1016 w 1116"/>
                  <a:gd name="T23" fmla="*/ 831 h 1343"/>
                  <a:gd name="T24" fmla="*/ 737 w 1116"/>
                  <a:gd name="T25" fmla="*/ 932 h 1343"/>
                  <a:gd name="T26" fmla="*/ 694 w 1116"/>
                  <a:gd name="T27" fmla="*/ 988 h 1343"/>
                  <a:gd name="T28" fmla="*/ 744 w 1116"/>
                  <a:gd name="T29" fmla="*/ 1032 h 1343"/>
                  <a:gd name="T30" fmla="*/ 750 w 1116"/>
                  <a:gd name="T31" fmla="*/ 1031 h 1343"/>
                  <a:gd name="T32" fmla="*/ 1016 w 1116"/>
                  <a:gd name="T33" fmla="*/ 956 h 1343"/>
                  <a:gd name="T34" fmla="*/ 1016 w 1116"/>
                  <a:gd name="T35" fmla="*/ 1142 h 1343"/>
                  <a:gd name="T36" fmla="*/ 737 w 1116"/>
                  <a:gd name="T37" fmla="*/ 1243 h 1343"/>
                  <a:gd name="T38" fmla="*/ 694 w 1116"/>
                  <a:gd name="T39" fmla="*/ 1299 h 1343"/>
                  <a:gd name="T40" fmla="*/ 744 w 1116"/>
                  <a:gd name="T41" fmla="*/ 1343 h 1343"/>
                  <a:gd name="T42" fmla="*/ 750 w 1116"/>
                  <a:gd name="T43" fmla="*/ 1342 h 1343"/>
                  <a:gd name="T44" fmla="*/ 1116 w 1116"/>
                  <a:gd name="T45" fmla="*/ 1142 h 1343"/>
                  <a:gd name="T46" fmla="*/ 1116 w 1116"/>
                  <a:gd name="T47" fmla="*/ 833 h 1343"/>
                  <a:gd name="T48" fmla="*/ 1116 w 1116"/>
                  <a:gd name="T49" fmla="*/ 833 h 1343"/>
                  <a:gd name="T50" fmla="*/ 1116 w 1116"/>
                  <a:gd name="T51" fmla="*/ 831 h 1343"/>
                  <a:gd name="T52" fmla="*/ 1116 w 1116"/>
                  <a:gd name="T53" fmla="*/ 522 h 1343"/>
                  <a:gd name="T54" fmla="*/ 1116 w 1116"/>
                  <a:gd name="T55" fmla="*/ 522 h 1343"/>
                  <a:gd name="T56" fmla="*/ 1116 w 1116"/>
                  <a:gd name="T57" fmla="*/ 521 h 1343"/>
                  <a:gd name="T58" fmla="*/ 1116 w 1116"/>
                  <a:gd name="T59" fmla="*/ 212 h 1343"/>
                  <a:gd name="T60" fmla="*/ 1116 w 1116"/>
                  <a:gd name="T61" fmla="*/ 211 h 1343"/>
                  <a:gd name="T62" fmla="*/ 558 w 1116"/>
                  <a:gd name="T63" fmla="*/ 0 h 1343"/>
                  <a:gd name="T64" fmla="*/ 0 w 1116"/>
                  <a:gd name="T65" fmla="*/ 211 h 1343"/>
                  <a:gd name="T66" fmla="*/ 0 w 1116"/>
                  <a:gd name="T67" fmla="*/ 212 h 1343"/>
                  <a:gd name="T68" fmla="*/ 0 w 1116"/>
                  <a:gd name="T69" fmla="*/ 466 h 1343"/>
                  <a:gd name="T70" fmla="*/ 50 w 1116"/>
                  <a:gd name="T71" fmla="*/ 516 h 1343"/>
                  <a:gd name="T72" fmla="*/ 221 w 1116"/>
                  <a:gd name="T73" fmla="*/ 145 h 1343"/>
                  <a:gd name="T74" fmla="*/ 558 w 1116"/>
                  <a:gd name="T75" fmla="*/ 100 h 1343"/>
                  <a:gd name="T76" fmla="*/ 894 w 1116"/>
                  <a:gd name="T77" fmla="*/ 145 h 1343"/>
                  <a:gd name="T78" fmla="*/ 1015 w 1116"/>
                  <a:gd name="T79" fmla="*/ 212 h 1343"/>
                  <a:gd name="T80" fmla="*/ 894 w 1116"/>
                  <a:gd name="T81" fmla="*/ 279 h 1343"/>
                  <a:gd name="T82" fmla="*/ 558 w 1116"/>
                  <a:gd name="T83" fmla="*/ 324 h 1343"/>
                  <a:gd name="T84" fmla="*/ 221 w 1116"/>
                  <a:gd name="T85" fmla="*/ 279 h 1343"/>
                  <a:gd name="T86" fmla="*/ 100 w 1116"/>
                  <a:gd name="T87" fmla="*/ 212 h 1343"/>
                  <a:gd name="T88" fmla="*/ 221 w 1116"/>
                  <a:gd name="T89" fmla="*/ 145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6" h="1343">
                    <a:moveTo>
                      <a:pt x="50" y="516"/>
                    </a:moveTo>
                    <a:cubicBezTo>
                      <a:pt x="78" y="516"/>
                      <a:pt x="100" y="493"/>
                      <a:pt x="100" y="466"/>
                    </a:cubicBezTo>
                    <a:cubicBezTo>
                      <a:pt x="100" y="337"/>
                      <a:pt x="100" y="337"/>
                      <a:pt x="100" y="337"/>
                    </a:cubicBezTo>
                    <a:cubicBezTo>
                      <a:pt x="207" y="394"/>
                      <a:pt x="386" y="424"/>
                      <a:pt x="558" y="424"/>
                    </a:cubicBezTo>
                    <a:cubicBezTo>
                      <a:pt x="730" y="424"/>
                      <a:pt x="908" y="394"/>
                      <a:pt x="1016" y="337"/>
                    </a:cubicBezTo>
                    <a:cubicBezTo>
                      <a:pt x="1016" y="520"/>
                      <a:pt x="1016" y="520"/>
                      <a:pt x="1016" y="520"/>
                    </a:cubicBezTo>
                    <a:cubicBezTo>
                      <a:pt x="1010" y="538"/>
                      <a:pt x="931" y="596"/>
                      <a:pt x="737" y="622"/>
                    </a:cubicBezTo>
                    <a:cubicBezTo>
                      <a:pt x="710" y="626"/>
                      <a:pt x="691" y="651"/>
                      <a:pt x="694" y="678"/>
                    </a:cubicBezTo>
                    <a:cubicBezTo>
                      <a:pt x="698" y="703"/>
                      <a:pt x="719" y="722"/>
                      <a:pt x="744" y="722"/>
                    </a:cubicBezTo>
                    <a:cubicBezTo>
                      <a:pt x="746" y="722"/>
                      <a:pt x="748" y="721"/>
                      <a:pt x="750" y="721"/>
                    </a:cubicBezTo>
                    <a:cubicBezTo>
                      <a:pt x="846" y="708"/>
                      <a:pt x="945" y="684"/>
                      <a:pt x="1016" y="646"/>
                    </a:cubicBezTo>
                    <a:cubicBezTo>
                      <a:pt x="1016" y="831"/>
                      <a:pt x="1016" y="831"/>
                      <a:pt x="1016" y="831"/>
                    </a:cubicBezTo>
                    <a:cubicBezTo>
                      <a:pt x="1010" y="848"/>
                      <a:pt x="931" y="907"/>
                      <a:pt x="737" y="932"/>
                    </a:cubicBezTo>
                    <a:cubicBezTo>
                      <a:pt x="710" y="936"/>
                      <a:pt x="691" y="961"/>
                      <a:pt x="694" y="988"/>
                    </a:cubicBezTo>
                    <a:cubicBezTo>
                      <a:pt x="698" y="1014"/>
                      <a:pt x="719" y="1032"/>
                      <a:pt x="744" y="1032"/>
                    </a:cubicBezTo>
                    <a:cubicBezTo>
                      <a:pt x="746" y="1032"/>
                      <a:pt x="748" y="1032"/>
                      <a:pt x="750" y="1031"/>
                    </a:cubicBezTo>
                    <a:cubicBezTo>
                      <a:pt x="846" y="1019"/>
                      <a:pt x="945" y="994"/>
                      <a:pt x="1016" y="956"/>
                    </a:cubicBezTo>
                    <a:cubicBezTo>
                      <a:pt x="1016" y="1142"/>
                      <a:pt x="1016" y="1142"/>
                      <a:pt x="1016" y="1142"/>
                    </a:cubicBezTo>
                    <a:cubicBezTo>
                      <a:pt x="1010" y="1159"/>
                      <a:pt x="931" y="1218"/>
                      <a:pt x="737" y="1243"/>
                    </a:cubicBezTo>
                    <a:cubicBezTo>
                      <a:pt x="710" y="1247"/>
                      <a:pt x="691" y="1272"/>
                      <a:pt x="694" y="1299"/>
                    </a:cubicBezTo>
                    <a:cubicBezTo>
                      <a:pt x="698" y="1325"/>
                      <a:pt x="719" y="1343"/>
                      <a:pt x="744" y="1343"/>
                    </a:cubicBezTo>
                    <a:cubicBezTo>
                      <a:pt x="746" y="1343"/>
                      <a:pt x="748" y="1343"/>
                      <a:pt x="750" y="1342"/>
                    </a:cubicBezTo>
                    <a:cubicBezTo>
                      <a:pt x="927" y="1319"/>
                      <a:pt x="1116" y="1254"/>
                      <a:pt x="1116" y="1142"/>
                    </a:cubicBezTo>
                    <a:cubicBezTo>
                      <a:pt x="1116" y="833"/>
                      <a:pt x="1116" y="833"/>
                      <a:pt x="1116" y="833"/>
                    </a:cubicBezTo>
                    <a:cubicBezTo>
                      <a:pt x="1116" y="833"/>
                      <a:pt x="1116" y="833"/>
                      <a:pt x="1116" y="833"/>
                    </a:cubicBezTo>
                    <a:cubicBezTo>
                      <a:pt x="1116" y="832"/>
                      <a:pt x="1116" y="832"/>
                      <a:pt x="1116" y="831"/>
                    </a:cubicBezTo>
                    <a:cubicBezTo>
                      <a:pt x="1116" y="522"/>
                      <a:pt x="1116" y="522"/>
                      <a:pt x="1116" y="522"/>
                    </a:cubicBezTo>
                    <a:cubicBezTo>
                      <a:pt x="1116" y="522"/>
                      <a:pt x="1116" y="522"/>
                      <a:pt x="1116" y="522"/>
                    </a:cubicBezTo>
                    <a:cubicBezTo>
                      <a:pt x="1116" y="522"/>
                      <a:pt x="1116" y="521"/>
                      <a:pt x="1116" y="521"/>
                    </a:cubicBezTo>
                    <a:cubicBezTo>
                      <a:pt x="1116" y="212"/>
                      <a:pt x="1116" y="212"/>
                      <a:pt x="1116" y="212"/>
                    </a:cubicBezTo>
                    <a:cubicBezTo>
                      <a:pt x="1116" y="212"/>
                      <a:pt x="1116" y="211"/>
                      <a:pt x="1116" y="211"/>
                    </a:cubicBezTo>
                    <a:cubicBezTo>
                      <a:pt x="1114" y="74"/>
                      <a:pt x="827" y="0"/>
                      <a:pt x="558" y="0"/>
                    </a:cubicBezTo>
                    <a:cubicBezTo>
                      <a:pt x="288" y="0"/>
                      <a:pt x="2" y="74"/>
                      <a:pt x="0" y="211"/>
                    </a:cubicBezTo>
                    <a:cubicBezTo>
                      <a:pt x="0" y="211"/>
                      <a:pt x="0" y="212"/>
                      <a:pt x="0" y="212"/>
                    </a:cubicBezTo>
                    <a:cubicBezTo>
                      <a:pt x="0" y="466"/>
                      <a:pt x="0" y="466"/>
                      <a:pt x="0" y="466"/>
                    </a:cubicBezTo>
                    <a:cubicBezTo>
                      <a:pt x="0" y="493"/>
                      <a:pt x="22" y="516"/>
                      <a:pt x="50" y="516"/>
                    </a:cubicBezTo>
                    <a:close/>
                    <a:moveTo>
                      <a:pt x="221" y="145"/>
                    </a:moveTo>
                    <a:cubicBezTo>
                      <a:pt x="312" y="116"/>
                      <a:pt x="432" y="100"/>
                      <a:pt x="558" y="100"/>
                    </a:cubicBezTo>
                    <a:cubicBezTo>
                      <a:pt x="684" y="100"/>
                      <a:pt x="803" y="116"/>
                      <a:pt x="894" y="145"/>
                    </a:cubicBezTo>
                    <a:cubicBezTo>
                      <a:pt x="983" y="173"/>
                      <a:pt x="1011" y="203"/>
                      <a:pt x="1015" y="212"/>
                    </a:cubicBezTo>
                    <a:cubicBezTo>
                      <a:pt x="1011" y="221"/>
                      <a:pt x="983" y="251"/>
                      <a:pt x="894" y="279"/>
                    </a:cubicBezTo>
                    <a:cubicBezTo>
                      <a:pt x="803" y="308"/>
                      <a:pt x="684" y="324"/>
                      <a:pt x="558" y="324"/>
                    </a:cubicBezTo>
                    <a:cubicBezTo>
                      <a:pt x="432" y="324"/>
                      <a:pt x="312" y="308"/>
                      <a:pt x="221" y="279"/>
                    </a:cubicBezTo>
                    <a:cubicBezTo>
                      <a:pt x="133" y="251"/>
                      <a:pt x="105" y="221"/>
                      <a:pt x="100" y="212"/>
                    </a:cubicBezTo>
                    <a:cubicBezTo>
                      <a:pt x="105" y="203"/>
                      <a:pt x="133" y="173"/>
                      <a:pt x="221" y="1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Freeform 111"/>
              <p:cNvSpPr>
                <a:spLocks noEditPoints="1"/>
              </p:cNvSpPr>
              <p:nvPr/>
            </p:nvSpPr>
            <p:spPr bwMode="auto">
              <a:xfrm>
                <a:off x="2603" y="885"/>
                <a:ext cx="3263" cy="3437"/>
              </a:xfrm>
              <a:custGeom>
                <a:avLst/>
                <a:gdLst>
                  <a:gd name="T0" fmla="*/ 1536 w 2136"/>
                  <a:gd name="T1" fmla="*/ 718 h 2248"/>
                  <a:gd name="T2" fmla="*/ 1536 w 2136"/>
                  <a:gd name="T3" fmla="*/ 716 h 2248"/>
                  <a:gd name="T4" fmla="*/ 1536 w 2136"/>
                  <a:gd name="T5" fmla="*/ 279 h 2248"/>
                  <a:gd name="T6" fmla="*/ 1302 w 2136"/>
                  <a:gd name="T7" fmla="*/ 77 h 2248"/>
                  <a:gd name="T8" fmla="*/ 234 w 2136"/>
                  <a:gd name="T9" fmla="*/ 77 h 2248"/>
                  <a:gd name="T10" fmla="*/ 0 w 2136"/>
                  <a:gd name="T11" fmla="*/ 279 h 2248"/>
                  <a:gd name="T12" fmla="*/ 0 w 2136"/>
                  <a:gd name="T13" fmla="*/ 716 h 2248"/>
                  <a:gd name="T14" fmla="*/ 0 w 2136"/>
                  <a:gd name="T15" fmla="*/ 718 h 2248"/>
                  <a:gd name="T16" fmla="*/ 0 w 2136"/>
                  <a:gd name="T17" fmla="*/ 1158 h 2248"/>
                  <a:gd name="T18" fmla="*/ 0 w 2136"/>
                  <a:gd name="T19" fmla="*/ 1595 h 2248"/>
                  <a:gd name="T20" fmla="*/ 768 w 2136"/>
                  <a:gd name="T21" fmla="*/ 1874 h 2248"/>
                  <a:gd name="T22" fmla="*/ 1486 w 2136"/>
                  <a:gd name="T23" fmla="*/ 2248 h 2248"/>
                  <a:gd name="T24" fmla="*/ 2136 w 2136"/>
                  <a:gd name="T25" fmla="*/ 1598 h 2248"/>
                  <a:gd name="T26" fmla="*/ 893 w 2136"/>
                  <a:gd name="T27" fmla="*/ 1331 h 2248"/>
                  <a:gd name="T28" fmla="*/ 267 w 2136"/>
                  <a:gd name="T29" fmla="*/ 1263 h 2248"/>
                  <a:gd name="T30" fmla="*/ 100 w 2136"/>
                  <a:gd name="T31" fmla="*/ 857 h 2248"/>
                  <a:gd name="T32" fmla="*/ 768 w 2136"/>
                  <a:gd name="T33" fmla="*/ 996 h 2248"/>
                  <a:gd name="T34" fmla="*/ 1436 w 2136"/>
                  <a:gd name="T35" fmla="*/ 857 h 2248"/>
                  <a:gd name="T36" fmla="*/ 893 w 2136"/>
                  <a:gd name="T37" fmla="*/ 1331 h 2248"/>
                  <a:gd name="T38" fmla="*/ 234 w 2136"/>
                  <a:gd name="T39" fmla="*/ 482 h 2248"/>
                  <a:gd name="T40" fmla="*/ 1302 w 2136"/>
                  <a:gd name="T41" fmla="*/ 482 h 2248"/>
                  <a:gd name="T42" fmla="*/ 1436 w 2136"/>
                  <a:gd name="T43" fmla="*/ 716 h 2248"/>
                  <a:gd name="T44" fmla="*/ 768 w 2136"/>
                  <a:gd name="T45" fmla="*/ 896 h 2248"/>
                  <a:gd name="T46" fmla="*/ 100 w 2136"/>
                  <a:gd name="T47" fmla="*/ 716 h 2248"/>
                  <a:gd name="T48" fmla="*/ 267 w 2136"/>
                  <a:gd name="T49" fmla="*/ 171 h 2248"/>
                  <a:gd name="T50" fmla="*/ 1269 w 2136"/>
                  <a:gd name="T51" fmla="*/ 171 h 2248"/>
                  <a:gd name="T52" fmla="*/ 1269 w 2136"/>
                  <a:gd name="T53" fmla="*/ 387 h 2248"/>
                  <a:gd name="T54" fmla="*/ 768 w 2136"/>
                  <a:gd name="T55" fmla="*/ 448 h 2248"/>
                  <a:gd name="T56" fmla="*/ 768 w 2136"/>
                  <a:gd name="T57" fmla="*/ 448 h 2248"/>
                  <a:gd name="T58" fmla="*/ 267 w 2136"/>
                  <a:gd name="T59" fmla="*/ 387 h 2248"/>
                  <a:gd name="T60" fmla="*/ 267 w 2136"/>
                  <a:gd name="T61" fmla="*/ 171 h 2248"/>
                  <a:gd name="T62" fmla="*/ 267 w 2136"/>
                  <a:gd name="T63" fmla="*/ 1703 h 2248"/>
                  <a:gd name="T64" fmla="*/ 100 w 2136"/>
                  <a:gd name="T65" fmla="*/ 1296 h 2248"/>
                  <a:gd name="T66" fmla="*/ 768 w 2136"/>
                  <a:gd name="T67" fmla="*/ 1435 h 2248"/>
                  <a:gd name="T68" fmla="*/ 836 w 2136"/>
                  <a:gd name="T69" fmla="*/ 1598 h 2248"/>
                  <a:gd name="T70" fmla="*/ 768 w 2136"/>
                  <a:gd name="T71" fmla="*/ 1774 h 2248"/>
                  <a:gd name="T72" fmla="*/ 1486 w 2136"/>
                  <a:gd name="T73" fmla="*/ 2148 h 2248"/>
                  <a:gd name="T74" fmla="*/ 1486 w 2136"/>
                  <a:gd name="T75" fmla="*/ 1048 h 2248"/>
                  <a:gd name="T76" fmla="*/ 1918 w 2136"/>
                  <a:gd name="T77" fmla="*/ 1939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36" h="2248">
                    <a:moveTo>
                      <a:pt x="1536" y="950"/>
                    </a:moveTo>
                    <a:cubicBezTo>
                      <a:pt x="1536" y="718"/>
                      <a:pt x="1536" y="718"/>
                      <a:pt x="1536" y="718"/>
                    </a:cubicBezTo>
                    <a:cubicBezTo>
                      <a:pt x="1536" y="718"/>
                      <a:pt x="1536" y="718"/>
                      <a:pt x="1536" y="718"/>
                    </a:cubicBezTo>
                    <a:cubicBezTo>
                      <a:pt x="1536" y="718"/>
                      <a:pt x="1536" y="717"/>
                      <a:pt x="1536" y="716"/>
                    </a:cubicBezTo>
                    <a:cubicBezTo>
                      <a:pt x="1536" y="279"/>
                      <a:pt x="1536" y="279"/>
                      <a:pt x="1536" y="279"/>
                    </a:cubicBezTo>
                    <a:cubicBezTo>
                      <a:pt x="1536" y="279"/>
                      <a:pt x="1536" y="279"/>
                      <a:pt x="1536" y="279"/>
                    </a:cubicBezTo>
                    <a:cubicBezTo>
                      <a:pt x="1536" y="279"/>
                      <a:pt x="1536" y="279"/>
                      <a:pt x="1536" y="279"/>
                    </a:cubicBezTo>
                    <a:cubicBezTo>
                      <a:pt x="1536" y="200"/>
                      <a:pt x="1455" y="130"/>
                      <a:pt x="1302" y="77"/>
                    </a:cubicBezTo>
                    <a:cubicBezTo>
                      <a:pt x="1159" y="27"/>
                      <a:pt x="969" y="0"/>
                      <a:pt x="768" y="0"/>
                    </a:cubicBezTo>
                    <a:cubicBezTo>
                      <a:pt x="567" y="0"/>
                      <a:pt x="377" y="27"/>
                      <a:pt x="234" y="77"/>
                    </a:cubicBezTo>
                    <a:cubicBezTo>
                      <a:pt x="81" y="130"/>
                      <a:pt x="0" y="200"/>
                      <a:pt x="0" y="279"/>
                    </a:cubicBezTo>
                    <a:cubicBezTo>
                      <a:pt x="0" y="279"/>
                      <a:pt x="0" y="279"/>
                      <a:pt x="0" y="279"/>
                    </a:cubicBezTo>
                    <a:cubicBezTo>
                      <a:pt x="0" y="279"/>
                      <a:pt x="0" y="279"/>
                      <a:pt x="0" y="279"/>
                    </a:cubicBezTo>
                    <a:cubicBezTo>
                      <a:pt x="0" y="716"/>
                      <a:pt x="0" y="716"/>
                      <a:pt x="0" y="716"/>
                    </a:cubicBezTo>
                    <a:cubicBezTo>
                      <a:pt x="0" y="717"/>
                      <a:pt x="0" y="718"/>
                      <a:pt x="0" y="718"/>
                    </a:cubicBezTo>
                    <a:cubicBezTo>
                      <a:pt x="0" y="718"/>
                      <a:pt x="0" y="718"/>
                      <a:pt x="0" y="718"/>
                    </a:cubicBezTo>
                    <a:cubicBezTo>
                      <a:pt x="0" y="1155"/>
                      <a:pt x="0" y="1155"/>
                      <a:pt x="0" y="1155"/>
                    </a:cubicBezTo>
                    <a:cubicBezTo>
                      <a:pt x="0" y="1156"/>
                      <a:pt x="0" y="1157"/>
                      <a:pt x="0" y="1158"/>
                    </a:cubicBezTo>
                    <a:cubicBezTo>
                      <a:pt x="0" y="1158"/>
                      <a:pt x="0" y="1158"/>
                      <a:pt x="0" y="1158"/>
                    </a:cubicBezTo>
                    <a:cubicBezTo>
                      <a:pt x="0" y="1595"/>
                      <a:pt x="0" y="1595"/>
                      <a:pt x="0" y="1595"/>
                    </a:cubicBezTo>
                    <a:cubicBezTo>
                      <a:pt x="0" y="1674"/>
                      <a:pt x="81" y="1745"/>
                      <a:pt x="234" y="1797"/>
                    </a:cubicBezTo>
                    <a:cubicBezTo>
                      <a:pt x="377" y="1847"/>
                      <a:pt x="567" y="1874"/>
                      <a:pt x="768" y="1874"/>
                    </a:cubicBezTo>
                    <a:cubicBezTo>
                      <a:pt x="811" y="1874"/>
                      <a:pt x="854" y="1873"/>
                      <a:pt x="896" y="1870"/>
                    </a:cubicBezTo>
                    <a:cubicBezTo>
                      <a:pt x="999" y="2093"/>
                      <a:pt x="1225" y="2248"/>
                      <a:pt x="1486" y="2248"/>
                    </a:cubicBezTo>
                    <a:cubicBezTo>
                      <a:pt x="1686" y="2248"/>
                      <a:pt x="1872" y="2158"/>
                      <a:pt x="1996" y="2001"/>
                    </a:cubicBezTo>
                    <a:cubicBezTo>
                      <a:pt x="2088" y="1885"/>
                      <a:pt x="2136" y="1746"/>
                      <a:pt x="2136" y="1598"/>
                    </a:cubicBezTo>
                    <a:cubicBezTo>
                      <a:pt x="2136" y="1256"/>
                      <a:pt x="1871" y="975"/>
                      <a:pt x="1536" y="950"/>
                    </a:cubicBezTo>
                    <a:close/>
                    <a:moveTo>
                      <a:pt x="893" y="1331"/>
                    </a:moveTo>
                    <a:cubicBezTo>
                      <a:pt x="852" y="1333"/>
                      <a:pt x="810" y="1335"/>
                      <a:pt x="768" y="1335"/>
                    </a:cubicBezTo>
                    <a:cubicBezTo>
                      <a:pt x="578" y="1335"/>
                      <a:pt x="400" y="1309"/>
                      <a:pt x="267" y="1263"/>
                    </a:cubicBezTo>
                    <a:cubicBezTo>
                      <a:pt x="131" y="1216"/>
                      <a:pt x="100" y="1168"/>
                      <a:pt x="100" y="1155"/>
                    </a:cubicBezTo>
                    <a:cubicBezTo>
                      <a:pt x="100" y="857"/>
                      <a:pt x="100" y="857"/>
                      <a:pt x="100" y="857"/>
                    </a:cubicBezTo>
                    <a:cubicBezTo>
                      <a:pt x="136" y="880"/>
                      <a:pt x="180" y="900"/>
                      <a:pt x="234" y="919"/>
                    </a:cubicBezTo>
                    <a:cubicBezTo>
                      <a:pt x="377" y="968"/>
                      <a:pt x="567" y="996"/>
                      <a:pt x="768" y="996"/>
                    </a:cubicBezTo>
                    <a:cubicBezTo>
                      <a:pt x="969" y="996"/>
                      <a:pt x="1159" y="968"/>
                      <a:pt x="1302" y="919"/>
                    </a:cubicBezTo>
                    <a:cubicBezTo>
                      <a:pt x="1356" y="900"/>
                      <a:pt x="1400" y="880"/>
                      <a:pt x="1436" y="857"/>
                    </a:cubicBezTo>
                    <a:cubicBezTo>
                      <a:pt x="1436" y="950"/>
                      <a:pt x="1436" y="950"/>
                      <a:pt x="1436" y="950"/>
                    </a:cubicBezTo>
                    <a:cubicBezTo>
                      <a:pt x="1194" y="968"/>
                      <a:pt x="989" y="1119"/>
                      <a:pt x="893" y="1331"/>
                    </a:cubicBezTo>
                    <a:close/>
                    <a:moveTo>
                      <a:pt x="100" y="420"/>
                    </a:moveTo>
                    <a:cubicBezTo>
                      <a:pt x="136" y="443"/>
                      <a:pt x="180" y="463"/>
                      <a:pt x="234" y="482"/>
                    </a:cubicBezTo>
                    <a:cubicBezTo>
                      <a:pt x="377" y="531"/>
                      <a:pt x="567" y="559"/>
                      <a:pt x="768" y="559"/>
                    </a:cubicBezTo>
                    <a:cubicBezTo>
                      <a:pt x="969" y="559"/>
                      <a:pt x="1159" y="531"/>
                      <a:pt x="1302" y="482"/>
                    </a:cubicBezTo>
                    <a:cubicBezTo>
                      <a:pt x="1356" y="463"/>
                      <a:pt x="1400" y="443"/>
                      <a:pt x="1436" y="420"/>
                    </a:cubicBezTo>
                    <a:cubicBezTo>
                      <a:pt x="1436" y="716"/>
                      <a:pt x="1436" y="716"/>
                      <a:pt x="1436" y="716"/>
                    </a:cubicBezTo>
                    <a:cubicBezTo>
                      <a:pt x="1436" y="729"/>
                      <a:pt x="1405" y="777"/>
                      <a:pt x="1269" y="824"/>
                    </a:cubicBezTo>
                    <a:cubicBezTo>
                      <a:pt x="1136" y="870"/>
                      <a:pt x="958" y="896"/>
                      <a:pt x="768" y="896"/>
                    </a:cubicBezTo>
                    <a:cubicBezTo>
                      <a:pt x="578" y="896"/>
                      <a:pt x="400" y="870"/>
                      <a:pt x="267" y="824"/>
                    </a:cubicBezTo>
                    <a:cubicBezTo>
                      <a:pt x="131" y="777"/>
                      <a:pt x="100" y="729"/>
                      <a:pt x="100" y="716"/>
                    </a:cubicBezTo>
                    <a:lnTo>
                      <a:pt x="100" y="420"/>
                    </a:lnTo>
                    <a:close/>
                    <a:moveTo>
                      <a:pt x="267" y="171"/>
                    </a:moveTo>
                    <a:cubicBezTo>
                      <a:pt x="400" y="125"/>
                      <a:pt x="578" y="100"/>
                      <a:pt x="768" y="100"/>
                    </a:cubicBezTo>
                    <a:cubicBezTo>
                      <a:pt x="958" y="100"/>
                      <a:pt x="1136" y="125"/>
                      <a:pt x="1269" y="171"/>
                    </a:cubicBezTo>
                    <a:cubicBezTo>
                      <a:pt x="1405" y="218"/>
                      <a:pt x="1436" y="266"/>
                      <a:pt x="1436" y="279"/>
                    </a:cubicBezTo>
                    <a:cubicBezTo>
                      <a:pt x="1436" y="292"/>
                      <a:pt x="1405" y="340"/>
                      <a:pt x="1269" y="387"/>
                    </a:cubicBezTo>
                    <a:cubicBezTo>
                      <a:pt x="1136" y="433"/>
                      <a:pt x="958" y="459"/>
                      <a:pt x="768" y="459"/>
                    </a:cubicBezTo>
                    <a:cubicBezTo>
                      <a:pt x="768" y="448"/>
                      <a:pt x="768" y="448"/>
                      <a:pt x="768" y="448"/>
                    </a:cubicBezTo>
                    <a:cubicBezTo>
                      <a:pt x="768" y="448"/>
                      <a:pt x="768" y="448"/>
                      <a:pt x="768" y="448"/>
                    </a:cubicBezTo>
                    <a:cubicBezTo>
                      <a:pt x="768" y="448"/>
                      <a:pt x="768" y="448"/>
                      <a:pt x="768" y="448"/>
                    </a:cubicBezTo>
                    <a:cubicBezTo>
                      <a:pt x="768" y="459"/>
                      <a:pt x="768" y="459"/>
                      <a:pt x="768" y="459"/>
                    </a:cubicBezTo>
                    <a:cubicBezTo>
                      <a:pt x="578" y="459"/>
                      <a:pt x="400" y="433"/>
                      <a:pt x="267" y="387"/>
                    </a:cubicBezTo>
                    <a:cubicBezTo>
                      <a:pt x="131" y="340"/>
                      <a:pt x="100" y="292"/>
                      <a:pt x="100" y="279"/>
                    </a:cubicBezTo>
                    <a:cubicBezTo>
                      <a:pt x="100" y="266"/>
                      <a:pt x="131" y="218"/>
                      <a:pt x="267" y="171"/>
                    </a:cubicBezTo>
                    <a:close/>
                    <a:moveTo>
                      <a:pt x="768" y="1774"/>
                    </a:moveTo>
                    <a:cubicBezTo>
                      <a:pt x="578" y="1774"/>
                      <a:pt x="400" y="1749"/>
                      <a:pt x="267" y="1703"/>
                    </a:cubicBezTo>
                    <a:cubicBezTo>
                      <a:pt x="131" y="1656"/>
                      <a:pt x="100" y="1608"/>
                      <a:pt x="100" y="1595"/>
                    </a:cubicBezTo>
                    <a:cubicBezTo>
                      <a:pt x="100" y="1296"/>
                      <a:pt x="100" y="1296"/>
                      <a:pt x="100" y="1296"/>
                    </a:cubicBezTo>
                    <a:cubicBezTo>
                      <a:pt x="136" y="1319"/>
                      <a:pt x="180" y="1339"/>
                      <a:pt x="234" y="1358"/>
                    </a:cubicBezTo>
                    <a:cubicBezTo>
                      <a:pt x="377" y="1407"/>
                      <a:pt x="567" y="1435"/>
                      <a:pt x="768" y="1435"/>
                    </a:cubicBezTo>
                    <a:cubicBezTo>
                      <a:pt x="798" y="1435"/>
                      <a:pt x="828" y="1434"/>
                      <a:pt x="857" y="1433"/>
                    </a:cubicBezTo>
                    <a:cubicBezTo>
                      <a:pt x="843" y="1485"/>
                      <a:pt x="836" y="1541"/>
                      <a:pt x="836" y="1598"/>
                    </a:cubicBezTo>
                    <a:cubicBezTo>
                      <a:pt x="836" y="1658"/>
                      <a:pt x="844" y="1717"/>
                      <a:pt x="860" y="1772"/>
                    </a:cubicBezTo>
                    <a:cubicBezTo>
                      <a:pt x="830" y="1773"/>
                      <a:pt x="799" y="1774"/>
                      <a:pt x="768" y="1774"/>
                    </a:cubicBezTo>
                    <a:close/>
                    <a:moveTo>
                      <a:pt x="1918" y="1939"/>
                    </a:moveTo>
                    <a:cubicBezTo>
                      <a:pt x="1813" y="2071"/>
                      <a:pt x="1655" y="2148"/>
                      <a:pt x="1486" y="2148"/>
                    </a:cubicBezTo>
                    <a:cubicBezTo>
                      <a:pt x="1183" y="2148"/>
                      <a:pt x="936" y="1901"/>
                      <a:pt x="936" y="1598"/>
                    </a:cubicBezTo>
                    <a:cubicBezTo>
                      <a:pt x="936" y="1294"/>
                      <a:pt x="1183" y="1048"/>
                      <a:pt x="1486" y="1048"/>
                    </a:cubicBezTo>
                    <a:cubicBezTo>
                      <a:pt x="1789" y="1048"/>
                      <a:pt x="2036" y="1294"/>
                      <a:pt x="2036" y="1598"/>
                    </a:cubicBezTo>
                    <a:cubicBezTo>
                      <a:pt x="2036" y="1723"/>
                      <a:pt x="1995" y="1841"/>
                      <a:pt x="1918" y="19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grpSp>
        <p:nvGrpSpPr>
          <p:cNvPr id="174" name="Group 173"/>
          <p:cNvGrpSpPr/>
          <p:nvPr/>
        </p:nvGrpSpPr>
        <p:grpSpPr>
          <a:xfrm>
            <a:off x="7994643" y="5543280"/>
            <a:ext cx="435260" cy="376696"/>
            <a:chOff x="753231" y="5391112"/>
            <a:chExt cx="526665" cy="455803"/>
          </a:xfrm>
          <a:solidFill>
            <a:srgbClr val="000000"/>
          </a:solidFill>
        </p:grpSpPr>
        <p:sp>
          <p:nvSpPr>
            <p:cNvPr id="175" name="Freeform 191"/>
            <p:cNvSpPr>
              <a:spLocks noEditPoints="1"/>
            </p:cNvSpPr>
            <p:nvPr/>
          </p:nvSpPr>
          <p:spPr bwMode="auto">
            <a:xfrm>
              <a:off x="753231" y="5391112"/>
              <a:ext cx="526665" cy="455803"/>
            </a:xfrm>
            <a:custGeom>
              <a:avLst/>
              <a:gdLst>
                <a:gd name="T0" fmla="*/ 840 w 859"/>
                <a:gd name="T1" fmla="*/ 671 h 743"/>
                <a:gd name="T2" fmla="*/ 471 w 859"/>
                <a:gd name="T3" fmla="*/ 32 h 743"/>
                <a:gd name="T4" fmla="*/ 388 w 859"/>
                <a:gd name="T5" fmla="*/ 32 h 743"/>
                <a:gd name="T6" fmla="*/ 19 w 859"/>
                <a:gd name="T7" fmla="*/ 671 h 743"/>
                <a:gd name="T8" fmla="*/ 60 w 859"/>
                <a:gd name="T9" fmla="*/ 743 h 743"/>
                <a:gd name="T10" fmla="*/ 799 w 859"/>
                <a:gd name="T11" fmla="*/ 743 h 743"/>
                <a:gd name="T12" fmla="*/ 840 w 859"/>
                <a:gd name="T13" fmla="*/ 671 h 743"/>
                <a:gd name="T14" fmla="*/ 813 w 859"/>
                <a:gd name="T15" fmla="*/ 703 h 743"/>
                <a:gd name="T16" fmla="*/ 799 w 859"/>
                <a:gd name="T17" fmla="*/ 711 h 743"/>
                <a:gd name="T18" fmla="*/ 60 w 859"/>
                <a:gd name="T19" fmla="*/ 711 h 743"/>
                <a:gd name="T20" fmla="*/ 46 w 859"/>
                <a:gd name="T21" fmla="*/ 703 h 743"/>
                <a:gd name="T22" fmla="*/ 46 w 859"/>
                <a:gd name="T23" fmla="*/ 687 h 743"/>
                <a:gd name="T24" fmla="*/ 416 w 859"/>
                <a:gd name="T25" fmla="*/ 48 h 743"/>
                <a:gd name="T26" fmla="*/ 429 w 859"/>
                <a:gd name="T27" fmla="*/ 40 h 743"/>
                <a:gd name="T28" fmla="*/ 443 w 859"/>
                <a:gd name="T29" fmla="*/ 48 h 743"/>
                <a:gd name="T30" fmla="*/ 813 w 859"/>
                <a:gd name="T31" fmla="*/ 687 h 743"/>
                <a:gd name="T32" fmla="*/ 813 w 859"/>
                <a:gd name="T33" fmla="*/ 70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9" h="743">
                  <a:moveTo>
                    <a:pt x="840" y="671"/>
                  </a:moveTo>
                  <a:cubicBezTo>
                    <a:pt x="471" y="32"/>
                    <a:pt x="471" y="32"/>
                    <a:pt x="471" y="32"/>
                  </a:cubicBezTo>
                  <a:cubicBezTo>
                    <a:pt x="453" y="0"/>
                    <a:pt x="406" y="0"/>
                    <a:pt x="388" y="32"/>
                  </a:cubicBezTo>
                  <a:cubicBezTo>
                    <a:pt x="19" y="671"/>
                    <a:pt x="19" y="671"/>
                    <a:pt x="19" y="671"/>
                  </a:cubicBezTo>
                  <a:cubicBezTo>
                    <a:pt x="0" y="703"/>
                    <a:pt x="23" y="743"/>
                    <a:pt x="60" y="743"/>
                  </a:cubicBezTo>
                  <a:cubicBezTo>
                    <a:pt x="799" y="743"/>
                    <a:pt x="799" y="743"/>
                    <a:pt x="799" y="743"/>
                  </a:cubicBezTo>
                  <a:cubicBezTo>
                    <a:pt x="836" y="743"/>
                    <a:pt x="859" y="703"/>
                    <a:pt x="840" y="671"/>
                  </a:cubicBezTo>
                  <a:close/>
                  <a:moveTo>
                    <a:pt x="813" y="703"/>
                  </a:moveTo>
                  <a:cubicBezTo>
                    <a:pt x="811" y="706"/>
                    <a:pt x="807" y="711"/>
                    <a:pt x="799" y="711"/>
                  </a:cubicBezTo>
                  <a:cubicBezTo>
                    <a:pt x="60" y="711"/>
                    <a:pt x="60" y="711"/>
                    <a:pt x="60" y="711"/>
                  </a:cubicBezTo>
                  <a:cubicBezTo>
                    <a:pt x="52" y="711"/>
                    <a:pt x="48" y="706"/>
                    <a:pt x="46" y="703"/>
                  </a:cubicBezTo>
                  <a:cubicBezTo>
                    <a:pt x="45" y="701"/>
                    <a:pt x="42" y="694"/>
                    <a:pt x="46" y="687"/>
                  </a:cubicBezTo>
                  <a:cubicBezTo>
                    <a:pt x="416" y="48"/>
                    <a:pt x="416" y="48"/>
                    <a:pt x="416" y="48"/>
                  </a:cubicBezTo>
                  <a:cubicBezTo>
                    <a:pt x="420" y="40"/>
                    <a:pt x="427" y="40"/>
                    <a:pt x="429" y="40"/>
                  </a:cubicBezTo>
                  <a:cubicBezTo>
                    <a:pt x="432" y="40"/>
                    <a:pt x="439" y="40"/>
                    <a:pt x="443" y="48"/>
                  </a:cubicBezTo>
                  <a:cubicBezTo>
                    <a:pt x="813" y="687"/>
                    <a:pt x="813" y="687"/>
                    <a:pt x="813" y="687"/>
                  </a:cubicBezTo>
                  <a:cubicBezTo>
                    <a:pt x="817" y="694"/>
                    <a:pt x="814" y="701"/>
                    <a:pt x="813" y="70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76" name="Freeform 192"/>
            <p:cNvSpPr>
              <a:spLocks noEditPoints="1"/>
            </p:cNvSpPr>
            <p:nvPr/>
          </p:nvSpPr>
          <p:spPr bwMode="auto">
            <a:xfrm>
              <a:off x="828766" y="5471059"/>
              <a:ext cx="375856" cy="341333"/>
            </a:xfrm>
            <a:custGeom>
              <a:avLst/>
              <a:gdLst>
                <a:gd name="T0" fmla="*/ 545 w 613"/>
                <a:gd name="T1" fmla="*/ 439 h 557"/>
                <a:gd name="T2" fmla="*/ 476 w 613"/>
                <a:gd name="T3" fmla="*/ 315 h 557"/>
                <a:gd name="T4" fmla="*/ 430 w 613"/>
                <a:gd name="T5" fmla="*/ 224 h 557"/>
                <a:gd name="T6" fmla="*/ 353 w 613"/>
                <a:gd name="T7" fmla="*/ 92 h 557"/>
                <a:gd name="T8" fmla="*/ 365 w 613"/>
                <a:gd name="T9" fmla="*/ 57 h 557"/>
                <a:gd name="T10" fmla="*/ 251 w 613"/>
                <a:gd name="T11" fmla="*/ 57 h 557"/>
                <a:gd name="T12" fmla="*/ 261 w 613"/>
                <a:gd name="T13" fmla="*/ 90 h 557"/>
                <a:gd name="T14" fmla="*/ 187 w 613"/>
                <a:gd name="T15" fmla="*/ 224 h 557"/>
                <a:gd name="T16" fmla="*/ 126 w 613"/>
                <a:gd name="T17" fmla="*/ 281 h 557"/>
                <a:gd name="T18" fmla="*/ 137 w 613"/>
                <a:gd name="T19" fmla="*/ 315 h 557"/>
                <a:gd name="T20" fmla="*/ 67 w 613"/>
                <a:gd name="T21" fmla="*/ 440 h 557"/>
                <a:gd name="T22" fmla="*/ 0 w 613"/>
                <a:gd name="T23" fmla="*/ 496 h 557"/>
                <a:gd name="T24" fmla="*/ 114 w 613"/>
                <a:gd name="T25" fmla="*/ 496 h 557"/>
                <a:gd name="T26" fmla="*/ 96 w 613"/>
                <a:gd name="T27" fmla="*/ 454 h 557"/>
                <a:gd name="T28" fmla="*/ 183 w 613"/>
                <a:gd name="T29" fmla="*/ 338 h 557"/>
                <a:gd name="T30" fmla="*/ 217 w 613"/>
                <a:gd name="T31" fmla="*/ 236 h 557"/>
                <a:gd name="T32" fmla="*/ 287 w 613"/>
                <a:gd name="T33" fmla="*/ 110 h 557"/>
                <a:gd name="T34" fmla="*/ 308 w 613"/>
                <a:gd name="T35" fmla="*/ 114 h 557"/>
                <a:gd name="T36" fmla="*/ 326 w 613"/>
                <a:gd name="T37" fmla="*/ 111 h 557"/>
                <a:gd name="T38" fmla="*/ 373 w 613"/>
                <a:gd name="T39" fmla="*/ 281 h 557"/>
                <a:gd name="T40" fmla="*/ 392 w 613"/>
                <a:gd name="T41" fmla="*/ 323 h 557"/>
                <a:gd name="T42" fmla="*/ 317 w 613"/>
                <a:gd name="T43" fmla="*/ 442 h 557"/>
                <a:gd name="T44" fmla="*/ 243 w 613"/>
                <a:gd name="T45" fmla="*/ 496 h 557"/>
                <a:gd name="T46" fmla="*/ 357 w 613"/>
                <a:gd name="T47" fmla="*/ 496 h 557"/>
                <a:gd name="T48" fmla="*/ 420 w 613"/>
                <a:gd name="T49" fmla="*/ 337 h 557"/>
                <a:gd name="T50" fmla="*/ 451 w 613"/>
                <a:gd name="T51" fmla="*/ 334 h 557"/>
                <a:gd name="T52" fmla="*/ 516 w 613"/>
                <a:gd name="T53" fmla="*/ 452 h 557"/>
                <a:gd name="T54" fmla="*/ 545 w 613"/>
                <a:gd name="T55" fmla="*/ 552 h 557"/>
                <a:gd name="T56" fmla="*/ 560 w 613"/>
                <a:gd name="T57" fmla="*/ 439 h 557"/>
                <a:gd name="T58" fmla="*/ 32 w 613"/>
                <a:gd name="T59" fmla="*/ 496 h 557"/>
                <a:gd name="T60" fmla="*/ 82 w 613"/>
                <a:gd name="T61" fmla="*/ 496 h 557"/>
                <a:gd name="T62" fmla="*/ 183 w 613"/>
                <a:gd name="T63" fmla="*/ 306 h 557"/>
                <a:gd name="T64" fmla="*/ 183 w 613"/>
                <a:gd name="T65" fmla="*/ 256 h 557"/>
                <a:gd name="T66" fmla="*/ 183 w 613"/>
                <a:gd name="T67" fmla="*/ 306 h 557"/>
                <a:gd name="T68" fmla="*/ 283 w 613"/>
                <a:gd name="T69" fmla="*/ 57 h 557"/>
                <a:gd name="T70" fmla="*/ 333 w 613"/>
                <a:gd name="T71" fmla="*/ 57 h 557"/>
                <a:gd name="T72" fmla="*/ 300 w 613"/>
                <a:gd name="T73" fmla="*/ 521 h 557"/>
                <a:gd name="T74" fmla="*/ 300 w 613"/>
                <a:gd name="T75" fmla="*/ 471 h 557"/>
                <a:gd name="T76" fmla="*/ 300 w 613"/>
                <a:gd name="T77" fmla="*/ 521 h 557"/>
                <a:gd name="T78" fmla="*/ 405 w 613"/>
                <a:gd name="T79" fmla="*/ 281 h 557"/>
                <a:gd name="T80" fmla="*/ 455 w 613"/>
                <a:gd name="T81" fmla="*/ 281 h 557"/>
                <a:gd name="T82" fmla="*/ 571 w 613"/>
                <a:gd name="T83" fmla="*/ 512 h 557"/>
                <a:gd name="T84" fmla="*/ 552 w 613"/>
                <a:gd name="T85" fmla="*/ 521 h 557"/>
                <a:gd name="T86" fmla="*/ 527 w 613"/>
                <a:gd name="T87" fmla="*/ 499 h 557"/>
                <a:gd name="T88" fmla="*/ 552 w 613"/>
                <a:gd name="T89" fmla="*/ 471 h 557"/>
                <a:gd name="T90" fmla="*/ 577 w 613"/>
                <a:gd name="T91" fmla="*/ 492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3" h="557">
                  <a:moveTo>
                    <a:pt x="560" y="439"/>
                  </a:moveTo>
                  <a:cubicBezTo>
                    <a:pt x="555" y="439"/>
                    <a:pt x="550" y="439"/>
                    <a:pt x="545" y="439"/>
                  </a:cubicBezTo>
                  <a:cubicBezTo>
                    <a:pt x="545" y="439"/>
                    <a:pt x="546" y="439"/>
                    <a:pt x="546" y="439"/>
                  </a:cubicBezTo>
                  <a:cubicBezTo>
                    <a:pt x="476" y="315"/>
                    <a:pt x="476" y="315"/>
                    <a:pt x="476" y="315"/>
                  </a:cubicBezTo>
                  <a:cubicBezTo>
                    <a:pt x="483" y="305"/>
                    <a:pt x="487" y="294"/>
                    <a:pt x="487" y="281"/>
                  </a:cubicBezTo>
                  <a:cubicBezTo>
                    <a:pt x="487" y="250"/>
                    <a:pt x="462" y="224"/>
                    <a:pt x="430" y="224"/>
                  </a:cubicBezTo>
                  <a:cubicBezTo>
                    <a:pt x="429" y="224"/>
                    <a:pt x="428" y="224"/>
                    <a:pt x="426" y="224"/>
                  </a:cubicBezTo>
                  <a:cubicBezTo>
                    <a:pt x="353" y="92"/>
                    <a:pt x="353" y="92"/>
                    <a:pt x="353" y="92"/>
                  </a:cubicBezTo>
                  <a:cubicBezTo>
                    <a:pt x="353" y="92"/>
                    <a:pt x="353" y="92"/>
                    <a:pt x="353" y="92"/>
                  </a:cubicBezTo>
                  <a:cubicBezTo>
                    <a:pt x="360" y="82"/>
                    <a:pt x="365" y="70"/>
                    <a:pt x="365" y="57"/>
                  </a:cubicBezTo>
                  <a:cubicBezTo>
                    <a:pt x="365" y="25"/>
                    <a:pt x="339" y="0"/>
                    <a:pt x="308" y="0"/>
                  </a:cubicBezTo>
                  <a:cubicBezTo>
                    <a:pt x="276" y="0"/>
                    <a:pt x="251" y="25"/>
                    <a:pt x="251" y="57"/>
                  </a:cubicBezTo>
                  <a:cubicBezTo>
                    <a:pt x="251" y="69"/>
                    <a:pt x="255" y="81"/>
                    <a:pt x="261" y="90"/>
                  </a:cubicBezTo>
                  <a:cubicBezTo>
                    <a:pt x="261" y="90"/>
                    <a:pt x="261" y="90"/>
                    <a:pt x="261" y="90"/>
                  </a:cubicBezTo>
                  <a:cubicBezTo>
                    <a:pt x="187" y="224"/>
                    <a:pt x="187" y="224"/>
                    <a:pt x="187" y="224"/>
                  </a:cubicBezTo>
                  <a:cubicBezTo>
                    <a:pt x="187" y="224"/>
                    <a:pt x="187" y="224"/>
                    <a:pt x="187" y="224"/>
                  </a:cubicBezTo>
                  <a:cubicBezTo>
                    <a:pt x="185" y="224"/>
                    <a:pt x="184" y="224"/>
                    <a:pt x="183" y="224"/>
                  </a:cubicBezTo>
                  <a:cubicBezTo>
                    <a:pt x="151" y="224"/>
                    <a:pt x="126" y="250"/>
                    <a:pt x="126" y="281"/>
                  </a:cubicBezTo>
                  <a:cubicBezTo>
                    <a:pt x="126" y="294"/>
                    <a:pt x="130" y="305"/>
                    <a:pt x="137" y="315"/>
                  </a:cubicBezTo>
                  <a:cubicBezTo>
                    <a:pt x="137" y="315"/>
                    <a:pt x="137" y="315"/>
                    <a:pt x="137" y="315"/>
                  </a:cubicBezTo>
                  <a:cubicBezTo>
                    <a:pt x="67" y="440"/>
                    <a:pt x="67" y="440"/>
                    <a:pt x="67" y="440"/>
                  </a:cubicBezTo>
                  <a:cubicBezTo>
                    <a:pt x="67" y="440"/>
                    <a:pt x="67" y="440"/>
                    <a:pt x="67" y="440"/>
                  </a:cubicBezTo>
                  <a:cubicBezTo>
                    <a:pt x="64" y="439"/>
                    <a:pt x="61" y="439"/>
                    <a:pt x="57" y="439"/>
                  </a:cubicBezTo>
                  <a:cubicBezTo>
                    <a:pt x="26" y="439"/>
                    <a:pt x="0" y="464"/>
                    <a:pt x="0" y="496"/>
                  </a:cubicBezTo>
                  <a:cubicBezTo>
                    <a:pt x="0" y="527"/>
                    <a:pt x="26" y="553"/>
                    <a:pt x="57" y="553"/>
                  </a:cubicBezTo>
                  <a:cubicBezTo>
                    <a:pt x="89" y="553"/>
                    <a:pt x="114" y="527"/>
                    <a:pt x="114" y="496"/>
                  </a:cubicBezTo>
                  <a:cubicBezTo>
                    <a:pt x="114" y="479"/>
                    <a:pt x="107" y="464"/>
                    <a:pt x="96" y="454"/>
                  </a:cubicBezTo>
                  <a:cubicBezTo>
                    <a:pt x="96" y="454"/>
                    <a:pt x="96" y="454"/>
                    <a:pt x="96" y="454"/>
                  </a:cubicBezTo>
                  <a:cubicBezTo>
                    <a:pt x="162" y="334"/>
                    <a:pt x="162" y="334"/>
                    <a:pt x="162" y="334"/>
                  </a:cubicBezTo>
                  <a:cubicBezTo>
                    <a:pt x="169" y="337"/>
                    <a:pt x="175" y="338"/>
                    <a:pt x="183" y="338"/>
                  </a:cubicBezTo>
                  <a:cubicBezTo>
                    <a:pt x="214" y="338"/>
                    <a:pt x="240" y="313"/>
                    <a:pt x="240" y="281"/>
                  </a:cubicBezTo>
                  <a:cubicBezTo>
                    <a:pt x="240" y="263"/>
                    <a:pt x="231" y="246"/>
                    <a:pt x="217" y="236"/>
                  </a:cubicBezTo>
                  <a:cubicBezTo>
                    <a:pt x="217" y="236"/>
                    <a:pt x="217" y="236"/>
                    <a:pt x="217" y="236"/>
                  </a:cubicBezTo>
                  <a:cubicBezTo>
                    <a:pt x="287" y="110"/>
                    <a:pt x="287" y="110"/>
                    <a:pt x="287" y="110"/>
                  </a:cubicBezTo>
                  <a:cubicBezTo>
                    <a:pt x="287" y="110"/>
                    <a:pt x="287" y="110"/>
                    <a:pt x="287" y="110"/>
                  </a:cubicBezTo>
                  <a:cubicBezTo>
                    <a:pt x="293" y="112"/>
                    <a:pt x="300" y="114"/>
                    <a:pt x="308" y="114"/>
                  </a:cubicBezTo>
                  <a:cubicBezTo>
                    <a:pt x="314" y="114"/>
                    <a:pt x="320" y="113"/>
                    <a:pt x="326" y="111"/>
                  </a:cubicBezTo>
                  <a:cubicBezTo>
                    <a:pt x="326" y="111"/>
                    <a:pt x="326" y="111"/>
                    <a:pt x="326" y="111"/>
                  </a:cubicBezTo>
                  <a:cubicBezTo>
                    <a:pt x="396" y="236"/>
                    <a:pt x="396" y="236"/>
                    <a:pt x="396" y="236"/>
                  </a:cubicBezTo>
                  <a:cubicBezTo>
                    <a:pt x="382" y="246"/>
                    <a:pt x="373" y="263"/>
                    <a:pt x="373" y="281"/>
                  </a:cubicBezTo>
                  <a:cubicBezTo>
                    <a:pt x="373" y="298"/>
                    <a:pt x="380" y="313"/>
                    <a:pt x="392" y="323"/>
                  </a:cubicBezTo>
                  <a:cubicBezTo>
                    <a:pt x="392" y="323"/>
                    <a:pt x="392" y="323"/>
                    <a:pt x="392" y="323"/>
                  </a:cubicBezTo>
                  <a:cubicBezTo>
                    <a:pt x="317" y="442"/>
                    <a:pt x="317" y="442"/>
                    <a:pt x="317" y="442"/>
                  </a:cubicBezTo>
                  <a:cubicBezTo>
                    <a:pt x="317" y="442"/>
                    <a:pt x="317" y="442"/>
                    <a:pt x="317" y="442"/>
                  </a:cubicBezTo>
                  <a:cubicBezTo>
                    <a:pt x="312" y="440"/>
                    <a:pt x="306" y="439"/>
                    <a:pt x="300" y="439"/>
                  </a:cubicBezTo>
                  <a:cubicBezTo>
                    <a:pt x="268" y="439"/>
                    <a:pt x="243" y="464"/>
                    <a:pt x="243" y="496"/>
                  </a:cubicBezTo>
                  <a:cubicBezTo>
                    <a:pt x="243" y="527"/>
                    <a:pt x="268" y="553"/>
                    <a:pt x="300" y="553"/>
                  </a:cubicBezTo>
                  <a:cubicBezTo>
                    <a:pt x="331" y="553"/>
                    <a:pt x="357" y="527"/>
                    <a:pt x="357" y="496"/>
                  </a:cubicBezTo>
                  <a:cubicBezTo>
                    <a:pt x="357" y="482"/>
                    <a:pt x="352" y="470"/>
                    <a:pt x="344" y="460"/>
                  </a:cubicBezTo>
                  <a:cubicBezTo>
                    <a:pt x="420" y="337"/>
                    <a:pt x="420" y="337"/>
                    <a:pt x="420" y="337"/>
                  </a:cubicBezTo>
                  <a:cubicBezTo>
                    <a:pt x="424" y="338"/>
                    <a:pt x="427" y="338"/>
                    <a:pt x="430" y="338"/>
                  </a:cubicBezTo>
                  <a:cubicBezTo>
                    <a:pt x="437" y="338"/>
                    <a:pt x="444" y="337"/>
                    <a:pt x="451" y="334"/>
                  </a:cubicBezTo>
                  <a:cubicBezTo>
                    <a:pt x="516" y="452"/>
                    <a:pt x="516" y="452"/>
                    <a:pt x="516" y="452"/>
                  </a:cubicBezTo>
                  <a:cubicBezTo>
                    <a:pt x="516" y="452"/>
                    <a:pt x="516" y="452"/>
                    <a:pt x="516" y="452"/>
                  </a:cubicBezTo>
                  <a:cubicBezTo>
                    <a:pt x="502" y="464"/>
                    <a:pt x="493" y="483"/>
                    <a:pt x="496" y="503"/>
                  </a:cubicBezTo>
                  <a:cubicBezTo>
                    <a:pt x="499" y="529"/>
                    <a:pt x="519" y="549"/>
                    <a:pt x="545" y="552"/>
                  </a:cubicBezTo>
                  <a:cubicBezTo>
                    <a:pt x="582" y="557"/>
                    <a:pt x="613" y="526"/>
                    <a:pt x="609" y="488"/>
                  </a:cubicBezTo>
                  <a:cubicBezTo>
                    <a:pt x="606" y="463"/>
                    <a:pt x="585" y="443"/>
                    <a:pt x="560" y="439"/>
                  </a:cubicBezTo>
                  <a:close/>
                  <a:moveTo>
                    <a:pt x="57" y="521"/>
                  </a:moveTo>
                  <a:cubicBezTo>
                    <a:pt x="43" y="521"/>
                    <a:pt x="32" y="510"/>
                    <a:pt x="32" y="496"/>
                  </a:cubicBezTo>
                  <a:cubicBezTo>
                    <a:pt x="32" y="482"/>
                    <a:pt x="43" y="471"/>
                    <a:pt x="57" y="471"/>
                  </a:cubicBezTo>
                  <a:cubicBezTo>
                    <a:pt x="71" y="471"/>
                    <a:pt x="82" y="482"/>
                    <a:pt x="82" y="496"/>
                  </a:cubicBezTo>
                  <a:cubicBezTo>
                    <a:pt x="82" y="510"/>
                    <a:pt x="71" y="521"/>
                    <a:pt x="57" y="521"/>
                  </a:cubicBezTo>
                  <a:close/>
                  <a:moveTo>
                    <a:pt x="183" y="306"/>
                  </a:moveTo>
                  <a:cubicBezTo>
                    <a:pt x="169" y="306"/>
                    <a:pt x="158" y="295"/>
                    <a:pt x="158" y="281"/>
                  </a:cubicBezTo>
                  <a:cubicBezTo>
                    <a:pt x="158" y="267"/>
                    <a:pt x="169" y="256"/>
                    <a:pt x="183" y="256"/>
                  </a:cubicBezTo>
                  <a:cubicBezTo>
                    <a:pt x="197" y="256"/>
                    <a:pt x="208" y="267"/>
                    <a:pt x="208" y="281"/>
                  </a:cubicBezTo>
                  <a:cubicBezTo>
                    <a:pt x="208" y="295"/>
                    <a:pt x="197" y="306"/>
                    <a:pt x="183" y="306"/>
                  </a:cubicBezTo>
                  <a:close/>
                  <a:moveTo>
                    <a:pt x="308" y="82"/>
                  </a:moveTo>
                  <a:cubicBezTo>
                    <a:pt x="294" y="82"/>
                    <a:pt x="283" y="71"/>
                    <a:pt x="283" y="57"/>
                  </a:cubicBezTo>
                  <a:cubicBezTo>
                    <a:pt x="283" y="43"/>
                    <a:pt x="294" y="32"/>
                    <a:pt x="308" y="32"/>
                  </a:cubicBezTo>
                  <a:cubicBezTo>
                    <a:pt x="321" y="32"/>
                    <a:pt x="333" y="43"/>
                    <a:pt x="333" y="57"/>
                  </a:cubicBezTo>
                  <a:cubicBezTo>
                    <a:pt x="333" y="71"/>
                    <a:pt x="321" y="82"/>
                    <a:pt x="308" y="82"/>
                  </a:cubicBezTo>
                  <a:close/>
                  <a:moveTo>
                    <a:pt x="300" y="521"/>
                  </a:moveTo>
                  <a:cubicBezTo>
                    <a:pt x="286" y="521"/>
                    <a:pt x="275" y="510"/>
                    <a:pt x="275" y="496"/>
                  </a:cubicBezTo>
                  <a:cubicBezTo>
                    <a:pt x="275" y="482"/>
                    <a:pt x="286" y="471"/>
                    <a:pt x="300" y="471"/>
                  </a:cubicBezTo>
                  <a:cubicBezTo>
                    <a:pt x="313" y="471"/>
                    <a:pt x="325" y="482"/>
                    <a:pt x="325" y="496"/>
                  </a:cubicBezTo>
                  <a:cubicBezTo>
                    <a:pt x="325" y="510"/>
                    <a:pt x="313" y="521"/>
                    <a:pt x="300" y="521"/>
                  </a:cubicBezTo>
                  <a:close/>
                  <a:moveTo>
                    <a:pt x="430" y="306"/>
                  </a:moveTo>
                  <a:cubicBezTo>
                    <a:pt x="416" y="306"/>
                    <a:pt x="405" y="295"/>
                    <a:pt x="405" y="281"/>
                  </a:cubicBezTo>
                  <a:cubicBezTo>
                    <a:pt x="405" y="267"/>
                    <a:pt x="416" y="256"/>
                    <a:pt x="430" y="256"/>
                  </a:cubicBezTo>
                  <a:cubicBezTo>
                    <a:pt x="444" y="256"/>
                    <a:pt x="455" y="267"/>
                    <a:pt x="455" y="281"/>
                  </a:cubicBezTo>
                  <a:cubicBezTo>
                    <a:pt x="455" y="295"/>
                    <a:pt x="444" y="306"/>
                    <a:pt x="430" y="306"/>
                  </a:cubicBezTo>
                  <a:close/>
                  <a:moveTo>
                    <a:pt x="571" y="512"/>
                  </a:moveTo>
                  <a:cubicBezTo>
                    <a:pt x="566" y="518"/>
                    <a:pt x="559" y="521"/>
                    <a:pt x="552" y="521"/>
                  </a:cubicBezTo>
                  <a:cubicBezTo>
                    <a:pt x="552" y="521"/>
                    <a:pt x="552" y="521"/>
                    <a:pt x="552" y="521"/>
                  </a:cubicBezTo>
                  <a:cubicBezTo>
                    <a:pt x="551" y="521"/>
                    <a:pt x="550" y="521"/>
                    <a:pt x="549" y="521"/>
                  </a:cubicBezTo>
                  <a:cubicBezTo>
                    <a:pt x="538" y="519"/>
                    <a:pt x="529" y="510"/>
                    <a:pt x="527" y="499"/>
                  </a:cubicBezTo>
                  <a:cubicBezTo>
                    <a:pt x="526" y="489"/>
                    <a:pt x="531" y="483"/>
                    <a:pt x="533" y="479"/>
                  </a:cubicBezTo>
                  <a:cubicBezTo>
                    <a:pt x="538" y="474"/>
                    <a:pt x="545" y="471"/>
                    <a:pt x="552" y="471"/>
                  </a:cubicBezTo>
                  <a:cubicBezTo>
                    <a:pt x="553" y="471"/>
                    <a:pt x="554" y="471"/>
                    <a:pt x="556" y="471"/>
                  </a:cubicBezTo>
                  <a:cubicBezTo>
                    <a:pt x="567" y="472"/>
                    <a:pt x="576" y="481"/>
                    <a:pt x="577" y="492"/>
                  </a:cubicBezTo>
                  <a:cubicBezTo>
                    <a:pt x="578" y="502"/>
                    <a:pt x="574" y="509"/>
                    <a:pt x="571" y="5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177" name="Group 176"/>
          <p:cNvGrpSpPr/>
          <p:nvPr/>
        </p:nvGrpSpPr>
        <p:grpSpPr>
          <a:xfrm>
            <a:off x="9814047" y="2334093"/>
            <a:ext cx="478696" cy="281284"/>
            <a:chOff x="1230313" y="1408113"/>
            <a:chExt cx="6224587" cy="3657600"/>
          </a:xfrm>
        </p:grpSpPr>
        <p:sp>
          <p:nvSpPr>
            <p:cNvPr id="178" name="Freeform 1"/>
            <p:cNvSpPr>
              <a:spLocks noChangeArrowheads="1"/>
            </p:cNvSpPr>
            <p:nvPr/>
          </p:nvSpPr>
          <p:spPr bwMode="auto">
            <a:xfrm>
              <a:off x="1230313" y="1408113"/>
              <a:ext cx="6224587" cy="3657600"/>
            </a:xfrm>
            <a:custGeom>
              <a:avLst/>
              <a:gdLst>
                <a:gd name="T0" fmla="*/ 16675 w 17291"/>
                <a:gd name="T1" fmla="*/ 10160 h 10161"/>
                <a:gd name="T2" fmla="*/ 615 w 17291"/>
                <a:gd name="T3" fmla="*/ 10160 h 10161"/>
                <a:gd name="T4" fmla="*/ 0 w 17291"/>
                <a:gd name="T5" fmla="*/ 9546 h 10161"/>
                <a:gd name="T6" fmla="*/ 0 w 17291"/>
                <a:gd name="T7" fmla="*/ 614 h 10161"/>
                <a:gd name="T8" fmla="*/ 615 w 17291"/>
                <a:gd name="T9" fmla="*/ 0 h 10161"/>
                <a:gd name="T10" fmla="*/ 16675 w 17291"/>
                <a:gd name="T11" fmla="*/ 0 h 10161"/>
                <a:gd name="T12" fmla="*/ 17290 w 17291"/>
                <a:gd name="T13" fmla="*/ 614 h 10161"/>
                <a:gd name="T14" fmla="*/ 17290 w 17291"/>
                <a:gd name="T15" fmla="*/ 9546 h 10161"/>
                <a:gd name="T16" fmla="*/ 16675 w 17291"/>
                <a:gd name="T17" fmla="*/ 10160 h 10161"/>
                <a:gd name="T18" fmla="*/ 615 w 17291"/>
                <a:gd name="T19" fmla="*/ 410 h 10161"/>
                <a:gd name="T20" fmla="*/ 410 w 17291"/>
                <a:gd name="T21" fmla="*/ 614 h 10161"/>
                <a:gd name="T22" fmla="*/ 410 w 17291"/>
                <a:gd name="T23" fmla="*/ 9546 h 10161"/>
                <a:gd name="T24" fmla="*/ 615 w 17291"/>
                <a:gd name="T25" fmla="*/ 9751 h 10161"/>
                <a:gd name="T26" fmla="*/ 16675 w 17291"/>
                <a:gd name="T27" fmla="*/ 9751 h 10161"/>
                <a:gd name="T28" fmla="*/ 16880 w 17291"/>
                <a:gd name="T29" fmla="*/ 9546 h 10161"/>
                <a:gd name="T30" fmla="*/ 16880 w 17291"/>
                <a:gd name="T31" fmla="*/ 614 h 10161"/>
                <a:gd name="T32" fmla="*/ 16675 w 17291"/>
                <a:gd name="T33" fmla="*/ 410 h 10161"/>
                <a:gd name="T34" fmla="*/ 615 w 17291"/>
                <a:gd name="T35" fmla="*/ 410 h 10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291" h="10161">
                  <a:moveTo>
                    <a:pt x="16675" y="10160"/>
                  </a:moveTo>
                  <a:lnTo>
                    <a:pt x="615" y="10160"/>
                  </a:lnTo>
                  <a:cubicBezTo>
                    <a:pt x="277" y="10160"/>
                    <a:pt x="0" y="9884"/>
                    <a:pt x="0" y="9546"/>
                  </a:cubicBezTo>
                  <a:lnTo>
                    <a:pt x="0" y="614"/>
                  </a:lnTo>
                  <a:cubicBezTo>
                    <a:pt x="0" y="276"/>
                    <a:pt x="277" y="0"/>
                    <a:pt x="615" y="0"/>
                  </a:cubicBezTo>
                  <a:lnTo>
                    <a:pt x="16675" y="0"/>
                  </a:lnTo>
                  <a:cubicBezTo>
                    <a:pt x="17013" y="0"/>
                    <a:pt x="17290" y="276"/>
                    <a:pt x="17290" y="614"/>
                  </a:cubicBezTo>
                  <a:lnTo>
                    <a:pt x="17290" y="9546"/>
                  </a:lnTo>
                  <a:cubicBezTo>
                    <a:pt x="17290" y="9884"/>
                    <a:pt x="17013" y="10160"/>
                    <a:pt x="16675" y="10160"/>
                  </a:cubicBezTo>
                  <a:close/>
                  <a:moveTo>
                    <a:pt x="615" y="410"/>
                  </a:moveTo>
                  <a:cubicBezTo>
                    <a:pt x="502" y="410"/>
                    <a:pt x="410" y="502"/>
                    <a:pt x="410" y="614"/>
                  </a:cubicBezTo>
                  <a:lnTo>
                    <a:pt x="410" y="9546"/>
                  </a:lnTo>
                  <a:cubicBezTo>
                    <a:pt x="410" y="9658"/>
                    <a:pt x="502" y="9751"/>
                    <a:pt x="615" y="9751"/>
                  </a:cubicBezTo>
                  <a:lnTo>
                    <a:pt x="16675" y="9751"/>
                  </a:lnTo>
                  <a:cubicBezTo>
                    <a:pt x="16788" y="9751"/>
                    <a:pt x="16880" y="9658"/>
                    <a:pt x="16880" y="9546"/>
                  </a:cubicBezTo>
                  <a:lnTo>
                    <a:pt x="16880" y="614"/>
                  </a:lnTo>
                  <a:cubicBezTo>
                    <a:pt x="16880" y="502"/>
                    <a:pt x="16788" y="410"/>
                    <a:pt x="16675" y="410"/>
                  </a:cubicBezTo>
                  <a:lnTo>
                    <a:pt x="615" y="41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9" name="Freeform 178"/>
            <p:cNvSpPr>
              <a:spLocks noChangeArrowheads="1"/>
            </p:cNvSpPr>
            <p:nvPr/>
          </p:nvSpPr>
          <p:spPr bwMode="auto">
            <a:xfrm>
              <a:off x="4319588" y="1612900"/>
              <a:ext cx="44450" cy="3246438"/>
            </a:xfrm>
            <a:custGeom>
              <a:avLst/>
              <a:gdLst>
                <a:gd name="T0" fmla="*/ 0 w 123"/>
                <a:gd name="T1" fmla="*/ 9018 h 9019"/>
                <a:gd name="T2" fmla="*/ 122 w 123"/>
                <a:gd name="T3" fmla="*/ 8774 h 9019"/>
                <a:gd name="T4" fmla="*/ 122 w 123"/>
                <a:gd name="T5" fmla="*/ 8530 h 9019"/>
                <a:gd name="T6" fmla="*/ 0 w 123"/>
                <a:gd name="T7" fmla="*/ 8286 h 9019"/>
                <a:gd name="T8" fmla="*/ 122 w 123"/>
                <a:gd name="T9" fmla="*/ 8530 h 9019"/>
                <a:gd name="T10" fmla="*/ 0 w 123"/>
                <a:gd name="T11" fmla="*/ 8043 h 9019"/>
                <a:gd name="T12" fmla="*/ 122 w 123"/>
                <a:gd name="T13" fmla="*/ 7799 h 9019"/>
                <a:gd name="T14" fmla="*/ 122 w 123"/>
                <a:gd name="T15" fmla="*/ 7555 h 9019"/>
                <a:gd name="T16" fmla="*/ 0 w 123"/>
                <a:gd name="T17" fmla="*/ 7311 h 9019"/>
                <a:gd name="T18" fmla="*/ 122 w 123"/>
                <a:gd name="T19" fmla="*/ 7555 h 9019"/>
                <a:gd name="T20" fmla="*/ 0 w 123"/>
                <a:gd name="T21" fmla="*/ 7067 h 9019"/>
                <a:gd name="T22" fmla="*/ 122 w 123"/>
                <a:gd name="T23" fmla="*/ 6824 h 9019"/>
                <a:gd name="T24" fmla="*/ 122 w 123"/>
                <a:gd name="T25" fmla="*/ 6580 h 9019"/>
                <a:gd name="T26" fmla="*/ 0 w 123"/>
                <a:gd name="T27" fmla="*/ 6336 h 9019"/>
                <a:gd name="T28" fmla="*/ 122 w 123"/>
                <a:gd name="T29" fmla="*/ 6580 h 9019"/>
                <a:gd name="T30" fmla="*/ 0 w 123"/>
                <a:gd name="T31" fmla="*/ 6092 h 9019"/>
                <a:gd name="T32" fmla="*/ 122 w 123"/>
                <a:gd name="T33" fmla="*/ 5848 h 9019"/>
                <a:gd name="T34" fmla="*/ 122 w 123"/>
                <a:gd name="T35" fmla="*/ 5605 h 9019"/>
                <a:gd name="T36" fmla="*/ 0 w 123"/>
                <a:gd name="T37" fmla="*/ 5361 h 9019"/>
                <a:gd name="T38" fmla="*/ 122 w 123"/>
                <a:gd name="T39" fmla="*/ 5605 h 9019"/>
                <a:gd name="T40" fmla="*/ 0 w 123"/>
                <a:gd name="T41" fmla="*/ 5117 h 9019"/>
                <a:gd name="T42" fmla="*/ 122 w 123"/>
                <a:gd name="T43" fmla="*/ 4873 h 9019"/>
                <a:gd name="T44" fmla="*/ 122 w 123"/>
                <a:gd name="T45" fmla="*/ 4629 h 9019"/>
                <a:gd name="T46" fmla="*/ 0 w 123"/>
                <a:gd name="T47" fmla="*/ 4386 h 9019"/>
                <a:gd name="T48" fmla="*/ 122 w 123"/>
                <a:gd name="T49" fmla="*/ 4629 h 9019"/>
                <a:gd name="T50" fmla="*/ 0 w 123"/>
                <a:gd name="T51" fmla="*/ 4144 h 9019"/>
                <a:gd name="T52" fmla="*/ 122 w 123"/>
                <a:gd name="T53" fmla="*/ 3900 h 9019"/>
                <a:gd name="T54" fmla="*/ 122 w 123"/>
                <a:gd name="T55" fmla="*/ 3657 h 9019"/>
                <a:gd name="T56" fmla="*/ 0 w 123"/>
                <a:gd name="T57" fmla="*/ 3414 h 9019"/>
                <a:gd name="T58" fmla="*/ 122 w 123"/>
                <a:gd name="T59" fmla="*/ 3657 h 9019"/>
                <a:gd name="T60" fmla="*/ 0 w 123"/>
                <a:gd name="T61" fmla="*/ 3170 h 9019"/>
                <a:gd name="T62" fmla="*/ 122 w 123"/>
                <a:gd name="T63" fmla="*/ 2926 h 9019"/>
                <a:gd name="T64" fmla="*/ 122 w 123"/>
                <a:gd name="T65" fmla="*/ 2682 h 9019"/>
                <a:gd name="T66" fmla="*/ 0 w 123"/>
                <a:gd name="T67" fmla="*/ 2438 h 9019"/>
                <a:gd name="T68" fmla="*/ 122 w 123"/>
                <a:gd name="T69" fmla="*/ 2682 h 9019"/>
                <a:gd name="T70" fmla="*/ 0 w 123"/>
                <a:gd name="T71" fmla="*/ 2195 h 9019"/>
                <a:gd name="T72" fmla="*/ 122 w 123"/>
                <a:gd name="T73" fmla="*/ 1951 h 9019"/>
                <a:gd name="T74" fmla="*/ 122 w 123"/>
                <a:gd name="T75" fmla="*/ 1707 h 9019"/>
                <a:gd name="T76" fmla="*/ 0 w 123"/>
                <a:gd name="T77" fmla="*/ 1463 h 9019"/>
                <a:gd name="T78" fmla="*/ 122 w 123"/>
                <a:gd name="T79" fmla="*/ 1707 h 9019"/>
                <a:gd name="T80" fmla="*/ 0 w 123"/>
                <a:gd name="T81" fmla="*/ 1219 h 9019"/>
                <a:gd name="T82" fmla="*/ 122 w 123"/>
                <a:gd name="T83" fmla="*/ 976 h 9019"/>
                <a:gd name="T84" fmla="*/ 122 w 123"/>
                <a:gd name="T85" fmla="*/ 732 h 9019"/>
                <a:gd name="T86" fmla="*/ 0 w 123"/>
                <a:gd name="T87" fmla="*/ 488 h 9019"/>
                <a:gd name="T88" fmla="*/ 122 w 123"/>
                <a:gd name="T89" fmla="*/ 732 h 9019"/>
                <a:gd name="T90" fmla="*/ 0 w 123"/>
                <a:gd name="T91" fmla="*/ 244 h 9019"/>
                <a:gd name="T92" fmla="*/ 122 w 123"/>
                <a:gd name="T93" fmla="*/ 0 h 9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3" h="9019">
                  <a:moveTo>
                    <a:pt x="122" y="9018"/>
                  </a:moveTo>
                  <a:lnTo>
                    <a:pt x="0" y="9018"/>
                  </a:lnTo>
                  <a:lnTo>
                    <a:pt x="0" y="8774"/>
                  </a:lnTo>
                  <a:lnTo>
                    <a:pt x="122" y="8774"/>
                  </a:lnTo>
                  <a:lnTo>
                    <a:pt x="122" y="9018"/>
                  </a:lnTo>
                  <a:close/>
                  <a:moveTo>
                    <a:pt x="122" y="8530"/>
                  </a:moveTo>
                  <a:lnTo>
                    <a:pt x="0" y="8530"/>
                  </a:lnTo>
                  <a:lnTo>
                    <a:pt x="0" y="8286"/>
                  </a:lnTo>
                  <a:lnTo>
                    <a:pt x="122" y="8286"/>
                  </a:lnTo>
                  <a:lnTo>
                    <a:pt x="122" y="8530"/>
                  </a:lnTo>
                  <a:close/>
                  <a:moveTo>
                    <a:pt x="122" y="8043"/>
                  </a:moveTo>
                  <a:lnTo>
                    <a:pt x="0" y="8043"/>
                  </a:lnTo>
                  <a:lnTo>
                    <a:pt x="0" y="7799"/>
                  </a:lnTo>
                  <a:lnTo>
                    <a:pt x="122" y="7799"/>
                  </a:lnTo>
                  <a:lnTo>
                    <a:pt x="122" y="8043"/>
                  </a:lnTo>
                  <a:close/>
                  <a:moveTo>
                    <a:pt x="122" y="7555"/>
                  </a:moveTo>
                  <a:lnTo>
                    <a:pt x="0" y="7555"/>
                  </a:lnTo>
                  <a:lnTo>
                    <a:pt x="0" y="7311"/>
                  </a:lnTo>
                  <a:lnTo>
                    <a:pt x="122" y="7311"/>
                  </a:lnTo>
                  <a:lnTo>
                    <a:pt x="122" y="7555"/>
                  </a:lnTo>
                  <a:close/>
                  <a:moveTo>
                    <a:pt x="122" y="7067"/>
                  </a:moveTo>
                  <a:lnTo>
                    <a:pt x="0" y="7067"/>
                  </a:lnTo>
                  <a:lnTo>
                    <a:pt x="0" y="6824"/>
                  </a:lnTo>
                  <a:lnTo>
                    <a:pt x="122" y="6824"/>
                  </a:lnTo>
                  <a:lnTo>
                    <a:pt x="122" y="7067"/>
                  </a:lnTo>
                  <a:close/>
                  <a:moveTo>
                    <a:pt x="122" y="6580"/>
                  </a:moveTo>
                  <a:lnTo>
                    <a:pt x="0" y="6580"/>
                  </a:lnTo>
                  <a:lnTo>
                    <a:pt x="0" y="6336"/>
                  </a:lnTo>
                  <a:lnTo>
                    <a:pt x="122" y="6336"/>
                  </a:lnTo>
                  <a:lnTo>
                    <a:pt x="122" y="6580"/>
                  </a:lnTo>
                  <a:close/>
                  <a:moveTo>
                    <a:pt x="122" y="6092"/>
                  </a:moveTo>
                  <a:lnTo>
                    <a:pt x="0" y="6092"/>
                  </a:lnTo>
                  <a:lnTo>
                    <a:pt x="0" y="5848"/>
                  </a:lnTo>
                  <a:lnTo>
                    <a:pt x="122" y="5848"/>
                  </a:lnTo>
                  <a:lnTo>
                    <a:pt x="122" y="6092"/>
                  </a:lnTo>
                  <a:close/>
                  <a:moveTo>
                    <a:pt x="122" y="5605"/>
                  </a:moveTo>
                  <a:lnTo>
                    <a:pt x="0" y="5605"/>
                  </a:lnTo>
                  <a:lnTo>
                    <a:pt x="0" y="5361"/>
                  </a:lnTo>
                  <a:lnTo>
                    <a:pt x="122" y="5361"/>
                  </a:lnTo>
                  <a:lnTo>
                    <a:pt x="122" y="5605"/>
                  </a:lnTo>
                  <a:close/>
                  <a:moveTo>
                    <a:pt x="122" y="5117"/>
                  </a:moveTo>
                  <a:lnTo>
                    <a:pt x="0" y="5117"/>
                  </a:lnTo>
                  <a:lnTo>
                    <a:pt x="0" y="4873"/>
                  </a:lnTo>
                  <a:lnTo>
                    <a:pt x="122" y="4873"/>
                  </a:lnTo>
                  <a:lnTo>
                    <a:pt x="122" y="5117"/>
                  </a:lnTo>
                  <a:close/>
                  <a:moveTo>
                    <a:pt x="122" y="4629"/>
                  </a:moveTo>
                  <a:lnTo>
                    <a:pt x="0" y="4629"/>
                  </a:lnTo>
                  <a:lnTo>
                    <a:pt x="0" y="4386"/>
                  </a:lnTo>
                  <a:lnTo>
                    <a:pt x="122" y="4386"/>
                  </a:lnTo>
                  <a:lnTo>
                    <a:pt x="122" y="4629"/>
                  </a:lnTo>
                  <a:close/>
                  <a:moveTo>
                    <a:pt x="122" y="4144"/>
                  </a:moveTo>
                  <a:lnTo>
                    <a:pt x="0" y="4144"/>
                  </a:lnTo>
                  <a:lnTo>
                    <a:pt x="0" y="3900"/>
                  </a:lnTo>
                  <a:lnTo>
                    <a:pt x="122" y="3900"/>
                  </a:lnTo>
                  <a:lnTo>
                    <a:pt x="122" y="4144"/>
                  </a:lnTo>
                  <a:close/>
                  <a:moveTo>
                    <a:pt x="122" y="3657"/>
                  </a:moveTo>
                  <a:lnTo>
                    <a:pt x="0" y="3657"/>
                  </a:lnTo>
                  <a:lnTo>
                    <a:pt x="0" y="3414"/>
                  </a:lnTo>
                  <a:lnTo>
                    <a:pt x="122" y="3414"/>
                  </a:lnTo>
                  <a:lnTo>
                    <a:pt x="122" y="3657"/>
                  </a:lnTo>
                  <a:close/>
                  <a:moveTo>
                    <a:pt x="122" y="3170"/>
                  </a:moveTo>
                  <a:lnTo>
                    <a:pt x="0" y="3170"/>
                  </a:lnTo>
                  <a:lnTo>
                    <a:pt x="0" y="2926"/>
                  </a:lnTo>
                  <a:lnTo>
                    <a:pt x="122" y="2926"/>
                  </a:lnTo>
                  <a:lnTo>
                    <a:pt x="122" y="3170"/>
                  </a:lnTo>
                  <a:close/>
                  <a:moveTo>
                    <a:pt x="122" y="2682"/>
                  </a:moveTo>
                  <a:lnTo>
                    <a:pt x="0" y="2682"/>
                  </a:lnTo>
                  <a:lnTo>
                    <a:pt x="0" y="2438"/>
                  </a:lnTo>
                  <a:lnTo>
                    <a:pt x="122" y="2438"/>
                  </a:lnTo>
                  <a:lnTo>
                    <a:pt x="122" y="2682"/>
                  </a:lnTo>
                  <a:close/>
                  <a:moveTo>
                    <a:pt x="122" y="2195"/>
                  </a:moveTo>
                  <a:lnTo>
                    <a:pt x="0" y="2195"/>
                  </a:lnTo>
                  <a:lnTo>
                    <a:pt x="0" y="1951"/>
                  </a:lnTo>
                  <a:lnTo>
                    <a:pt x="122" y="1951"/>
                  </a:lnTo>
                  <a:lnTo>
                    <a:pt x="122" y="2195"/>
                  </a:lnTo>
                  <a:close/>
                  <a:moveTo>
                    <a:pt x="122" y="1707"/>
                  </a:moveTo>
                  <a:lnTo>
                    <a:pt x="0" y="1707"/>
                  </a:lnTo>
                  <a:lnTo>
                    <a:pt x="0" y="1463"/>
                  </a:lnTo>
                  <a:lnTo>
                    <a:pt x="122" y="1463"/>
                  </a:lnTo>
                  <a:lnTo>
                    <a:pt x="122" y="1707"/>
                  </a:lnTo>
                  <a:close/>
                  <a:moveTo>
                    <a:pt x="122" y="1219"/>
                  </a:moveTo>
                  <a:lnTo>
                    <a:pt x="0" y="1219"/>
                  </a:lnTo>
                  <a:lnTo>
                    <a:pt x="0" y="976"/>
                  </a:lnTo>
                  <a:lnTo>
                    <a:pt x="122" y="976"/>
                  </a:lnTo>
                  <a:lnTo>
                    <a:pt x="122" y="1219"/>
                  </a:lnTo>
                  <a:close/>
                  <a:moveTo>
                    <a:pt x="122" y="732"/>
                  </a:moveTo>
                  <a:lnTo>
                    <a:pt x="0" y="732"/>
                  </a:lnTo>
                  <a:lnTo>
                    <a:pt x="0" y="488"/>
                  </a:lnTo>
                  <a:lnTo>
                    <a:pt x="122" y="488"/>
                  </a:lnTo>
                  <a:lnTo>
                    <a:pt x="122" y="732"/>
                  </a:lnTo>
                  <a:close/>
                  <a:moveTo>
                    <a:pt x="122" y="244"/>
                  </a:moveTo>
                  <a:lnTo>
                    <a:pt x="0" y="244"/>
                  </a:lnTo>
                  <a:lnTo>
                    <a:pt x="0" y="0"/>
                  </a:lnTo>
                  <a:lnTo>
                    <a:pt x="122" y="0"/>
                  </a:lnTo>
                  <a:lnTo>
                    <a:pt x="122" y="244"/>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0" name="Freeform 5"/>
            <p:cNvSpPr>
              <a:spLocks noChangeArrowheads="1"/>
            </p:cNvSpPr>
            <p:nvPr/>
          </p:nvSpPr>
          <p:spPr bwMode="auto">
            <a:xfrm>
              <a:off x="1809750" y="2528888"/>
              <a:ext cx="2614613" cy="1563687"/>
            </a:xfrm>
            <a:custGeom>
              <a:avLst/>
              <a:gdLst>
                <a:gd name="T0" fmla="*/ 230 w 7265"/>
                <a:gd name="T1" fmla="*/ 4342 h 4343"/>
                <a:gd name="T2" fmla="*/ 105 w 7265"/>
                <a:gd name="T3" fmla="*/ 4299 h 4343"/>
                <a:gd name="T4" fmla="*/ 68 w 7265"/>
                <a:gd name="T5" fmla="*/ 4012 h 4343"/>
                <a:gd name="T6" fmla="*/ 3125 w 7265"/>
                <a:gd name="T7" fmla="*/ 80 h 4343"/>
                <a:gd name="T8" fmla="*/ 3293 w 7265"/>
                <a:gd name="T9" fmla="*/ 0 h 4343"/>
                <a:gd name="T10" fmla="*/ 3454 w 7265"/>
                <a:gd name="T11" fmla="*/ 88 h 4343"/>
                <a:gd name="T12" fmla="*/ 5292 w 7265"/>
                <a:gd name="T13" fmla="*/ 2724 h 4343"/>
                <a:gd name="T14" fmla="*/ 6902 w 7265"/>
                <a:gd name="T15" fmla="*/ 1359 h 4343"/>
                <a:gd name="T16" fmla="*/ 7190 w 7265"/>
                <a:gd name="T17" fmla="*/ 1384 h 4343"/>
                <a:gd name="T18" fmla="*/ 7166 w 7265"/>
                <a:gd name="T19" fmla="*/ 1673 h 4343"/>
                <a:gd name="T20" fmla="*/ 5384 w 7265"/>
                <a:gd name="T21" fmla="*/ 3183 h 4343"/>
                <a:gd name="T22" fmla="*/ 5224 w 7265"/>
                <a:gd name="T23" fmla="*/ 3230 h 4343"/>
                <a:gd name="T24" fmla="*/ 5083 w 7265"/>
                <a:gd name="T25" fmla="*/ 3144 h 4343"/>
                <a:gd name="T26" fmla="*/ 3276 w 7265"/>
                <a:gd name="T27" fmla="*/ 551 h 4343"/>
                <a:gd name="T28" fmla="*/ 392 w 7265"/>
                <a:gd name="T29" fmla="*/ 4262 h 4343"/>
                <a:gd name="T30" fmla="*/ 230 w 7265"/>
                <a:gd name="T31" fmla="*/ 4342 h 4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5" h="4343">
                  <a:moveTo>
                    <a:pt x="230" y="4342"/>
                  </a:moveTo>
                  <a:cubicBezTo>
                    <a:pt x="187" y="4342"/>
                    <a:pt x="142" y="4328"/>
                    <a:pt x="105" y="4299"/>
                  </a:cubicBezTo>
                  <a:cubicBezTo>
                    <a:pt x="15" y="4229"/>
                    <a:pt x="0" y="4100"/>
                    <a:pt x="68" y="4012"/>
                  </a:cubicBezTo>
                  <a:lnTo>
                    <a:pt x="3125" y="80"/>
                  </a:lnTo>
                  <a:cubicBezTo>
                    <a:pt x="3166" y="29"/>
                    <a:pt x="3227" y="0"/>
                    <a:pt x="3293" y="0"/>
                  </a:cubicBezTo>
                  <a:cubicBezTo>
                    <a:pt x="3358" y="2"/>
                    <a:pt x="3418" y="35"/>
                    <a:pt x="3454" y="88"/>
                  </a:cubicBezTo>
                  <a:lnTo>
                    <a:pt x="5292" y="2724"/>
                  </a:lnTo>
                  <a:lnTo>
                    <a:pt x="6902" y="1359"/>
                  </a:lnTo>
                  <a:cubicBezTo>
                    <a:pt x="6988" y="1286"/>
                    <a:pt x="7116" y="1299"/>
                    <a:pt x="7190" y="1384"/>
                  </a:cubicBezTo>
                  <a:cubicBezTo>
                    <a:pt x="7264" y="1470"/>
                    <a:pt x="7252" y="1599"/>
                    <a:pt x="7166" y="1673"/>
                  </a:cubicBezTo>
                  <a:lnTo>
                    <a:pt x="5384" y="3183"/>
                  </a:lnTo>
                  <a:cubicBezTo>
                    <a:pt x="5341" y="3219"/>
                    <a:pt x="5282" y="3238"/>
                    <a:pt x="5224" y="3230"/>
                  </a:cubicBezTo>
                  <a:cubicBezTo>
                    <a:pt x="5167" y="3221"/>
                    <a:pt x="5116" y="3191"/>
                    <a:pt x="5083" y="3144"/>
                  </a:cubicBezTo>
                  <a:lnTo>
                    <a:pt x="3276" y="551"/>
                  </a:lnTo>
                  <a:lnTo>
                    <a:pt x="392" y="4262"/>
                  </a:lnTo>
                  <a:cubicBezTo>
                    <a:pt x="351" y="4315"/>
                    <a:pt x="291" y="4342"/>
                    <a:pt x="230" y="4342"/>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1" name="Freeform 6"/>
            <p:cNvSpPr>
              <a:spLocks noChangeArrowheads="1"/>
            </p:cNvSpPr>
            <p:nvPr/>
          </p:nvSpPr>
          <p:spPr bwMode="auto">
            <a:xfrm>
              <a:off x="4260850" y="1946275"/>
              <a:ext cx="2455863" cy="1757363"/>
            </a:xfrm>
            <a:custGeom>
              <a:avLst/>
              <a:gdLst>
                <a:gd name="T0" fmla="*/ 1886 w 6824"/>
                <a:gd name="T1" fmla="*/ 4881 h 4882"/>
                <a:gd name="T2" fmla="*/ 1749 w 6824"/>
                <a:gd name="T3" fmla="*/ 4828 h 4882"/>
                <a:gd name="T4" fmla="*/ 1302 w 6824"/>
                <a:gd name="T5" fmla="*/ 4420 h 4882"/>
                <a:gd name="T6" fmla="*/ 1288 w 6824"/>
                <a:gd name="T7" fmla="*/ 4132 h 4882"/>
                <a:gd name="T8" fmla="*/ 1577 w 6824"/>
                <a:gd name="T9" fmla="*/ 4117 h 4882"/>
                <a:gd name="T10" fmla="*/ 1884 w 6824"/>
                <a:gd name="T11" fmla="*/ 4396 h 4882"/>
                <a:gd name="T12" fmla="*/ 1902 w 6824"/>
                <a:gd name="T13" fmla="*/ 4379 h 4882"/>
                <a:gd name="T14" fmla="*/ 2191 w 6824"/>
                <a:gd name="T15" fmla="*/ 4388 h 4882"/>
                <a:gd name="T16" fmla="*/ 2183 w 6824"/>
                <a:gd name="T17" fmla="*/ 4677 h 4882"/>
                <a:gd name="T18" fmla="*/ 2027 w 6824"/>
                <a:gd name="T19" fmla="*/ 4824 h 4882"/>
                <a:gd name="T20" fmla="*/ 1886 w 6824"/>
                <a:gd name="T21" fmla="*/ 4881 h 4882"/>
                <a:gd name="T22" fmla="*/ 2638 w 6824"/>
                <a:gd name="T23" fmla="*/ 4171 h 4882"/>
                <a:gd name="T24" fmla="*/ 2488 w 6824"/>
                <a:gd name="T25" fmla="*/ 4107 h 4882"/>
                <a:gd name="T26" fmla="*/ 2496 w 6824"/>
                <a:gd name="T27" fmla="*/ 3818 h 4882"/>
                <a:gd name="T28" fmla="*/ 3093 w 6824"/>
                <a:gd name="T29" fmla="*/ 3255 h 4882"/>
                <a:gd name="T30" fmla="*/ 3381 w 6824"/>
                <a:gd name="T31" fmla="*/ 3263 h 4882"/>
                <a:gd name="T32" fmla="*/ 3373 w 6824"/>
                <a:gd name="T33" fmla="*/ 3552 h 4882"/>
                <a:gd name="T34" fmla="*/ 2777 w 6824"/>
                <a:gd name="T35" fmla="*/ 4115 h 4882"/>
                <a:gd name="T36" fmla="*/ 2638 w 6824"/>
                <a:gd name="T37" fmla="*/ 4171 h 4882"/>
                <a:gd name="T38" fmla="*/ 833 w 6824"/>
                <a:gd name="T39" fmla="*/ 3923 h 4882"/>
                <a:gd name="T40" fmla="*/ 696 w 6824"/>
                <a:gd name="T41" fmla="*/ 3869 h 4882"/>
                <a:gd name="T42" fmla="*/ 90 w 6824"/>
                <a:gd name="T43" fmla="*/ 3318 h 4882"/>
                <a:gd name="T44" fmla="*/ 76 w 6824"/>
                <a:gd name="T45" fmla="*/ 3029 h 4882"/>
                <a:gd name="T46" fmla="*/ 364 w 6824"/>
                <a:gd name="T47" fmla="*/ 3015 h 4882"/>
                <a:gd name="T48" fmla="*/ 970 w 6824"/>
                <a:gd name="T49" fmla="*/ 3566 h 4882"/>
                <a:gd name="T50" fmla="*/ 985 w 6824"/>
                <a:gd name="T51" fmla="*/ 3855 h 4882"/>
                <a:gd name="T52" fmla="*/ 833 w 6824"/>
                <a:gd name="T53" fmla="*/ 3923 h 4882"/>
                <a:gd name="T54" fmla="*/ 3830 w 6824"/>
                <a:gd name="T55" fmla="*/ 3046 h 4882"/>
                <a:gd name="T56" fmla="*/ 3681 w 6824"/>
                <a:gd name="T57" fmla="*/ 2982 h 4882"/>
                <a:gd name="T58" fmla="*/ 3689 w 6824"/>
                <a:gd name="T59" fmla="*/ 2694 h 4882"/>
                <a:gd name="T60" fmla="*/ 4285 w 6824"/>
                <a:gd name="T61" fmla="*/ 2131 h 4882"/>
                <a:gd name="T62" fmla="*/ 4574 w 6824"/>
                <a:gd name="T63" fmla="*/ 2139 h 4882"/>
                <a:gd name="T64" fmla="*/ 4566 w 6824"/>
                <a:gd name="T65" fmla="*/ 2428 h 4882"/>
                <a:gd name="T66" fmla="*/ 3969 w 6824"/>
                <a:gd name="T67" fmla="*/ 2990 h 4882"/>
                <a:gd name="T68" fmla="*/ 3830 w 6824"/>
                <a:gd name="T69" fmla="*/ 3046 h 4882"/>
                <a:gd name="T70" fmla="*/ 5020 w 6824"/>
                <a:gd name="T71" fmla="*/ 1920 h 4882"/>
                <a:gd name="T72" fmla="*/ 4871 w 6824"/>
                <a:gd name="T73" fmla="*/ 1857 h 4882"/>
                <a:gd name="T74" fmla="*/ 4879 w 6824"/>
                <a:gd name="T75" fmla="*/ 1568 h 4882"/>
                <a:gd name="T76" fmla="*/ 5475 w 6824"/>
                <a:gd name="T77" fmla="*/ 1004 h 4882"/>
                <a:gd name="T78" fmla="*/ 5764 w 6824"/>
                <a:gd name="T79" fmla="*/ 1012 h 4882"/>
                <a:gd name="T80" fmla="*/ 5756 w 6824"/>
                <a:gd name="T81" fmla="*/ 1301 h 4882"/>
                <a:gd name="T82" fmla="*/ 5162 w 6824"/>
                <a:gd name="T83" fmla="*/ 1865 h 4882"/>
                <a:gd name="T84" fmla="*/ 5020 w 6824"/>
                <a:gd name="T85" fmla="*/ 1920 h 4882"/>
                <a:gd name="T86" fmla="*/ 6213 w 6824"/>
                <a:gd name="T87" fmla="*/ 795 h 4882"/>
                <a:gd name="T88" fmla="*/ 6063 w 6824"/>
                <a:gd name="T89" fmla="*/ 732 h 4882"/>
                <a:gd name="T90" fmla="*/ 6071 w 6824"/>
                <a:gd name="T91" fmla="*/ 443 h 4882"/>
                <a:gd name="T92" fmla="*/ 6457 w 6824"/>
                <a:gd name="T93" fmla="*/ 78 h 4882"/>
                <a:gd name="T94" fmla="*/ 6745 w 6824"/>
                <a:gd name="T95" fmla="*/ 86 h 4882"/>
                <a:gd name="T96" fmla="*/ 6737 w 6824"/>
                <a:gd name="T97" fmla="*/ 375 h 4882"/>
                <a:gd name="T98" fmla="*/ 6352 w 6824"/>
                <a:gd name="T99" fmla="*/ 740 h 4882"/>
                <a:gd name="T100" fmla="*/ 6213 w 6824"/>
                <a:gd name="T101" fmla="*/ 795 h 4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24" h="4882">
                  <a:moveTo>
                    <a:pt x="1886" y="4881"/>
                  </a:moveTo>
                  <a:cubicBezTo>
                    <a:pt x="1837" y="4881"/>
                    <a:pt x="1788" y="4863"/>
                    <a:pt x="1749" y="4828"/>
                  </a:cubicBezTo>
                  <a:lnTo>
                    <a:pt x="1302" y="4420"/>
                  </a:lnTo>
                  <a:cubicBezTo>
                    <a:pt x="1218" y="4345"/>
                    <a:pt x="1212" y="4216"/>
                    <a:pt x="1288" y="4132"/>
                  </a:cubicBezTo>
                  <a:cubicBezTo>
                    <a:pt x="1364" y="4048"/>
                    <a:pt x="1493" y="4041"/>
                    <a:pt x="1577" y="4117"/>
                  </a:cubicBezTo>
                  <a:lnTo>
                    <a:pt x="1884" y="4396"/>
                  </a:lnTo>
                  <a:lnTo>
                    <a:pt x="1902" y="4379"/>
                  </a:lnTo>
                  <a:cubicBezTo>
                    <a:pt x="1984" y="4302"/>
                    <a:pt x="2113" y="4306"/>
                    <a:pt x="2191" y="4388"/>
                  </a:cubicBezTo>
                  <a:cubicBezTo>
                    <a:pt x="2269" y="4470"/>
                    <a:pt x="2265" y="4599"/>
                    <a:pt x="2183" y="4677"/>
                  </a:cubicBezTo>
                  <a:lnTo>
                    <a:pt x="2027" y="4824"/>
                  </a:lnTo>
                  <a:cubicBezTo>
                    <a:pt x="1986" y="4863"/>
                    <a:pt x="1937" y="4881"/>
                    <a:pt x="1886" y="4881"/>
                  </a:cubicBezTo>
                  <a:close/>
                  <a:moveTo>
                    <a:pt x="2638" y="4171"/>
                  </a:moveTo>
                  <a:cubicBezTo>
                    <a:pt x="2582" y="4171"/>
                    <a:pt x="2529" y="4148"/>
                    <a:pt x="2488" y="4107"/>
                  </a:cubicBezTo>
                  <a:cubicBezTo>
                    <a:pt x="2410" y="4025"/>
                    <a:pt x="2414" y="3896"/>
                    <a:pt x="2496" y="3818"/>
                  </a:cubicBezTo>
                  <a:lnTo>
                    <a:pt x="3093" y="3255"/>
                  </a:lnTo>
                  <a:cubicBezTo>
                    <a:pt x="3175" y="3177"/>
                    <a:pt x="3304" y="3181"/>
                    <a:pt x="3381" y="3263"/>
                  </a:cubicBezTo>
                  <a:cubicBezTo>
                    <a:pt x="3459" y="3345"/>
                    <a:pt x="3455" y="3474"/>
                    <a:pt x="3373" y="3552"/>
                  </a:cubicBezTo>
                  <a:lnTo>
                    <a:pt x="2777" y="4115"/>
                  </a:lnTo>
                  <a:cubicBezTo>
                    <a:pt x="2738" y="4152"/>
                    <a:pt x="2689" y="4171"/>
                    <a:pt x="2638" y="4171"/>
                  </a:cubicBezTo>
                  <a:close/>
                  <a:moveTo>
                    <a:pt x="833" y="3923"/>
                  </a:moveTo>
                  <a:cubicBezTo>
                    <a:pt x="784" y="3923"/>
                    <a:pt x="735" y="3904"/>
                    <a:pt x="696" y="3869"/>
                  </a:cubicBezTo>
                  <a:lnTo>
                    <a:pt x="90" y="3318"/>
                  </a:lnTo>
                  <a:cubicBezTo>
                    <a:pt x="6" y="3242"/>
                    <a:pt x="0" y="3113"/>
                    <a:pt x="76" y="3029"/>
                  </a:cubicBezTo>
                  <a:cubicBezTo>
                    <a:pt x="152" y="2946"/>
                    <a:pt x="280" y="2940"/>
                    <a:pt x="364" y="3015"/>
                  </a:cubicBezTo>
                  <a:lnTo>
                    <a:pt x="970" y="3566"/>
                  </a:lnTo>
                  <a:cubicBezTo>
                    <a:pt x="1054" y="3642"/>
                    <a:pt x="1060" y="3771"/>
                    <a:pt x="985" y="3855"/>
                  </a:cubicBezTo>
                  <a:cubicBezTo>
                    <a:pt x="944" y="3900"/>
                    <a:pt x="888" y="3923"/>
                    <a:pt x="833" y="3923"/>
                  </a:cubicBezTo>
                  <a:close/>
                  <a:moveTo>
                    <a:pt x="3830" y="3046"/>
                  </a:moveTo>
                  <a:cubicBezTo>
                    <a:pt x="3775" y="3046"/>
                    <a:pt x="3722" y="3023"/>
                    <a:pt x="3681" y="2982"/>
                  </a:cubicBezTo>
                  <a:cubicBezTo>
                    <a:pt x="3603" y="2901"/>
                    <a:pt x="3607" y="2772"/>
                    <a:pt x="3689" y="2694"/>
                  </a:cubicBezTo>
                  <a:lnTo>
                    <a:pt x="4285" y="2131"/>
                  </a:lnTo>
                  <a:cubicBezTo>
                    <a:pt x="4367" y="2053"/>
                    <a:pt x="4496" y="2057"/>
                    <a:pt x="4574" y="2139"/>
                  </a:cubicBezTo>
                  <a:cubicBezTo>
                    <a:pt x="4652" y="2221"/>
                    <a:pt x="4648" y="2350"/>
                    <a:pt x="4566" y="2428"/>
                  </a:cubicBezTo>
                  <a:lnTo>
                    <a:pt x="3969" y="2990"/>
                  </a:lnTo>
                  <a:cubicBezTo>
                    <a:pt x="3931" y="3027"/>
                    <a:pt x="3879" y="3046"/>
                    <a:pt x="3830" y="3046"/>
                  </a:cubicBezTo>
                  <a:close/>
                  <a:moveTo>
                    <a:pt x="5020" y="1920"/>
                  </a:moveTo>
                  <a:cubicBezTo>
                    <a:pt x="4965" y="1920"/>
                    <a:pt x="4912" y="1897"/>
                    <a:pt x="4871" y="1857"/>
                  </a:cubicBezTo>
                  <a:cubicBezTo>
                    <a:pt x="4793" y="1775"/>
                    <a:pt x="4797" y="1645"/>
                    <a:pt x="4879" y="1568"/>
                  </a:cubicBezTo>
                  <a:lnTo>
                    <a:pt x="5475" y="1004"/>
                  </a:lnTo>
                  <a:cubicBezTo>
                    <a:pt x="5557" y="926"/>
                    <a:pt x="5686" y="930"/>
                    <a:pt x="5764" y="1012"/>
                  </a:cubicBezTo>
                  <a:cubicBezTo>
                    <a:pt x="5842" y="1094"/>
                    <a:pt x="5838" y="1223"/>
                    <a:pt x="5756" y="1301"/>
                  </a:cubicBezTo>
                  <a:lnTo>
                    <a:pt x="5162" y="1865"/>
                  </a:lnTo>
                  <a:cubicBezTo>
                    <a:pt x="5121" y="1902"/>
                    <a:pt x="5072" y="1920"/>
                    <a:pt x="5020" y="1920"/>
                  </a:cubicBezTo>
                  <a:close/>
                  <a:moveTo>
                    <a:pt x="6213" y="795"/>
                  </a:moveTo>
                  <a:cubicBezTo>
                    <a:pt x="6157" y="795"/>
                    <a:pt x="6104" y="773"/>
                    <a:pt x="6063" y="732"/>
                  </a:cubicBezTo>
                  <a:cubicBezTo>
                    <a:pt x="5985" y="650"/>
                    <a:pt x="5989" y="521"/>
                    <a:pt x="6071" y="443"/>
                  </a:cubicBezTo>
                  <a:lnTo>
                    <a:pt x="6457" y="78"/>
                  </a:lnTo>
                  <a:cubicBezTo>
                    <a:pt x="6538" y="0"/>
                    <a:pt x="6668" y="4"/>
                    <a:pt x="6745" y="86"/>
                  </a:cubicBezTo>
                  <a:cubicBezTo>
                    <a:pt x="6823" y="168"/>
                    <a:pt x="6819" y="297"/>
                    <a:pt x="6737" y="375"/>
                  </a:cubicBezTo>
                  <a:lnTo>
                    <a:pt x="6352" y="740"/>
                  </a:lnTo>
                  <a:cubicBezTo>
                    <a:pt x="6313" y="777"/>
                    <a:pt x="6262" y="795"/>
                    <a:pt x="6213" y="79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82" name="Freeform 29"/>
          <p:cNvSpPr>
            <a:spLocks noEditPoints="1"/>
          </p:cNvSpPr>
          <p:nvPr/>
        </p:nvSpPr>
        <p:spPr bwMode="auto">
          <a:xfrm>
            <a:off x="10872452" y="2287352"/>
            <a:ext cx="385706" cy="374766"/>
          </a:xfrm>
          <a:custGeom>
            <a:avLst/>
            <a:gdLst>
              <a:gd name="T0" fmla="*/ 2953 w 3025"/>
              <a:gd name="T1" fmla="*/ 455 h 2899"/>
              <a:gd name="T2" fmla="*/ 2680 w 3025"/>
              <a:gd name="T3" fmla="*/ 694 h 2899"/>
              <a:gd name="T4" fmla="*/ 2681 w 3025"/>
              <a:gd name="T5" fmla="*/ 243 h 2899"/>
              <a:gd name="T6" fmla="*/ 2662 w 3025"/>
              <a:gd name="T7" fmla="*/ 161 h 2899"/>
              <a:gd name="T8" fmla="*/ 2123 w 3025"/>
              <a:gd name="T9" fmla="*/ 286 h 2899"/>
              <a:gd name="T10" fmla="*/ 1626 w 3025"/>
              <a:gd name="T11" fmla="*/ 1226 h 2899"/>
              <a:gd name="T12" fmla="*/ 1407 w 3025"/>
              <a:gd name="T13" fmla="*/ 252 h 2899"/>
              <a:gd name="T14" fmla="*/ 1386 w 3025"/>
              <a:gd name="T15" fmla="*/ 169 h 2899"/>
              <a:gd name="T16" fmla="*/ 727 w 3025"/>
              <a:gd name="T17" fmla="*/ 46 h 2899"/>
              <a:gd name="T18" fmla="*/ 0 w 3025"/>
              <a:gd name="T19" fmla="*/ 828 h 2899"/>
              <a:gd name="T20" fmla="*/ 296 w 3025"/>
              <a:gd name="T21" fmla="*/ 1178 h 2899"/>
              <a:gd name="T22" fmla="*/ 481 w 3025"/>
              <a:gd name="T23" fmla="*/ 1178 h 2899"/>
              <a:gd name="T24" fmla="*/ 1308 w 3025"/>
              <a:gd name="T25" fmla="*/ 1544 h 2899"/>
              <a:gd name="T26" fmla="*/ 404 w 3025"/>
              <a:gd name="T27" fmla="*/ 2005 h 2899"/>
              <a:gd name="T28" fmla="*/ 278 w 3025"/>
              <a:gd name="T29" fmla="*/ 2544 h 2899"/>
              <a:gd name="T30" fmla="*/ 361 w 3025"/>
              <a:gd name="T31" fmla="*/ 2564 h 2899"/>
              <a:gd name="T32" fmla="*/ 812 w 3025"/>
              <a:gd name="T33" fmla="*/ 2563 h 2899"/>
              <a:gd name="T34" fmla="*/ 572 w 3025"/>
              <a:gd name="T35" fmla="*/ 2835 h 2899"/>
              <a:gd name="T36" fmla="*/ 774 w 3025"/>
              <a:gd name="T37" fmla="*/ 2899 h 2899"/>
              <a:gd name="T38" fmla="*/ 1144 w 3025"/>
              <a:gd name="T39" fmla="*/ 2746 h 2899"/>
              <a:gd name="T40" fmla="*/ 1605 w 3025"/>
              <a:gd name="T41" fmla="*/ 1841 h 2899"/>
              <a:gd name="T42" fmla="*/ 2574 w 3025"/>
              <a:gd name="T43" fmla="*/ 2756 h 2899"/>
              <a:gd name="T44" fmla="*/ 2799 w 3025"/>
              <a:gd name="T45" fmla="*/ 2585 h 2899"/>
              <a:gd name="T46" fmla="*/ 2799 w 3025"/>
              <a:gd name="T47" fmla="*/ 2400 h 2899"/>
              <a:gd name="T48" fmla="*/ 2302 w 3025"/>
              <a:gd name="T49" fmla="*/ 1145 h 2899"/>
              <a:gd name="T50" fmla="*/ 2863 w 3025"/>
              <a:gd name="T51" fmla="*/ 1027 h 2899"/>
              <a:gd name="T52" fmla="*/ 2989 w 3025"/>
              <a:gd name="T53" fmla="*/ 487 h 2899"/>
              <a:gd name="T54" fmla="*/ 676 w 3025"/>
              <a:gd name="T55" fmla="*/ 842 h 2899"/>
              <a:gd name="T56" fmla="*/ 388 w 3025"/>
              <a:gd name="T57" fmla="*/ 1117 h 2899"/>
              <a:gd name="T58" fmla="*/ 109 w 3025"/>
              <a:gd name="T59" fmla="*/ 850 h 2899"/>
              <a:gd name="T60" fmla="*/ 109 w 3025"/>
              <a:gd name="T61" fmla="*/ 806 h 2899"/>
              <a:gd name="T62" fmla="*/ 828 w 3025"/>
              <a:gd name="T63" fmla="*/ 109 h 2899"/>
              <a:gd name="T64" fmla="*/ 923 w 3025"/>
              <a:gd name="T65" fmla="*/ 595 h 2899"/>
              <a:gd name="T66" fmla="*/ 1555 w 3025"/>
              <a:gd name="T67" fmla="*/ 1297 h 2899"/>
              <a:gd name="T68" fmla="*/ 747 w 3025"/>
              <a:gd name="T69" fmla="*/ 842 h 2899"/>
              <a:gd name="T70" fmla="*/ 2737 w 3025"/>
              <a:gd name="T71" fmla="*/ 2492 h 2899"/>
              <a:gd name="T72" fmla="*/ 2596 w 3025"/>
              <a:gd name="T73" fmla="*/ 2647 h 2899"/>
              <a:gd name="T74" fmla="*/ 1676 w 3025"/>
              <a:gd name="T75" fmla="*/ 1771 h 2899"/>
              <a:gd name="T76" fmla="*/ 2728 w 3025"/>
              <a:gd name="T77" fmla="*/ 2470 h 2899"/>
              <a:gd name="T78" fmla="*/ 2312 w 3025"/>
              <a:gd name="T79" fmla="*/ 1040 h 2899"/>
              <a:gd name="T80" fmla="*/ 1817 w 3025"/>
              <a:gd name="T81" fmla="*/ 1488 h 2899"/>
              <a:gd name="T82" fmla="*/ 1817 w 3025"/>
              <a:gd name="T83" fmla="*/ 1489 h 2899"/>
              <a:gd name="T84" fmla="*/ 1570 w 3025"/>
              <a:gd name="T85" fmla="*/ 1735 h 2899"/>
              <a:gd name="T86" fmla="*/ 1167 w 3025"/>
              <a:gd name="T87" fmla="*/ 2138 h 2899"/>
              <a:gd name="T88" fmla="*/ 1074 w 3025"/>
              <a:gd name="T89" fmla="*/ 2675 h 2899"/>
              <a:gd name="T90" fmla="*/ 918 w 3025"/>
              <a:gd name="T91" fmla="*/ 2598 h 2899"/>
              <a:gd name="T92" fmla="*/ 918 w 3025"/>
              <a:gd name="T93" fmla="*/ 2527 h 2899"/>
              <a:gd name="T94" fmla="*/ 551 w 3025"/>
              <a:gd name="T95" fmla="*/ 2232 h 2899"/>
              <a:gd name="T96" fmla="*/ 474 w 3025"/>
              <a:gd name="T97" fmla="*/ 2076 h 2899"/>
              <a:gd name="T98" fmla="*/ 1012 w 3025"/>
              <a:gd name="T99" fmla="*/ 1982 h 2899"/>
              <a:gd name="T100" fmla="*/ 2109 w 3025"/>
              <a:gd name="T101" fmla="*/ 837 h 2899"/>
              <a:gd name="T102" fmla="*/ 2547 w 3025"/>
              <a:gd name="T103" fmla="*/ 236 h 2899"/>
              <a:gd name="T104" fmla="*/ 2349 w 3025"/>
              <a:gd name="T105" fmla="*/ 505 h 2899"/>
              <a:gd name="T106" fmla="*/ 2716 w 3025"/>
              <a:gd name="T107" fmla="*/ 800 h 2899"/>
              <a:gd name="T108" fmla="*/ 2793 w 3025"/>
              <a:gd name="T109" fmla="*/ 956 h 2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25" h="2899">
                <a:moveTo>
                  <a:pt x="2989" y="487"/>
                </a:moveTo>
                <a:cubicBezTo>
                  <a:pt x="2983" y="471"/>
                  <a:pt x="2970" y="459"/>
                  <a:pt x="2953" y="455"/>
                </a:cubicBezTo>
                <a:cubicBezTo>
                  <a:pt x="2936" y="451"/>
                  <a:pt x="2918" y="456"/>
                  <a:pt x="2906" y="468"/>
                </a:cubicBezTo>
                <a:cubicBezTo>
                  <a:pt x="2680" y="694"/>
                  <a:pt x="2680" y="694"/>
                  <a:pt x="2680" y="694"/>
                </a:cubicBezTo>
                <a:cubicBezTo>
                  <a:pt x="2455" y="469"/>
                  <a:pt x="2455" y="469"/>
                  <a:pt x="2455" y="469"/>
                </a:cubicBezTo>
                <a:cubicBezTo>
                  <a:pt x="2681" y="243"/>
                  <a:pt x="2681" y="243"/>
                  <a:pt x="2681" y="243"/>
                </a:cubicBezTo>
                <a:cubicBezTo>
                  <a:pt x="2694" y="231"/>
                  <a:pt x="2699" y="214"/>
                  <a:pt x="2695" y="197"/>
                </a:cubicBezTo>
                <a:cubicBezTo>
                  <a:pt x="2691" y="180"/>
                  <a:pt x="2678" y="166"/>
                  <a:pt x="2662" y="161"/>
                </a:cubicBezTo>
                <a:cubicBezTo>
                  <a:pt x="2571" y="130"/>
                  <a:pt x="2473" y="124"/>
                  <a:pt x="2378" y="145"/>
                </a:cubicBezTo>
                <a:cubicBezTo>
                  <a:pt x="2282" y="167"/>
                  <a:pt x="2193" y="216"/>
                  <a:pt x="2123" y="286"/>
                </a:cubicBezTo>
                <a:cubicBezTo>
                  <a:pt x="1975" y="434"/>
                  <a:pt x="1930" y="655"/>
                  <a:pt x="2005" y="847"/>
                </a:cubicBezTo>
                <a:cubicBezTo>
                  <a:pt x="1626" y="1226"/>
                  <a:pt x="1626" y="1226"/>
                  <a:pt x="1626" y="1226"/>
                </a:cubicBezTo>
                <a:cubicBezTo>
                  <a:pt x="1029" y="630"/>
                  <a:pt x="1029" y="630"/>
                  <a:pt x="1029" y="630"/>
                </a:cubicBezTo>
                <a:cubicBezTo>
                  <a:pt x="1407" y="252"/>
                  <a:pt x="1407" y="252"/>
                  <a:pt x="1407" y="252"/>
                </a:cubicBezTo>
                <a:cubicBezTo>
                  <a:pt x="1420" y="240"/>
                  <a:pt x="1425" y="222"/>
                  <a:pt x="1420" y="205"/>
                </a:cubicBezTo>
                <a:cubicBezTo>
                  <a:pt x="1416" y="187"/>
                  <a:pt x="1403" y="174"/>
                  <a:pt x="1386" y="169"/>
                </a:cubicBezTo>
                <a:cubicBezTo>
                  <a:pt x="857" y="13"/>
                  <a:pt x="857" y="13"/>
                  <a:pt x="857" y="13"/>
                </a:cubicBezTo>
                <a:cubicBezTo>
                  <a:pt x="811" y="0"/>
                  <a:pt x="761" y="12"/>
                  <a:pt x="727" y="46"/>
                </a:cubicBezTo>
                <a:cubicBezTo>
                  <a:pt x="38" y="735"/>
                  <a:pt x="38" y="735"/>
                  <a:pt x="38" y="735"/>
                </a:cubicBezTo>
                <a:cubicBezTo>
                  <a:pt x="13" y="760"/>
                  <a:pt x="0" y="793"/>
                  <a:pt x="0" y="828"/>
                </a:cubicBezTo>
                <a:cubicBezTo>
                  <a:pt x="0" y="863"/>
                  <a:pt x="13" y="896"/>
                  <a:pt x="38" y="920"/>
                </a:cubicBezTo>
                <a:cubicBezTo>
                  <a:pt x="296" y="1178"/>
                  <a:pt x="296" y="1178"/>
                  <a:pt x="296" y="1178"/>
                </a:cubicBezTo>
                <a:cubicBezTo>
                  <a:pt x="321" y="1203"/>
                  <a:pt x="353" y="1217"/>
                  <a:pt x="388" y="1217"/>
                </a:cubicBezTo>
                <a:cubicBezTo>
                  <a:pt x="423" y="1217"/>
                  <a:pt x="456" y="1203"/>
                  <a:pt x="481" y="1178"/>
                </a:cubicBezTo>
                <a:cubicBezTo>
                  <a:pt x="712" y="948"/>
                  <a:pt x="712" y="948"/>
                  <a:pt x="712" y="948"/>
                </a:cubicBezTo>
                <a:cubicBezTo>
                  <a:pt x="1308" y="1544"/>
                  <a:pt x="1308" y="1544"/>
                  <a:pt x="1308" y="1544"/>
                </a:cubicBezTo>
                <a:cubicBezTo>
                  <a:pt x="965" y="1887"/>
                  <a:pt x="965" y="1887"/>
                  <a:pt x="965" y="1887"/>
                </a:cubicBezTo>
                <a:cubicBezTo>
                  <a:pt x="773" y="1812"/>
                  <a:pt x="551" y="1858"/>
                  <a:pt x="404" y="2005"/>
                </a:cubicBezTo>
                <a:cubicBezTo>
                  <a:pt x="333" y="2075"/>
                  <a:pt x="285" y="2164"/>
                  <a:pt x="263" y="2261"/>
                </a:cubicBezTo>
                <a:cubicBezTo>
                  <a:pt x="242" y="2355"/>
                  <a:pt x="247" y="2453"/>
                  <a:pt x="278" y="2544"/>
                </a:cubicBezTo>
                <a:cubicBezTo>
                  <a:pt x="284" y="2561"/>
                  <a:pt x="297" y="2573"/>
                  <a:pt x="314" y="2577"/>
                </a:cubicBezTo>
                <a:cubicBezTo>
                  <a:pt x="331" y="2581"/>
                  <a:pt x="349" y="2576"/>
                  <a:pt x="361" y="2564"/>
                </a:cubicBezTo>
                <a:cubicBezTo>
                  <a:pt x="587" y="2338"/>
                  <a:pt x="587" y="2338"/>
                  <a:pt x="587" y="2338"/>
                </a:cubicBezTo>
                <a:cubicBezTo>
                  <a:pt x="812" y="2563"/>
                  <a:pt x="812" y="2563"/>
                  <a:pt x="812" y="2563"/>
                </a:cubicBezTo>
                <a:cubicBezTo>
                  <a:pt x="586" y="2788"/>
                  <a:pt x="586" y="2788"/>
                  <a:pt x="586" y="2788"/>
                </a:cubicBezTo>
                <a:cubicBezTo>
                  <a:pt x="574" y="2801"/>
                  <a:pt x="568" y="2818"/>
                  <a:pt x="572" y="2835"/>
                </a:cubicBezTo>
                <a:cubicBezTo>
                  <a:pt x="576" y="2852"/>
                  <a:pt x="589" y="2866"/>
                  <a:pt x="605" y="2871"/>
                </a:cubicBezTo>
                <a:cubicBezTo>
                  <a:pt x="660" y="2890"/>
                  <a:pt x="717" y="2899"/>
                  <a:pt x="774" y="2899"/>
                </a:cubicBezTo>
                <a:cubicBezTo>
                  <a:pt x="812" y="2899"/>
                  <a:pt x="851" y="2895"/>
                  <a:pt x="889" y="2886"/>
                </a:cubicBezTo>
                <a:cubicBezTo>
                  <a:pt x="985" y="2865"/>
                  <a:pt x="1074" y="2816"/>
                  <a:pt x="1144" y="2746"/>
                </a:cubicBezTo>
                <a:cubicBezTo>
                  <a:pt x="1292" y="2598"/>
                  <a:pt x="1337" y="2377"/>
                  <a:pt x="1262" y="2185"/>
                </a:cubicBezTo>
                <a:cubicBezTo>
                  <a:pt x="1605" y="1841"/>
                  <a:pt x="1605" y="1841"/>
                  <a:pt x="1605" y="1841"/>
                </a:cubicBezTo>
                <a:cubicBezTo>
                  <a:pt x="2481" y="2717"/>
                  <a:pt x="2481" y="2717"/>
                  <a:pt x="2481" y="2717"/>
                </a:cubicBezTo>
                <a:cubicBezTo>
                  <a:pt x="2506" y="2742"/>
                  <a:pt x="2539" y="2756"/>
                  <a:pt x="2574" y="2756"/>
                </a:cubicBezTo>
                <a:cubicBezTo>
                  <a:pt x="2609" y="2756"/>
                  <a:pt x="2642" y="2742"/>
                  <a:pt x="2666" y="2717"/>
                </a:cubicBezTo>
                <a:cubicBezTo>
                  <a:pt x="2799" y="2585"/>
                  <a:pt x="2799" y="2585"/>
                  <a:pt x="2799" y="2585"/>
                </a:cubicBezTo>
                <a:cubicBezTo>
                  <a:pt x="2824" y="2560"/>
                  <a:pt x="2837" y="2527"/>
                  <a:pt x="2837" y="2492"/>
                </a:cubicBezTo>
                <a:cubicBezTo>
                  <a:pt x="2837" y="2457"/>
                  <a:pt x="2824" y="2424"/>
                  <a:pt x="2799" y="2400"/>
                </a:cubicBezTo>
                <a:cubicBezTo>
                  <a:pt x="1923" y="1524"/>
                  <a:pt x="1923" y="1524"/>
                  <a:pt x="1923" y="1524"/>
                </a:cubicBezTo>
                <a:cubicBezTo>
                  <a:pt x="2302" y="1145"/>
                  <a:pt x="2302" y="1145"/>
                  <a:pt x="2302" y="1145"/>
                </a:cubicBezTo>
                <a:cubicBezTo>
                  <a:pt x="2364" y="1168"/>
                  <a:pt x="2428" y="1180"/>
                  <a:pt x="2492" y="1180"/>
                </a:cubicBezTo>
                <a:cubicBezTo>
                  <a:pt x="2628" y="1180"/>
                  <a:pt x="2763" y="1127"/>
                  <a:pt x="2863" y="1027"/>
                </a:cubicBezTo>
                <a:cubicBezTo>
                  <a:pt x="2934" y="956"/>
                  <a:pt x="2982" y="868"/>
                  <a:pt x="3004" y="771"/>
                </a:cubicBezTo>
                <a:cubicBezTo>
                  <a:pt x="3025" y="677"/>
                  <a:pt x="3020" y="579"/>
                  <a:pt x="2989" y="487"/>
                </a:cubicBezTo>
                <a:close/>
                <a:moveTo>
                  <a:pt x="747" y="842"/>
                </a:moveTo>
                <a:cubicBezTo>
                  <a:pt x="727" y="822"/>
                  <a:pt x="696" y="822"/>
                  <a:pt x="676" y="842"/>
                </a:cubicBezTo>
                <a:cubicBezTo>
                  <a:pt x="410" y="1108"/>
                  <a:pt x="410" y="1108"/>
                  <a:pt x="410" y="1108"/>
                </a:cubicBezTo>
                <a:cubicBezTo>
                  <a:pt x="404" y="1113"/>
                  <a:pt x="397" y="1117"/>
                  <a:pt x="388" y="1117"/>
                </a:cubicBezTo>
                <a:cubicBezTo>
                  <a:pt x="380" y="1117"/>
                  <a:pt x="372" y="1113"/>
                  <a:pt x="367" y="1108"/>
                </a:cubicBezTo>
                <a:cubicBezTo>
                  <a:pt x="109" y="850"/>
                  <a:pt x="109" y="850"/>
                  <a:pt x="109" y="850"/>
                </a:cubicBezTo>
                <a:cubicBezTo>
                  <a:pt x="103" y="844"/>
                  <a:pt x="100" y="836"/>
                  <a:pt x="100" y="828"/>
                </a:cubicBezTo>
                <a:cubicBezTo>
                  <a:pt x="100" y="820"/>
                  <a:pt x="103" y="812"/>
                  <a:pt x="109" y="806"/>
                </a:cubicBezTo>
                <a:cubicBezTo>
                  <a:pt x="798" y="117"/>
                  <a:pt x="798" y="117"/>
                  <a:pt x="798" y="117"/>
                </a:cubicBezTo>
                <a:cubicBezTo>
                  <a:pt x="806" y="109"/>
                  <a:pt x="818" y="106"/>
                  <a:pt x="828" y="109"/>
                </a:cubicBezTo>
                <a:cubicBezTo>
                  <a:pt x="1277" y="241"/>
                  <a:pt x="1277" y="241"/>
                  <a:pt x="1277" y="241"/>
                </a:cubicBezTo>
                <a:cubicBezTo>
                  <a:pt x="923" y="595"/>
                  <a:pt x="923" y="595"/>
                  <a:pt x="923" y="595"/>
                </a:cubicBezTo>
                <a:cubicBezTo>
                  <a:pt x="904" y="614"/>
                  <a:pt x="904" y="646"/>
                  <a:pt x="923" y="665"/>
                </a:cubicBezTo>
                <a:cubicBezTo>
                  <a:pt x="1555" y="1297"/>
                  <a:pt x="1555" y="1297"/>
                  <a:pt x="1555" y="1297"/>
                </a:cubicBezTo>
                <a:cubicBezTo>
                  <a:pt x="1379" y="1473"/>
                  <a:pt x="1379" y="1473"/>
                  <a:pt x="1379" y="1473"/>
                </a:cubicBezTo>
                <a:lnTo>
                  <a:pt x="747" y="842"/>
                </a:lnTo>
                <a:close/>
                <a:moveTo>
                  <a:pt x="2728" y="2470"/>
                </a:moveTo>
                <a:cubicBezTo>
                  <a:pt x="2734" y="2476"/>
                  <a:pt x="2737" y="2484"/>
                  <a:pt x="2737" y="2492"/>
                </a:cubicBezTo>
                <a:cubicBezTo>
                  <a:pt x="2737" y="2500"/>
                  <a:pt x="2734" y="2508"/>
                  <a:pt x="2728" y="2514"/>
                </a:cubicBezTo>
                <a:cubicBezTo>
                  <a:pt x="2596" y="2647"/>
                  <a:pt x="2596" y="2647"/>
                  <a:pt x="2596" y="2647"/>
                </a:cubicBezTo>
                <a:cubicBezTo>
                  <a:pt x="2584" y="2659"/>
                  <a:pt x="2564" y="2659"/>
                  <a:pt x="2552" y="2647"/>
                </a:cubicBezTo>
                <a:cubicBezTo>
                  <a:pt x="1676" y="1771"/>
                  <a:pt x="1676" y="1771"/>
                  <a:pt x="1676" y="1771"/>
                </a:cubicBezTo>
                <a:cubicBezTo>
                  <a:pt x="1852" y="1595"/>
                  <a:pt x="1852" y="1595"/>
                  <a:pt x="1852" y="1595"/>
                </a:cubicBezTo>
                <a:lnTo>
                  <a:pt x="2728" y="2470"/>
                </a:lnTo>
                <a:close/>
                <a:moveTo>
                  <a:pt x="2793" y="956"/>
                </a:moveTo>
                <a:cubicBezTo>
                  <a:pt x="2666" y="1082"/>
                  <a:pt x="2473" y="1116"/>
                  <a:pt x="2312" y="1040"/>
                </a:cubicBezTo>
                <a:cubicBezTo>
                  <a:pt x="2293" y="1031"/>
                  <a:pt x="2270" y="1035"/>
                  <a:pt x="2256" y="1050"/>
                </a:cubicBezTo>
                <a:cubicBezTo>
                  <a:pt x="1817" y="1488"/>
                  <a:pt x="1817" y="1488"/>
                  <a:pt x="1817" y="1488"/>
                </a:cubicBezTo>
                <a:cubicBezTo>
                  <a:pt x="1817" y="1488"/>
                  <a:pt x="1817" y="1488"/>
                  <a:pt x="1817" y="1488"/>
                </a:cubicBezTo>
                <a:cubicBezTo>
                  <a:pt x="1817" y="1488"/>
                  <a:pt x="1817" y="1488"/>
                  <a:pt x="1817" y="1489"/>
                </a:cubicBezTo>
                <a:cubicBezTo>
                  <a:pt x="1570" y="1735"/>
                  <a:pt x="1570" y="1735"/>
                  <a:pt x="1570" y="1735"/>
                </a:cubicBezTo>
                <a:cubicBezTo>
                  <a:pt x="1570" y="1735"/>
                  <a:pt x="1570" y="1735"/>
                  <a:pt x="1570" y="1735"/>
                </a:cubicBezTo>
                <a:cubicBezTo>
                  <a:pt x="1570" y="1735"/>
                  <a:pt x="1570" y="1735"/>
                  <a:pt x="1570" y="1735"/>
                </a:cubicBezTo>
                <a:cubicBezTo>
                  <a:pt x="1167" y="2138"/>
                  <a:pt x="1167" y="2138"/>
                  <a:pt x="1167" y="2138"/>
                </a:cubicBezTo>
                <a:cubicBezTo>
                  <a:pt x="1153" y="2153"/>
                  <a:pt x="1149" y="2176"/>
                  <a:pt x="1158" y="2195"/>
                </a:cubicBezTo>
                <a:cubicBezTo>
                  <a:pt x="1234" y="2356"/>
                  <a:pt x="1200" y="2549"/>
                  <a:pt x="1074" y="2675"/>
                </a:cubicBezTo>
                <a:cubicBezTo>
                  <a:pt x="979" y="2770"/>
                  <a:pt x="849" y="2813"/>
                  <a:pt x="720" y="2796"/>
                </a:cubicBezTo>
                <a:cubicBezTo>
                  <a:pt x="918" y="2598"/>
                  <a:pt x="918" y="2598"/>
                  <a:pt x="918" y="2598"/>
                </a:cubicBezTo>
                <a:cubicBezTo>
                  <a:pt x="927" y="2589"/>
                  <a:pt x="932" y="2576"/>
                  <a:pt x="932" y="2563"/>
                </a:cubicBezTo>
                <a:cubicBezTo>
                  <a:pt x="932" y="2549"/>
                  <a:pt x="927" y="2537"/>
                  <a:pt x="918" y="2527"/>
                </a:cubicBezTo>
                <a:cubicBezTo>
                  <a:pt x="622" y="2232"/>
                  <a:pt x="622" y="2232"/>
                  <a:pt x="622" y="2232"/>
                </a:cubicBezTo>
                <a:cubicBezTo>
                  <a:pt x="603" y="2212"/>
                  <a:pt x="571" y="2212"/>
                  <a:pt x="551" y="2232"/>
                </a:cubicBezTo>
                <a:cubicBezTo>
                  <a:pt x="354" y="2430"/>
                  <a:pt x="354" y="2430"/>
                  <a:pt x="354" y="2430"/>
                </a:cubicBezTo>
                <a:cubicBezTo>
                  <a:pt x="337" y="2301"/>
                  <a:pt x="380" y="2170"/>
                  <a:pt x="474" y="2076"/>
                </a:cubicBezTo>
                <a:cubicBezTo>
                  <a:pt x="601" y="1950"/>
                  <a:pt x="794" y="1916"/>
                  <a:pt x="955" y="1992"/>
                </a:cubicBezTo>
                <a:cubicBezTo>
                  <a:pt x="974" y="2001"/>
                  <a:pt x="997" y="1997"/>
                  <a:pt x="1012" y="1982"/>
                </a:cubicBezTo>
                <a:cubicBezTo>
                  <a:pt x="2100" y="894"/>
                  <a:pt x="2100" y="894"/>
                  <a:pt x="2100" y="894"/>
                </a:cubicBezTo>
                <a:cubicBezTo>
                  <a:pt x="2115" y="879"/>
                  <a:pt x="2118" y="856"/>
                  <a:pt x="2109" y="837"/>
                </a:cubicBezTo>
                <a:cubicBezTo>
                  <a:pt x="2034" y="676"/>
                  <a:pt x="2067" y="483"/>
                  <a:pt x="2193" y="357"/>
                </a:cubicBezTo>
                <a:cubicBezTo>
                  <a:pt x="2288" y="262"/>
                  <a:pt x="2418" y="219"/>
                  <a:pt x="2547" y="236"/>
                </a:cubicBezTo>
                <a:cubicBezTo>
                  <a:pt x="2349" y="434"/>
                  <a:pt x="2349" y="434"/>
                  <a:pt x="2349" y="434"/>
                </a:cubicBezTo>
                <a:cubicBezTo>
                  <a:pt x="2330" y="453"/>
                  <a:pt x="2330" y="485"/>
                  <a:pt x="2349" y="505"/>
                </a:cubicBezTo>
                <a:cubicBezTo>
                  <a:pt x="2645" y="800"/>
                  <a:pt x="2645" y="800"/>
                  <a:pt x="2645" y="800"/>
                </a:cubicBezTo>
                <a:cubicBezTo>
                  <a:pt x="2664" y="820"/>
                  <a:pt x="2696" y="820"/>
                  <a:pt x="2716" y="800"/>
                </a:cubicBezTo>
                <a:cubicBezTo>
                  <a:pt x="2913" y="602"/>
                  <a:pt x="2913" y="602"/>
                  <a:pt x="2913" y="602"/>
                </a:cubicBezTo>
                <a:cubicBezTo>
                  <a:pt x="2930" y="731"/>
                  <a:pt x="2887" y="861"/>
                  <a:pt x="2793" y="95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183" name="Group 302"/>
          <p:cNvGrpSpPr>
            <a:grpSpLocks noChangeAspect="1"/>
          </p:cNvGrpSpPr>
          <p:nvPr/>
        </p:nvGrpSpPr>
        <p:grpSpPr bwMode="auto">
          <a:xfrm>
            <a:off x="8782539" y="2273148"/>
            <a:ext cx="463846" cy="403174"/>
            <a:chOff x="1356" y="1"/>
            <a:chExt cx="4977" cy="4326"/>
          </a:xfrm>
          <a:solidFill>
            <a:srgbClr val="000000"/>
          </a:solidFill>
        </p:grpSpPr>
        <p:sp>
          <p:nvSpPr>
            <p:cNvPr id="184" name="Freeform 303"/>
            <p:cNvSpPr>
              <a:spLocks noEditPoints="1"/>
            </p:cNvSpPr>
            <p:nvPr/>
          </p:nvSpPr>
          <p:spPr bwMode="auto">
            <a:xfrm>
              <a:off x="1356" y="1"/>
              <a:ext cx="4580" cy="3473"/>
            </a:xfrm>
            <a:custGeom>
              <a:avLst/>
              <a:gdLst>
                <a:gd name="T0" fmla="*/ 2182 w 3402"/>
                <a:gd name="T1" fmla="*/ 2478 h 2578"/>
                <a:gd name="T2" fmla="*/ 210 w 3402"/>
                <a:gd name="T3" fmla="*/ 2478 h 2578"/>
                <a:gd name="T4" fmla="*/ 100 w 3402"/>
                <a:gd name="T5" fmla="*/ 2368 h 2578"/>
                <a:gd name="T6" fmla="*/ 100 w 3402"/>
                <a:gd name="T7" fmla="*/ 695 h 2578"/>
                <a:gd name="T8" fmla="*/ 3302 w 3402"/>
                <a:gd name="T9" fmla="*/ 695 h 2578"/>
                <a:gd name="T10" fmla="*/ 3302 w 3402"/>
                <a:gd name="T11" fmla="*/ 1699 h 2578"/>
                <a:gd name="T12" fmla="*/ 3352 w 3402"/>
                <a:gd name="T13" fmla="*/ 1749 h 2578"/>
                <a:gd name="T14" fmla="*/ 3402 w 3402"/>
                <a:gd name="T15" fmla="*/ 1699 h 2578"/>
                <a:gd name="T16" fmla="*/ 3402 w 3402"/>
                <a:gd name="T17" fmla="*/ 210 h 2578"/>
                <a:gd name="T18" fmla="*/ 3192 w 3402"/>
                <a:gd name="T19" fmla="*/ 0 h 2578"/>
                <a:gd name="T20" fmla="*/ 210 w 3402"/>
                <a:gd name="T21" fmla="*/ 0 h 2578"/>
                <a:gd name="T22" fmla="*/ 0 w 3402"/>
                <a:gd name="T23" fmla="*/ 210 h 2578"/>
                <a:gd name="T24" fmla="*/ 0 w 3402"/>
                <a:gd name="T25" fmla="*/ 2368 h 2578"/>
                <a:gd name="T26" fmla="*/ 210 w 3402"/>
                <a:gd name="T27" fmla="*/ 2578 h 2578"/>
                <a:gd name="T28" fmla="*/ 2182 w 3402"/>
                <a:gd name="T29" fmla="*/ 2578 h 2578"/>
                <a:gd name="T30" fmla="*/ 2232 w 3402"/>
                <a:gd name="T31" fmla="*/ 2528 h 2578"/>
                <a:gd name="T32" fmla="*/ 2182 w 3402"/>
                <a:gd name="T33" fmla="*/ 2478 h 2578"/>
                <a:gd name="T34" fmla="*/ 210 w 3402"/>
                <a:gd name="T35" fmla="*/ 100 h 2578"/>
                <a:gd name="T36" fmla="*/ 3192 w 3402"/>
                <a:gd name="T37" fmla="*/ 100 h 2578"/>
                <a:gd name="T38" fmla="*/ 3302 w 3402"/>
                <a:gd name="T39" fmla="*/ 210 h 2578"/>
                <a:gd name="T40" fmla="*/ 3302 w 3402"/>
                <a:gd name="T41" fmla="*/ 595 h 2578"/>
                <a:gd name="T42" fmla="*/ 100 w 3402"/>
                <a:gd name="T43" fmla="*/ 595 h 2578"/>
                <a:gd name="T44" fmla="*/ 100 w 3402"/>
                <a:gd name="T45" fmla="*/ 210 h 2578"/>
                <a:gd name="T46" fmla="*/ 210 w 3402"/>
                <a:gd name="T47" fmla="*/ 100 h 2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2" h="2578">
                  <a:moveTo>
                    <a:pt x="2182" y="2478"/>
                  </a:moveTo>
                  <a:cubicBezTo>
                    <a:pt x="210" y="2478"/>
                    <a:pt x="210" y="2478"/>
                    <a:pt x="210" y="2478"/>
                  </a:cubicBezTo>
                  <a:cubicBezTo>
                    <a:pt x="149" y="2478"/>
                    <a:pt x="100" y="2429"/>
                    <a:pt x="100" y="2368"/>
                  </a:cubicBezTo>
                  <a:cubicBezTo>
                    <a:pt x="100" y="695"/>
                    <a:pt x="100" y="695"/>
                    <a:pt x="100" y="695"/>
                  </a:cubicBezTo>
                  <a:cubicBezTo>
                    <a:pt x="3302" y="695"/>
                    <a:pt x="3302" y="695"/>
                    <a:pt x="3302" y="695"/>
                  </a:cubicBezTo>
                  <a:cubicBezTo>
                    <a:pt x="3302" y="1699"/>
                    <a:pt x="3302" y="1699"/>
                    <a:pt x="3302" y="1699"/>
                  </a:cubicBezTo>
                  <a:cubicBezTo>
                    <a:pt x="3302" y="1726"/>
                    <a:pt x="3324" y="1749"/>
                    <a:pt x="3352" y="1749"/>
                  </a:cubicBezTo>
                  <a:cubicBezTo>
                    <a:pt x="3380" y="1749"/>
                    <a:pt x="3402" y="1726"/>
                    <a:pt x="3402" y="1699"/>
                  </a:cubicBezTo>
                  <a:cubicBezTo>
                    <a:pt x="3402" y="210"/>
                    <a:pt x="3402" y="210"/>
                    <a:pt x="3402" y="210"/>
                  </a:cubicBezTo>
                  <a:cubicBezTo>
                    <a:pt x="3402" y="94"/>
                    <a:pt x="3308" y="0"/>
                    <a:pt x="3192" y="0"/>
                  </a:cubicBezTo>
                  <a:cubicBezTo>
                    <a:pt x="210" y="0"/>
                    <a:pt x="210" y="0"/>
                    <a:pt x="210" y="0"/>
                  </a:cubicBezTo>
                  <a:cubicBezTo>
                    <a:pt x="94" y="0"/>
                    <a:pt x="0" y="94"/>
                    <a:pt x="0" y="210"/>
                  </a:cubicBezTo>
                  <a:cubicBezTo>
                    <a:pt x="0" y="2368"/>
                    <a:pt x="0" y="2368"/>
                    <a:pt x="0" y="2368"/>
                  </a:cubicBezTo>
                  <a:cubicBezTo>
                    <a:pt x="0" y="2484"/>
                    <a:pt x="94" y="2578"/>
                    <a:pt x="210" y="2578"/>
                  </a:cubicBezTo>
                  <a:cubicBezTo>
                    <a:pt x="2182" y="2578"/>
                    <a:pt x="2182" y="2578"/>
                    <a:pt x="2182" y="2578"/>
                  </a:cubicBezTo>
                  <a:cubicBezTo>
                    <a:pt x="2210" y="2578"/>
                    <a:pt x="2232" y="2556"/>
                    <a:pt x="2232" y="2528"/>
                  </a:cubicBezTo>
                  <a:cubicBezTo>
                    <a:pt x="2232" y="2501"/>
                    <a:pt x="2210" y="2478"/>
                    <a:pt x="2182" y="2478"/>
                  </a:cubicBezTo>
                  <a:close/>
                  <a:moveTo>
                    <a:pt x="210" y="100"/>
                  </a:moveTo>
                  <a:cubicBezTo>
                    <a:pt x="3192" y="100"/>
                    <a:pt x="3192" y="100"/>
                    <a:pt x="3192" y="100"/>
                  </a:cubicBezTo>
                  <a:cubicBezTo>
                    <a:pt x="3253" y="100"/>
                    <a:pt x="3302" y="149"/>
                    <a:pt x="3302" y="210"/>
                  </a:cubicBezTo>
                  <a:cubicBezTo>
                    <a:pt x="3302" y="595"/>
                    <a:pt x="3302" y="595"/>
                    <a:pt x="3302" y="595"/>
                  </a:cubicBezTo>
                  <a:cubicBezTo>
                    <a:pt x="100" y="595"/>
                    <a:pt x="100" y="595"/>
                    <a:pt x="100" y="595"/>
                  </a:cubicBezTo>
                  <a:cubicBezTo>
                    <a:pt x="100" y="210"/>
                    <a:pt x="100" y="210"/>
                    <a:pt x="100" y="210"/>
                  </a:cubicBezTo>
                  <a:cubicBezTo>
                    <a:pt x="100" y="149"/>
                    <a:pt x="149" y="100"/>
                    <a:pt x="210"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Oval 304"/>
            <p:cNvSpPr>
              <a:spLocks noChangeArrowheads="1"/>
            </p:cNvSpPr>
            <p:nvPr/>
          </p:nvSpPr>
          <p:spPr bwMode="auto">
            <a:xfrm>
              <a:off x="2006" y="353"/>
              <a:ext cx="227" cy="226"/>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Oval 305"/>
            <p:cNvSpPr>
              <a:spLocks noChangeArrowheads="1"/>
            </p:cNvSpPr>
            <p:nvPr/>
          </p:nvSpPr>
          <p:spPr bwMode="auto">
            <a:xfrm>
              <a:off x="2581" y="353"/>
              <a:ext cx="226" cy="226"/>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Freeform 306"/>
            <p:cNvSpPr>
              <a:spLocks/>
            </p:cNvSpPr>
            <p:nvPr/>
          </p:nvSpPr>
          <p:spPr bwMode="auto">
            <a:xfrm>
              <a:off x="3921" y="399"/>
              <a:ext cx="1311" cy="134"/>
            </a:xfrm>
            <a:custGeom>
              <a:avLst/>
              <a:gdLst>
                <a:gd name="T0" fmla="*/ 50 w 974"/>
                <a:gd name="T1" fmla="*/ 100 h 100"/>
                <a:gd name="T2" fmla="*/ 924 w 974"/>
                <a:gd name="T3" fmla="*/ 100 h 100"/>
                <a:gd name="T4" fmla="*/ 974 w 974"/>
                <a:gd name="T5" fmla="*/ 50 h 100"/>
                <a:gd name="T6" fmla="*/ 924 w 974"/>
                <a:gd name="T7" fmla="*/ 0 h 100"/>
                <a:gd name="T8" fmla="*/ 50 w 974"/>
                <a:gd name="T9" fmla="*/ 0 h 100"/>
                <a:gd name="T10" fmla="*/ 0 w 974"/>
                <a:gd name="T11" fmla="*/ 50 h 100"/>
                <a:gd name="T12" fmla="*/ 50 w 974"/>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74" h="100">
                  <a:moveTo>
                    <a:pt x="50" y="100"/>
                  </a:moveTo>
                  <a:cubicBezTo>
                    <a:pt x="924" y="100"/>
                    <a:pt x="924" y="100"/>
                    <a:pt x="924" y="100"/>
                  </a:cubicBezTo>
                  <a:cubicBezTo>
                    <a:pt x="951" y="100"/>
                    <a:pt x="974" y="78"/>
                    <a:pt x="974" y="50"/>
                  </a:cubicBezTo>
                  <a:cubicBezTo>
                    <a:pt x="974" y="23"/>
                    <a:pt x="951" y="0"/>
                    <a:pt x="924" y="0"/>
                  </a:cubicBezTo>
                  <a:cubicBezTo>
                    <a:pt x="50" y="0"/>
                    <a:pt x="50" y="0"/>
                    <a:pt x="50" y="0"/>
                  </a:cubicBezTo>
                  <a:cubicBezTo>
                    <a:pt x="22" y="0"/>
                    <a:pt x="0" y="23"/>
                    <a:pt x="0" y="50"/>
                  </a:cubicBezTo>
                  <a:cubicBezTo>
                    <a:pt x="0" y="78"/>
                    <a:pt x="22" y="100"/>
                    <a:pt x="50"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Freeform 307"/>
            <p:cNvSpPr>
              <a:spLocks noEditPoints="1"/>
            </p:cNvSpPr>
            <p:nvPr/>
          </p:nvSpPr>
          <p:spPr bwMode="auto">
            <a:xfrm>
              <a:off x="4490" y="2485"/>
              <a:ext cx="1843" cy="1842"/>
            </a:xfrm>
            <a:custGeom>
              <a:avLst/>
              <a:gdLst>
                <a:gd name="T0" fmla="*/ 1225 w 1369"/>
                <a:gd name="T1" fmla="*/ 731 h 1367"/>
                <a:gd name="T2" fmla="*/ 1336 w 1369"/>
                <a:gd name="T3" fmla="*/ 559 h 1367"/>
                <a:gd name="T4" fmla="*/ 1309 w 1369"/>
                <a:gd name="T5" fmla="*/ 361 h 1367"/>
                <a:gd name="T6" fmla="*/ 1099 w 1369"/>
                <a:gd name="T7" fmla="*/ 335 h 1367"/>
                <a:gd name="T8" fmla="*/ 1057 w 1369"/>
                <a:gd name="T9" fmla="*/ 136 h 1367"/>
                <a:gd name="T10" fmla="*/ 898 w 1369"/>
                <a:gd name="T11" fmla="*/ 14 h 1367"/>
                <a:gd name="T12" fmla="*/ 731 w 1369"/>
                <a:gd name="T13" fmla="*/ 144 h 1367"/>
                <a:gd name="T14" fmla="*/ 560 w 1369"/>
                <a:gd name="T15" fmla="*/ 34 h 1367"/>
                <a:gd name="T16" fmla="*/ 361 w 1369"/>
                <a:gd name="T17" fmla="*/ 59 h 1367"/>
                <a:gd name="T18" fmla="*/ 338 w 1369"/>
                <a:gd name="T19" fmla="*/ 267 h 1367"/>
                <a:gd name="T20" fmla="*/ 137 w 1369"/>
                <a:gd name="T21" fmla="*/ 313 h 1367"/>
                <a:gd name="T22" fmla="*/ 14 w 1369"/>
                <a:gd name="T23" fmla="*/ 471 h 1367"/>
                <a:gd name="T24" fmla="*/ 145 w 1369"/>
                <a:gd name="T25" fmla="*/ 634 h 1367"/>
                <a:gd name="T26" fmla="*/ 35 w 1369"/>
                <a:gd name="T27" fmla="*/ 809 h 1367"/>
                <a:gd name="T28" fmla="*/ 60 w 1369"/>
                <a:gd name="T29" fmla="*/ 1008 h 1367"/>
                <a:gd name="T30" fmla="*/ 268 w 1369"/>
                <a:gd name="T31" fmla="*/ 1030 h 1367"/>
                <a:gd name="T32" fmla="*/ 313 w 1369"/>
                <a:gd name="T33" fmla="*/ 1232 h 1367"/>
                <a:gd name="T34" fmla="*/ 472 w 1369"/>
                <a:gd name="T35" fmla="*/ 1355 h 1367"/>
                <a:gd name="T36" fmla="*/ 634 w 1369"/>
                <a:gd name="T37" fmla="*/ 1224 h 1367"/>
                <a:gd name="T38" fmla="*/ 809 w 1369"/>
                <a:gd name="T39" fmla="*/ 1335 h 1367"/>
                <a:gd name="T40" fmla="*/ 890 w 1369"/>
                <a:gd name="T41" fmla="*/ 1357 h 1367"/>
                <a:gd name="T42" fmla="*/ 1050 w 1369"/>
                <a:gd name="T43" fmla="*/ 1237 h 1367"/>
                <a:gd name="T44" fmla="*/ 1095 w 1369"/>
                <a:gd name="T45" fmla="*/ 1038 h 1367"/>
                <a:gd name="T46" fmla="*/ 1306 w 1369"/>
                <a:gd name="T47" fmla="*/ 1015 h 1367"/>
                <a:gd name="T48" fmla="*/ 1334 w 1369"/>
                <a:gd name="T49" fmla="*/ 816 h 1367"/>
                <a:gd name="T50" fmla="*/ 1097 w 1369"/>
                <a:gd name="T51" fmla="*/ 937 h 1367"/>
                <a:gd name="T52" fmla="*/ 958 w 1369"/>
                <a:gd name="T53" fmla="*/ 1034 h 1367"/>
                <a:gd name="T54" fmla="*/ 948 w 1369"/>
                <a:gd name="T55" fmla="*/ 1225 h 1367"/>
                <a:gd name="T56" fmla="*/ 798 w 1369"/>
                <a:gd name="T57" fmla="*/ 1155 h 1367"/>
                <a:gd name="T58" fmla="*/ 734 w 1369"/>
                <a:gd name="T59" fmla="*/ 1125 h 1367"/>
                <a:gd name="T60" fmla="*/ 562 w 1369"/>
                <a:gd name="T61" fmla="*/ 1154 h 1367"/>
                <a:gd name="T62" fmla="*/ 416 w 1369"/>
                <a:gd name="T63" fmla="*/ 1223 h 1367"/>
                <a:gd name="T64" fmla="*/ 411 w 1369"/>
                <a:gd name="T65" fmla="*/ 1033 h 1367"/>
                <a:gd name="T66" fmla="*/ 265 w 1369"/>
                <a:gd name="T67" fmla="*/ 930 h 1367"/>
                <a:gd name="T68" fmla="*/ 114 w 1369"/>
                <a:gd name="T69" fmla="*/ 875 h 1367"/>
                <a:gd name="T70" fmla="*/ 244 w 1369"/>
                <a:gd name="T71" fmla="*/ 738 h 1367"/>
                <a:gd name="T72" fmla="*/ 215 w 1369"/>
                <a:gd name="T73" fmla="*/ 561 h 1367"/>
                <a:gd name="T74" fmla="*/ 146 w 1369"/>
                <a:gd name="T75" fmla="*/ 415 h 1367"/>
                <a:gd name="T76" fmla="*/ 336 w 1369"/>
                <a:gd name="T77" fmla="*/ 411 h 1367"/>
                <a:gd name="T78" fmla="*/ 439 w 1369"/>
                <a:gd name="T79" fmla="*/ 265 h 1367"/>
                <a:gd name="T80" fmla="*/ 494 w 1369"/>
                <a:gd name="T81" fmla="*/ 113 h 1367"/>
                <a:gd name="T82" fmla="*/ 631 w 1369"/>
                <a:gd name="T83" fmla="*/ 244 h 1367"/>
                <a:gd name="T84" fmla="*/ 803 w 1369"/>
                <a:gd name="T85" fmla="*/ 215 h 1367"/>
                <a:gd name="T86" fmla="*/ 954 w 1369"/>
                <a:gd name="T87" fmla="*/ 146 h 1367"/>
                <a:gd name="T88" fmla="*/ 961 w 1369"/>
                <a:gd name="T89" fmla="*/ 338 h 1367"/>
                <a:gd name="T90" fmla="*/ 1100 w 1369"/>
                <a:gd name="T91" fmla="*/ 436 h 1367"/>
                <a:gd name="T92" fmla="*/ 1256 w 1369"/>
                <a:gd name="T93" fmla="*/ 494 h 1367"/>
                <a:gd name="T94" fmla="*/ 1125 w 1369"/>
                <a:gd name="T95" fmla="*/ 635 h 1367"/>
                <a:gd name="T96" fmla="*/ 1154 w 1369"/>
                <a:gd name="T97" fmla="*/ 803 h 1367"/>
                <a:gd name="T98" fmla="*/ 1223 w 1369"/>
                <a:gd name="T99" fmla="*/ 954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69" h="1367">
                  <a:moveTo>
                    <a:pt x="1334" y="816"/>
                  </a:moveTo>
                  <a:cubicBezTo>
                    <a:pt x="1225" y="731"/>
                    <a:pt x="1225" y="731"/>
                    <a:pt x="1225" y="731"/>
                  </a:cubicBezTo>
                  <a:cubicBezTo>
                    <a:pt x="1225" y="644"/>
                    <a:pt x="1225" y="644"/>
                    <a:pt x="1225" y="644"/>
                  </a:cubicBezTo>
                  <a:cubicBezTo>
                    <a:pt x="1336" y="559"/>
                    <a:pt x="1336" y="559"/>
                    <a:pt x="1336" y="559"/>
                  </a:cubicBezTo>
                  <a:cubicBezTo>
                    <a:pt x="1360" y="541"/>
                    <a:pt x="1369" y="507"/>
                    <a:pt x="1357" y="479"/>
                  </a:cubicBezTo>
                  <a:cubicBezTo>
                    <a:pt x="1309" y="361"/>
                    <a:pt x="1309" y="361"/>
                    <a:pt x="1309" y="361"/>
                  </a:cubicBezTo>
                  <a:cubicBezTo>
                    <a:pt x="1298" y="333"/>
                    <a:pt x="1267" y="315"/>
                    <a:pt x="1237" y="318"/>
                  </a:cubicBezTo>
                  <a:cubicBezTo>
                    <a:pt x="1099" y="335"/>
                    <a:pt x="1099" y="335"/>
                    <a:pt x="1099" y="335"/>
                  </a:cubicBezTo>
                  <a:cubicBezTo>
                    <a:pt x="1038" y="273"/>
                    <a:pt x="1038" y="273"/>
                    <a:pt x="1038" y="273"/>
                  </a:cubicBezTo>
                  <a:cubicBezTo>
                    <a:pt x="1057" y="136"/>
                    <a:pt x="1057" y="136"/>
                    <a:pt x="1057" y="136"/>
                  </a:cubicBezTo>
                  <a:cubicBezTo>
                    <a:pt x="1061" y="106"/>
                    <a:pt x="1043" y="75"/>
                    <a:pt x="1015" y="63"/>
                  </a:cubicBezTo>
                  <a:cubicBezTo>
                    <a:pt x="898" y="14"/>
                    <a:pt x="898" y="14"/>
                    <a:pt x="898" y="14"/>
                  </a:cubicBezTo>
                  <a:cubicBezTo>
                    <a:pt x="869" y="2"/>
                    <a:pt x="835" y="11"/>
                    <a:pt x="817" y="35"/>
                  </a:cubicBezTo>
                  <a:cubicBezTo>
                    <a:pt x="731" y="144"/>
                    <a:pt x="731" y="144"/>
                    <a:pt x="731" y="144"/>
                  </a:cubicBezTo>
                  <a:cubicBezTo>
                    <a:pt x="640" y="144"/>
                    <a:pt x="640" y="144"/>
                    <a:pt x="640" y="144"/>
                  </a:cubicBezTo>
                  <a:cubicBezTo>
                    <a:pt x="560" y="34"/>
                    <a:pt x="560" y="34"/>
                    <a:pt x="560" y="34"/>
                  </a:cubicBezTo>
                  <a:cubicBezTo>
                    <a:pt x="542" y="9"/>
                    <a:pt x="508" y="0"/>
                    <a:pt x="479" y="11"/>
                  </a:cubicBezTo>
                  <a:cubicBezTo>
                    <a:pt x="361" y="59"/>
                    <a:pt x="361" y="59"/>
                    <a:pt x="361" y="59"/>
                  </a:cubicBezTo>
                  <a:cubicBezTo>
                    <a:pt x="332" y="71"/>
                    <a:pt x="315" y="102"/>
                    <a:pt x="319" y="133"/>
                  </a:cubicBezTo>
                  <a:cubicBezTo>
                    <a:pt x="338" y="267"/>
                    <a:pt x="338" y="267"/>
                    <a:pt x="338" y="267"/>
                  </a:cubicBezTo>
                  <a:cubicBezTo>
                    <a:pt x="272" y="334"/>
                    <a:pt x="272" y="334"/>
                    <a:pt x="272" y="334"/>
                  </a:cubicBezTo>
                  <a:cubicBezTo>
                    <a:pt x="137" y="313"/>
                    <a:pt x="137" y="313"/>
                    <a:pt x="137" y="313"/>
                  </a:cubicBezTo>
                  <a:cubicBezTo>
                    <a:pt x="107" y="308"/>
                    <a:pt x="76" y="325"/>
                    <a:pt x="63" y="354"/>
                  </a:cubicBezTo>
                  <a:cubicBezTo>
                    <a:pt x="14" y="471"/>
                    <a:pt x="14" y="471"/>
                    <a:pt x="14" y="471"/>
                  </a:cubicBezTo>
                  <a:cubicBezTo>
                    <a:pt x="2" y="500"/>
                    <a:pt x="11" y="534"/>
                    <a:pt x="36" y="552"/>
                  </a:cubicBezTo>
                  <a:cubicBezTo>
                    <a:pt x="145" y="634"/>
                    <a:pt x="145" y="634"/>
                    <a:pt x="145" y="634"/>
                  </a:cubicBezTo>
                  <a:cubicBezTo>
                    <a:pt x="144" y="728"/>
                    <a:pt x="144" y="728"/>
                    <a:pt x="144" y="728"/>
                  </a:cubicBezTo>
                  <a:cubicBezTo>
                    <a:pt x="35" y="809"/>
                    <a:pt x="35" y="809"/>
                    <a:pt x="35" y="809"/>
                  </a:cubicBezTo>
                  <a:cubicBezTo>
                    <a:pt x="10" y="827"/>
                    <a:pt x="0" y="861"/>
                    <a:pt x="12" y="890"/>
                  </a:cubicBezTo>
                  <a:cubicBezTo>
                    <a:pt x="60" y="1008"/>
                    <a:pt x="60" y="1008"/>
                    <a:pt x="60" y="1008"/>
                  </a:cubicBezTo>
                  <a:cubicBezTo>
                    <a:pt x="72" y="1036"/>
                    <a:pt x="102" y="1054"/>
                    <a:pt x="133" y="1050"/>
                  </a:cubicBezTo>
                  <a:cubicBezTo>
                    <a:pt x="268" y="1030"/>
                    <a:pt x="268" y="1030"/>
                    <a:pt x="268" y="1030"/>
                  </a:cubicBezTo>
                  <a:cubicBezTo>
                    <a:pt x="334" y="1097"/>
                    <a:pt x="334" y="1097"/>
                    <a:pt x="334" y="1097"/>
                  </a:cubicBezTo>
                  <a:cubicBezTo>
                    <a:pt x="313" y="1232"/>
                    <a:pt x="313" y="1232"/>
                    <a:pt x="313" y="1232"/>
                  </a:cubicBezTo>
                  <a:cubicBezTo>
                    <a:pt x="308" y="1262"/>
                    <a:pt x="326" y="1293"/>
                    <a:pt x="354" y="1305"/>
                  </a:cubicBezTo>
                  <a:cubicBezTo>
                    <a:pt x="472" y="1355"/>
                    <a:pt x="472" y="1355"/>
                    <a:pt x="472" y="1355"/>
                  </a:cubicBezTo>
                  <a:cubicBezTo>
                    <a:pt x="500" y="1367"/>
                    <a:pt x="534" y="1358"/>
                    <a:pt x="553" y="1333"/>
                  </a:cubicBezTo>
                  <a:cubicBezTo>
                    <a:pt x="634" y="1224"/>
                    <a:pt x="634" y="1224"/>
                    <a:pt x="634" y="1224"/>
                  </a:cubicBezTo>
                  <a:cubicBezTo>
                    <a:pt x="725" y="1225"/>
                    <a:pt x="725" y="1225"/>
                    <a:pt x="725" y="1225"/>
                  </a:cubicBezTo>
                  <a:cubicBezTo>
                    <a:pt x="809" y="1335"/>
                    <a:pt x="809" y="1335"/>
                    <a:pt x="809" y="1335"/>
                  </a:cubicBezTo>
                  <a:cubicBezTo>
                    <a:pt x="823" y="1352"/>
                    <a:pt x="844" y="1362"/>
                    <a:pt x="865" y="1362"/>
                  </a:cubicBezTo>
                  <a:cubicBezTo>
                    <a:pt x="873" y="1362"/>
                    <a:pt x="882" y="1360"/>
                    <a:pt x="890" y="1357"/>
                  </a:cubicBezTo>
                  <a:cubicBezTo>
                    <a:pt x="1008" y="1309"/>
                    <a:pt x="1008" y="1309"/>
                    <a:pt x="1008" y="1309"/>
                  </a:cubicBezTo>
                  <a:cubicBezTo>
                    <a:pt x="1036" y="1298"/>
                    <a:pt x="1054" y="1267"/>
                    <a:pt x="1050" y="1237"/>
                  </a:cubicBezTo>
                  <a:cubicBezTo>
                    <a:pt x="1034" y="1099"/>
                    <a:pt x="1034" y="1099"/>
                    <a:pt x="1034" y="1099"/>
                  </a:cubicBezTo>
                  <a:cubicBezTo>
                    <a:pt x="1095" y="1038"/>
                    <a:pt x="1095" y="1038"/>
                    <a:pt x="1095" y="1038"/>
                  </a:cubicBezTo>
                  <a:cubicBezTo>
                    <a:pt x="1233" y="1056"/>
                    <a:pt x="1233" y="1056"/>
                    <a:pt x="1233" y="1056"/>
                  </a:cubicBezTo>
                  <a:cubicBezTo>
                    <a:pt x="1263" y="1060"/>
                    <a:pt x="1294" y="1043"/>
                    <a:pt x="1306" y="1015"/>
                  </a:cubicBezTo>
                  <a:cubicBezTo>
                    <a:pt x="1355" y="897"/>
                    <a:pt x="1355" y="897"/>
                    <a:pt x="1355" y="897"/>
                  </a:cubicBezTo>
                  <a:cubicBezTo>
                    <a:pt x="1367" y="869"/>
                    <a:pt x="1358" y="835"/>
                    <a:pt x="1334" y="816"/>
                  </a:cubicBezTo>
                  <a:close/>
                  <a:moveTo>
                    <a:pt x="1223" y="954"/>
                  </a:moveTo>
                  <a:cubicBezTo>
                    <a:pt x="1097" y="937"/>
                    <a:pt x="1097" y="937"/>
                    <a:pt x="1097" y="937"/>
                  </a:cubicBezTo>
                  <a:cubicBezTo>
                    <a:pt x="1074" y="934"/>
                    <a:pt x="1047" y="944"/>
                    <a:pt x="1031" y="961"/>
                  </a:cubicBezTo>
                  <a:cubicBezTo>
                    <a:pt x="958" y="1034"/>
                    <a:pt x="958" y="1034"/>
                    <a:pt x="958" y="1034"/>
                  </a:cubicBezTo>
                  <a:cubicBezTo>
                    <a:pt x="940" y="1050"/>
                    <a:pt x="930" y="1076"/>
                    <a:pt x="933" y="1100"/>
                  </a:cubicBezTo>
                  <a:cubicBezTo>
                    <a:pt x="948" y="1225"/>
                    <a:pt x="948" y="1225"/>
                    <a:pt x="948" y="1225"/>
                  </a:cubicBezTo>
                  <a:cubicBezTo>
                    <a:pt x="874" y="1256"/>
                    <a:pt x="874" y="1256"/>
                    <a:pt x="874" y="1256"/>
                  </a:cubicBezTo>
                  <a:cubicBezTo>
                    <a:pt x="798" y="1155"/>
                    <a:pt x="798" y="1155"/>
                    <a:pt x="798" y="1155"/>
                  </a:cubicBezTo>
                  <a:cubicBezTo>
                    <a:pt x="783" y="1137"/>
                    <a:pt x="759" y="1125"/>
                    <a:pt x="736" y="1125"/>
                  </a:cubicBezTo>
                  <a:cubicBezTo>
                    <a:pt x="735" y="1125"/>
                    <a:pt x="735" y="1125"/>
                    <a:pt x="734" y="1125"/>
                  </a:cubicBezTo>
                  <a:cubicBezTo>
                    <a:pt x="626" y="1124"/>
                    <a:pt x="626" y="1124"/>
                    <a:pt x="626" y="1124"/>
                  </a:cubicBezTo>
                  <a:cubicBezTo>
                    <a:pt x="602" y="1123"/>
                    <a:pt x="576" y="1135"/>
                    <a:pt x="562" y="1154"/>
                  </a:cubicBezTo>
                  <a:cubicBezTo>
                    <a:pt x="488" y="1253"/>
                    <a:pt x="488" y="1253"/>
                    <a:pt x="488" y="1253"/>
                  </a:cubicBezTo>
                  <a:cubicBezTo>
                    <a:pt x="416" y="1223"/>
                    <a:pt x="416" y="1223"/>
                    <a:pt x="416" y="1223"/>
                  </a:cubicBezTo>
                  <a:cubicBezTo>
                    <a:pt x="434" y="1101"/>
                    <a:pt x="434" y="1101"/>
                    <a:pt x="434" y="1101"/>
                  </a:cubicBezTo>
                  <a:cubicBezTo>
                    <a:pt x="438" y="1077"/>
                    <a:pt x="429" y="1050"/>
                    <a:pt x="411" y="1033"/>
                  </a:cubicBezTo>
                  <a:cubicBezTo>
                    <a:pt x="333" y="954"/>
                    <a:pt x="333" y="954"/>
                    <a:pt x="333" y="954"/>
                  </a:cubicBezTo>
                  <a:cubicBezTo>
                    <a:pt x="316" y="936"/>
                    <a:pt x="289" y="926"/>
                    <a:pt x="265" y="930"/>
                  </a:cubicBezTo>
                  <a:cubicBezTo>
                    <a:pt x="143" y="947"/>
                    <a:pt x="143" y="947"/>
                    <a:pt x="143" y="947"/>
                  </a:cubicBezTo>
                  <a:cubicBezTo>
                    <a:pt x="114" y="875"/>
                    <a:pt x="114" y="875"/>
                    <a:pt x="114" y="875"/>
                  </a:cubicBezTo>
                  <a:cubicBezTo>
                    <a:pt x="213" y="802"/>
                    <a:pt x="213" y="802"/>
                    <a:pt x="213" y="802"/>
                  </a:cubicBezTo>
                  <a:cubicBezTo>
                    <a:pt x="233" y="787"/>
                    <a:pt x="245" y="762"/>
                    <a:pt x="244" y="738"/>
                  </a:cubicBezTo>
                  <a:cubicBezTo>
                    <a:pt x="245" y="626"/>
                    <a:pt x="245" y="626"/>
                    <a:pt x="245" y="626"/>
                  </a:cubicBezTo>
                  <a:cubicBezTo>
                    <a:pt x="246" y="602"/>
                    <a:pt x="234" y="576"/>
                    <a:pt x="215" y="561"/>
                  </a:cubicBezTo>
                  <a:cubicBezTo>
                    <a:pt x="116" y="487"/>
                    <a:pt x="116" y="487"/>
                    <a:pt x="116" y="487"/>
                  </a:cubicBezTo>
                  <a:cubicBezTo>
                    <a:pt x="146" y="415"/>
                    <a:pt x="146" y="415"/>
                    <a:pt x="146" y="415"/>
                  </a:cubicBezTo>
                  <a:cubicBezTo>
                    <a:pt x="268" y="434"/>
                    <a:pt x="268" y="434"/>
                    <a:pt x="268" y="434"/>
                  </a:cubicBezTo>
                  <a:cubicBezTo>
                    <a:pt x="292" y="438"/>
                    <a:pt x="319" y="429"/>
                    <a:pt x="336" y="411"/>
                  </a:cubicBezTo>
                  <a:cubicBezTo>
                    <a:pt x="415" y="332"/>
                    <a:pt x="415" y="332"/>
                    <a:pt x="415" y="332"/>
                  </a:cubicBezTo>
                  <a:cubicBezTo>
                    <a:pt x="433" y="316"/>
                    <a:pt x="443" y="289"/>
                    <a:pt x="439" y="265"/>
                  </a:cubicBezTo>
                  <a:cubicBezTo>
                    <a:pt x="422" y="143"/>
                    <a:pt x="422" y="143"/>
                    <a:pt x="422" y="143"/>
                  </a:cubicBezTo>
                  <a:cubicBezTo>
                    <a:pt x="494" y="113"/>
                    <a:pt x="494" y="113"/>
                    <a:pt x="494" y="113"/>
                  </a:cubicBezTo>
                  <a:cubicBezTo>
                    <a:pt x="567" y="213"/>
                    <a:pt x="567" y="213"/>
                    <a:pt x="567" y="213"/>
                  </a:cubicBezTo>
                  <a:cubicBezTo>
                    <a:pt x="581" y="233"/>
                    <a:pt x="607" y="245"/>
                    <a:pt x="631" y="244"/>
                  </a:cubicBezTo>
                  <a:cubicBezTo>
                    <a:pt x="739" y="244"/>
                    <a:pt x="739" y="244"/>
                    <a:pt x="739" y="244"/>
                  </a:cubicBezTo>
                  <a:cubicBezTo>
                    <a:pt x="763" y="245"/>
                    <a:pt x="788" y="233"/>
                    <a:pt x="803" y="215"/>
                  </a:cubicBezTo>
                  <a:cubicBezTo>
                    <a:pt x="881" y="115"/>
                    <a:pt x="881" y="115"/>
                    <a:pt x="881" y="115"/>
                  </a:cubicBezTo>
                  <a:cubicBezTo>
                    <a:pt x="954" y="146"/>
                    <a:pt x="954" y="146"/>
                    <a:pt x="954" y="146"/>
                  </a:cubicBezTo>
                  <a:cubicBezTo>
                    <a:pt x="938" y="271"/>
                    <a:pt x="938" y="271"/>
                    <a:pt x="938" y="271"/>
                  </a:cubicBezTo>
                  <a:cubicBezTo>
                    <a:pt x="935" y="295"/>
                    <a:pt x="944" y="322"/>
                    <a:pt x="961" y="338"/>
                  </a:cubicBezTo>
                  <a:cubicBezTo>
                    <a:pt x="1034" y="411"/>
                    <a:pt x="1034" y="411"/>
                    <a:pt x="1034" y="411"/>
                  </a:cubicBezTo>
                  <a:cubicBezTo>
                    <a:pt x="1050" y="429"/>
                    <a:pt x="1077" y="439"/>
                    <a:pt x="1100" y="436"/>
                  </a:cubicBezTo>
                  <a:cubicBezTo>
                    <a:pt x="1226" y="421"/>
                    <a:pt x="1226" y="421"/>
                    <a:pt x="1226" y="421"/>
                  </a:cubicBezTo>
                  <a:cubicBezTo>
                    <a:pt x="1256" y="494"/>
                    <a:pt x="1256" y="494"/>
                    <a:pt x="1256" y="494"/>
                  </a:cubicBezTo>
                  <a:cubicBezTo>
                    <a:pt x="1155" y="571"/>
                    <a:pt x="1155" y="571"/>
                    <a:pt x="1155" y="571"/>
                  </a:cubicBezTo>
                  <a:cubicBezTo>
                    <a:pt x="1137" y="586"/>
                    <a:pt x="1125" y="611"/>
                    <a:pt x="1125" y="635"/>
                  </a:cubicBezTo>
                  <a:cubicBezTo>
                    <a:pt x="1125" y="738"/>
                    <a:pt x="1125" y="738"/>
                    <a:pt x="1125" y="738"/>
                  </a:cubicBezTo>
                  <a:cubicBezTo>
                    <a:pt x="1124" y="762"/>
                    <a:pt x="1135" y="788"/>
                    <a:pt x="1154" y="803"/>
                  </a:cubicBezTo>
                  <a:cubicBezTo>
                    <a:pt x="1254" y="880"/>
                    <a:pt x="1254" y="880"/>
                    <a:pt x="1254" y="880"/>
                  </a:cubicBezTo>
                  <a:lnTo>
                    <a:pt x="1223" y="9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Freeform 308"/>
            <p:cNvSpPr>
              <a:spLocks noEditPoints="1"/>
            </p:cNvSpPr>
            <p:nvPr/>
          </p:nvSpPr>
          <p:spPr bwMode="auto">
            <a:xfrm>
              <a:off x="5042" y="3038"/>
              <a:ext cx="739" cy="739"/>
            </a:xfrm>
            <a:custGeom>
              <a:avLst/>
              <a:gdLst>
                <a:gd name="T0" fmla="*/ 275 w 549"/>
                <a:gd name="T1" fmla="*/ 0 h 549"/>
                <a:gd name="T2" fmla="*/ 0 w 549"/>
                <a:gd name="T3" fmla="*/ 274 h 549"/>
                <a:gd name="T4" fmla="*/ 275 w 549"/>
                <a:gd name="T5" fmla="*/ 549 h 549"/>
                <a:gd name="T6" fmla="*/ 549 w 549"/>
                <a:gd name="T7" fmla="*/ 274 h 549"/>
                <a:gd name="T8" fmla="*/ 275 w 549"/>
                <a:gd name="T9" fmla="*/ 0 h 549"/>
                <a:gd name="T10" fmla="*/ 275 w 549"/>
                <a:gd name="T11" fmla="*/ 449 h 549"/>
                <a:gd name="T12" fmla="*/ 100 w 549"/>
                <a:gd name="T13" fmla="*/ 274 h 549"/>
                <a:gd name="T14" fmla="*/ 275 w 549"/>
                <a:gd name="T15" fmla="*/ 100 h 549"/>
                <a:gd name="T16" fmla="*/ 449 w 549"/>
                <a:gd name="T17" fmla="*/ 274 h 549"/>
                <a:gd name="T18" fmla="*/ 275 w 549"/>
                <a:gd name="T19" fmla="*/ 4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9" h="549">
                  <a:moveTo>
                    <a:pt x="275" y="0"/>
                  </a:moveTo>
                  <a:cubicBezTo>
                    <a:pt x="123" y="0"/>
                    <a:pt x="0" y="123"/>
                    <a:pt x="0" y="274"/>
                  </a:cubicBezTo>
                  <a:cubicBezTo>
                    <a:pt x="0" y="426"/>
                    <a:pt x="123" y="549"/>
                    <a:pt x="275" y="549"/>
                  </a:cubicBezTo>
                  <a:cubicBezTo>
                    <a:pt x="426" y="549"/>
                    <a:pt x="549" y="426"/>
                    <a:pt x="549" y="274"/>
                  </a:cubicBezTo>
                  <a:cubicBezTo>
                    <a:pt x="549" y="123"/>
                    <a:pt x="426" y="0"/>
                    <a:pt x="275" y="0"/>
                  </a:cubicBezTo>
                  <a:close/>
                  <a:moveTo>
                    <a:pt x="275" y="449"/>
                  </a:moveTo>
                  <a:cubicBezTo>
                    <a:pt x="178" y="449"/>
                    <a:pt x="100" y="371"/>
                    <a:pt x="100" y="274"/>
                  </a:cubicBezTo>
                  <a:cubicBezTo>
                    <a:pt x="100" y="178"/>
                    <a:pt x="178" y="100"/>
                    <a:pt x="275" y="100"/>
                  </a:cubicBezTo>
                  <a:cubicBezTo>
                    <a:pt x="371" y="100"/>
                    <a:pt x="449" y="178"/>
                    <a:pt x="449" y="274"/>
                  </a:cubicBezTo>
                  <a:cubicBezTo>
                    <a:pt x="449" y="371"/>
                    <a:pt x="371" y="449"/>
                    <a:pt x="275" y="4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Rectangle 309"/>
            <p:cNvSpPr>
              <a:spLocks noChangeArrowheads="1"/>
            </p:cNvSpPr>
            <p:nvPr/>
          </p:nvSpPr>
          <p:spPr bwMode="auto">
            <a:xfrm>
              <a:off x="4061" y="1511"/>
              <a:ext cx="134" cy="59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Rectangle 310"/>
            <p:cNvSpPr>
              <a:spLocks noChangeArrowheads="1"/>
            </p:cNvSpPr>
            <p:nvPr/>
          </p:nvSpPr>
          <p:spPr bwMode="auto">
            <a:xfrm>
              <a:off x="4360" y="1134"/>
              <a:ext cx="134" cy="96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Rectangle 311"/>
            <p:cNvSpPr>
              <a:spLocks noChangeArrowheads="1"/>
            </p:cNvSpPr>
            <p:nvPr/>
          </p:nvSpPr>
          <p:spPr bwMode="auto">
            <a:xfrm>
              <a:off x="4659" y="1727"/>
              <a:ext cx="134" cy="37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Rectangle 312"/>
            <p:cNvSpPr>
              <a:spLocks noChangeArrowheads="1"/>
            </p:cNvSpPr>
            <p:nvPr/>
          </p:nvSpPr>
          <p:spPr bwMode="auto">
            <a:xfrm>
              <a:off x="4957" y="1511"/>
              <a:ext cx="135" cy="59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Freeform 313"/>
            <p:cNvSpPr>
              <a:spLocks noEditPoints="1"/>
            </p:cNvSpPr>
            <p:nvPr/>
          </p:nvSpPr>
          <p:spPr bwMode="auto">
            <a:xfrm>
              <a:off x="1860" y="1210"/>
              <a:ext cx="1750" cy="1751"/>
            </a:xfrm>
            <a:custGeom>
              <a:avLst/>
              <a:gdLst>
                <a:gd name="T0" fmla="*/ 191 w 1300"/>
                <a:gd name="T1" fmla="*/ 190 h 1300"/>
                <a:gd name="T2" fmla="*/ 0 w 1300"/>
                <a:gd name="T3" fmla="*/ 650 h 1300"/>
                <a:gd name="T4" fmla="*/ 191 w 1300"/>
                <a:gd name="T5" fmla="*/ 1109 h 1300"/>
                <a:gd name="T6" fmla="*/ 650 w 1300"/>
                <a:gd name="T7" fmla="*/ 1300 h 1300"/>
                <a:gd name="T8" fmla="*/ 1110 w 1300"/>
                <a:gd name="T9" fmla="*/ 1109 h 1300"/>
                <a:gd name="T10" fmla="*/ 1300 w 1300"/>
                <a:gd name="T11" fmla="*/ 650 h 1300"/>
                <a:gd name="T12" fmla="*/ 1110 w 1300"/>
                <a:gd name="T13" fmla="*/ 190 h 1300"/>
                <a:gd name="T14" fmla="*/ 650 w 1300"/>
                <a:gd name="T15" fmla="*/ 0 h 1300"/>
                <a:gd name="T16" fmla="*/ 191 w 1300"/>
                <a:gd name="T17" fmla="*/ 190 h 1300"/>
                <a:gd name="T18" fmla="*/ 103 w 1300"/>
                <a:gd name="T19" fmla="*/ 700 h 1300"/>
                <a:gd name="T20" fmla="*/ 530 w 1300"/>
                <a:gd name="T21" fmla="*/ 700 h 1300"/>
                <a:gd name="T22" fmla="*/ 228 w 1300"/>
                <a:gd name="T23" fmla="*/ 1001 h 1300"/>
                <a:gd name="T24" fmla="*/ 103 w 1300"/>
                <a:gd name="T25" fmla="*/ 700 h 1300"/>
                <a:gd name="T26" fmla="*/ 298 w 1300"/>
                <a:gd name="T27" fmla="*/ 1072 h 1300"/>
                <a:gd name="T28" fmla="*/ 650 w 1300"/>
                <a:gd name="T29" fmla="*/ 720 h 1300"/>
                <a:gd name="T30" fmla="*/ 1002 w 1300"/>
                <a:gd name="T31" fmla="*/ 1072 h 1300"/>
                <a:gd name="T32" fmla="*/ 650 w 1300"/>
                <a:gd name="T33" fmla="*/ 1200 h 1300"/>
                <a:gd name="T34" fmla="*/ 298 w 1300"/>
                <a:gd name="T35" fmla="*/ 1072 h 1300"/>
                <a:gd name="T36" fmla="*/ 1200 w 1300"/>
                <a:gd name="T37" fmla="*/ 650 h 1300"/>
                <a:gd name="T38" fmla="*/ 1073 w 1300"/>
                <a:gd name="T39" fmla="*/ 1001 h 1300"/>
                <a:gd name="T40" fmla="*/ 686 w 1300"/>
                <a:gd name="T41" fmla="*/ 614 h 1300"/>
                <a:gd name="T42" fmla="*/ 650 w 1300"/>
                <a:gd name="T43" fmla="*/ 600 h 1300"/>
                <a:gd name="T44" fmla="*/ 103 w 1300"/>
                <a:gd name="T45" fmla="*/ 600 h 1300"/>
                <a:gd name="T46" fmla="*/ 261 w 1300"/>
                <a:gd name="T47" fmla="*/ 261 h 1300"/>
                <a:gd name="T48" fmla="*/ 650 w 1300"/>
                <a:gd name="T49" fmla="*/ 100 h 1300"/>
                <a:gd name="T50" fmla="*/ 1039 w 1300"/>
                <a:gd name="T51" fmla="*/ 261 h 1300"/>
                <a:gd name="T52" fmla="*/ 1200 w 1300"/>
                <a:gd name="T53" fmla="*/ 65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00" h="1300">
                  <a:moveTo>
                    <a:pt x="191" y="190"/>
                  </a:moveTo>
                  <a:cubicBezTo>
                    <a:pt x="68" y="313"/>
                    <a:pt x="0" y="476"/>
                    <a:pt x="0" y="650"/>
                  </a:cubicBezTo>
                  <a:cubicBezTo>
                    <a:pt x="0" y="823"/>
                    <a:pt x="68" y="986"/>
                    <a:pt x="191" y="1109"/>
                  </a:cubicBezTo>
                  <a:cubicBezTo>
                    <a:pt x="313" y="1232"/>
                    <a:pt x="477" y="1300"/>
                    <a:pt x="650" y="1300"/>
                  </a:cubicBezTo>
                  <a:cubicBezTo>
                    <a:pt x="824" y="1300"/>
                    <a:pt x="987" y="1232"/>
                    <a:pt x="1110" y="1109"/>
                  </a:cubicBezTo>
                  <a:cubicBezTo>
                    <a:pt x="1233" y="986"/>
                    <a:pt x="1300" y="823"/>
                    <a:pt x="1300" y="650"/>
                  </a:cubicBezTo>
                  <a:cubicBezTo>
                    <a:pt x="1300" y="476"/>
                    <a:pt x="1233" y="313"/>
                    <a:pt x="1110" y="190"/>
                  </a:cubicBezTo>
                  <a:cubicBezTo>
                    <a:pt x="987" y="67"/>
                    <a:pt x="824" y="0"/>
                    <a:pt x="650" y="0"/>
                  </a:cubicBezTo>
                  <a:cubicBezTo>
                    <a:pt x="477" y="0"/>
                    <a:pt x="313" y="67"/>
                    <a:pt x="191" y="190"/>
                  </a:cubicBezTo>
                  <a:close/>
                  <a:moveTo>
                    <a:pt x="103" y="700"/>
                  </a:moveTo>
                  <a:cubicBezTo>
                    <a:pt x="530" y="700"/>
                    <a:pt x="530" y="700"/>
                    <a:pt x="530" y="700"/>
                  </a:cubicBezTo>
                  <a:cubicBezTo>
                    <a:pt x="228" y="1001"/>
                    <a:pt x="228" y="1001"/>
                    <a:pt x="228" y="1001"/>
                  </a:cubicBezTo>
                  <a:cubicBezTo>
                    <a:pt x="156" y="916"/>
                    <a:pt x="113" y="811"/>
                    <a:pt x="103" y="700"/>
                  </a:cubicBezTo>
                  <a:close/>
                  <a:moveTo>
                    <a:pt x="298" y="1072"/>
                  </a:moveTo>
                  <a:cubicBezTo>
                    <a:pt x="650" y="720"/>
                    <a:pt x="650" y="720"/>
                    <a:pt x="650" y="720"/>
                  </a:cubicBezTo>
                  <a:cubicBezTo>
                    <a:pt x="1002" y="1072"/>
                    <a:pt x="1002" y="1072"/>
                    <a:pt x="1002" y="1072"/>
                  </a:cubicBezTo>
                  <a:cubicBezTo>
                    <a:pt x="904" y="1155"/>
                    <a:pt x="780" y="1200"/>
                    <a:pt x="650" y="1200"/>
                  </a:cubicBezTo>
                  <a:cubicBezTo>
                    <a:pt x="520" y="1200"/>
                    <a:pt x="397" y="1155"/>
                    <a:pt x="298" y="1072"/>
                  </a:cubicBezTo>
                  <a:close/>
                  <a:moveTo>
                    <a:pt x="1200" y="650"/>
                  </a:moveTo>
                  <a:cubicBezTo>
                    <a:pt x="1200" y="780"/>
                    <a:pt x="1155" y="903"/>
                    <a:pt x="1073" y="1001"/>
                  </a:cubicBezTo>
                  <a:cubicBezTo>
                    <a:pt x="686" y="614"/>
                    <a:pt x="686" y="614"/>
                    <a:pt x="686" y="614"/>
                  </a:cubicBezTo>
                  <a:cubicBezTo>
                    <a:pt x="676" y="605"/>
                    <a:pt x="664" y="600"/>
                    <a:pt x="650" y="600"/>
                  </a:cubicBezTo>
                  <a:cubicBezTo>
                    <a:pt x="103" y="600"/>
                    <a:pt x="103" y="600"/>
                    <a:pt x="103" y="600"/>
                  </a:cubicBezTo>
                  <a:cubicBezTo>
                    <a:pt x="114" y="472"/>
                    <a:pt x="169" y="353"/>
                    <a:pt x="261" y="261"/>
                  </a:cubicBezTo>
                  <a:cubicBezTo>
                    <a:pt x="365" y="157"/>
                    <a:pt x="503" y="100"/>
                    <a:pt x="650" y="100"/>
                  </a:cubicBezTo>
                  <a:cubicBezTo>
                    <a:pt x="797" y="100"/>
                    <a:pt x="935" y="157"/>
                    <a:pt x="1039" y="261"/>
                  </a:cubicBezTo>
                  <a:cubicBezTo>
                    <a:pt x="1143" y="365"/>
                    <a:pt x="1200" y="503"/>
                    <a:pt x="1200" y="6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95" name="Group 281"/>
          <p:cNvGrpSpPr>
            <a:grpSpLocks noChangeAspect="1"/>
          </p:cNvGrpSpPr>
          <p:nvPr/>
        </p:nvGrpSpPr>
        <p:grpSpPr bwMode="auto">
          <a:xfrm>
            <a:off x="7775395" y="2282847"/>
            <a:ext cx="438499" cy="383776"/>
            <a:chOff x="1373" y="0"/>
            <a:chExt cx="4936" cy="4320"/>
          </a:xfrm>
          <a:solidFill>
            <a:srgbClr val="000000"/>
          </a:solidFill>
        </p:grpSpPr>
        <p:sp>
          <p:nvSpPr>
            <p:cNvPr id="196" name="Freeform 282"/>
            <p:cNvSpPr>
              <a:spLocks noEditPoints="1"/>
            </p:cNvSpPr>
            <p:nvPr/>
          </p:nvSpPr>
          <p:spPr bwMode="auto">
            <a:xfrm>
              <a:off x="1373" y="0"/>
              <a:ext cx="4936" cy="4320"/>
            </a:xfrm>
            <a:custGeom>
              <a:avLst/>
              <a:gdLst>
                <a:gd name="T0" fmla="*/ 2773 w 2909"/>
                <a:gd name="T1" fmla="*/ 2544 h 2544"/>
                <a:gd name="T2" fmla="*/ 136 w 2909"/>
                <a:gd name="T3" fmla="*/ 2544 h 2544"/>
                <a:gd name="T4" fmla="*/ 23 w 2909"/>
                <a:gd name="T5" fmla="*/ 2479 h 2544"/>
                <a:gd name="T6" fmla="*/ 23 w 2909"/>
                <a:gd name="T7" fmla="*/ 2349 h 2544"/>
                <a:gd name="T8" fmla="*/ 1342 w 2909"/>
                <a:gd name="T9" fmla="*/ 65 h 2544"/>
                <a:gd name="T10" fmla="*/ 1342 w 2909"/>
                <a:gd name="T11" fmla="*/ 65 h 2544"/>
                <a:gd name="T12" fmla="*/ 1455 w 2909"/>
                <a:gd name="T13" fmla="*/ 0 h 2544"/>
                <a:gd name="T14" fmla="*/ 1455 w 2909"/>
                <a:gd name="T15" fmla="*/ 0 h 2544"/>
                <a:gd name="T16" fmla="*/ 1567 w 2909"/>
                <a:gd name="T17" fmla="*/ 65 h 2544"/>
                <a:gd name="T18" fmla="*/ 2886 w 2909"/>
                <a:gd name="T19" fmla="*/ 2349 h 2544"/>
                <a:gd name="T20" fmla="*/ 2886 w 2909"/>
                <a:gd name="T21" fmla="*/ 2479 h 2544"/>
                <a:gd name="T22" fmla="*/ 2773 w 2909"/>
                <a:gd name="T23" fmla="*/ 2544 h 2544"/>
                <a:gd name="T24" fmla="*/ 1429 w 2909"/>
                <a:gd name="T25" fmla="*/ 115 h 2544"/>
                <a:gd name="T26" fmla="*/ 110 w 2909"/>
                <a:gd name="T27" fmla="*/ 2399 h 2544"/>
                <a:gd name="T28" fmla="*/ 110 w 2909"/>
                <a:gd name="T29" fmla="*/ 2429 h 2544"/>
                <a:gd name="T30" fmla="*/ 136 w 2909"/>
                <a:gd name="T31" fmla="*/ 2444 h 2544"/>
                <a:gd name="T32" fmla="*/ 2773 w 2909"/>
                <a:gd name="T33" fmla="*/ 2444 h 2544"/>
                <a:gd name="T34" fmla="*/ 2799 w 2909"/>
                <a:gd name="T35" fmla="*/ 2429 h 2544"/>
                <a:gd name="T36" fmla="*/ 2799 w 2909"/>
                <a:gd name="T37" fmla="*/ 2399 h 2544"/>
                <a:gd name="T38" fmla="*/ 1481 w 2909"/>
                <a:gd name="T39" fmla="*/ 115 h 2544"/>
                <a:gd name="T40" fmla="*/ 1455 w 2909"/>
                <a:gd name="T41" fmla="*/ 100 h 2544"/>
                <a:gd name="T42" fmla="*/ 1455 w 2909"/>
                <a:gd name="T43" fmla="*/ 100 h 2544"/>
                <a:gd name="T44" fmla="*/ 1429 w 2909"/>
                <a:gd name="T45" fmla="*/ 115 h 2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9" h="2544">
                  <a:moveTo>
                    <a:pt x="2773" y="2544"/>
                  </a:moveTo>
                  <a:cubicBezTo>
                    <a:pt x="136" y="2544"/>
                    <a:pt x="136" y="2544"/>
                    <a:pt x="136" y="2544"/>
                  </a:cubicBezTo>
                  <a:cubicBezTo>
                    <a:pt x="89" y="2544"/>
                    <a:pt x="47" y="2520"/>
                    <a:pt x="23" y="2479"/>
                  </a:cubicBezTo>
                  <a:cubicBezTo>
                    <a:pt x="0" y="2439"/>
                    <a:pt x="0" y="2390"/>
                    <a:pt x="23" y="2349"/>
                  </a:cubicBezTo>
                  <a:cubicBezTo>
                    <a:pt x="1342" y="65"/>
                    <a:pt x="1342" y="65"/>
                    <a:pt x="1342" y="65"/>
                  </a:cubicBezTo>
                  <a:cubicBezTo>
                    <a:pt x="1342" y="65"/>
                    <a:pt x="1342" y="65"/>
                    <a:pt x="1342" y="65"/>
                  </a:cubicBezTo>
                  <a:cubicBezTo>
                    <a:pt x="1365" y="24"/>
                    <a:pt x="1408" y="0"/>
                    <a:pt x="1455" y="0"/>
                  </a:cubicBezTo>
                  <a:cubicBezTo>
                    <a:pt x="1455" y="0"/>
                    <a:pt x="1455" y="0"/>
                    <a:pt x="1455" y="0"/>
                  </a:cubicBezTo>
                  <a:cubicBezTo>
                    <a:pt x="1502" y="0"/>
                    <a:pt x="1544" y="24"/>
                    <a:pt x="1567" y="65"/>
                  </a:cubicBezTo>
                  <a:cubicBezTo>
                    <a:pt x="2886" y="2349"/>
                    <a:pt x="2886" y="2349"/>
                    <a:pt x="2886" y="2349"/>
                  </a:cubicBezTo>
                  <a:cubicBezTo>
                    <a:pt x="2909" y="2390"/>
                    <a:pt x="2909" y="2439"/>
                    <a:pt x="2886" y="2479"/>
                  </a:cubicBezTo>
                  <a:cubicBezTo>
                    <a:pt x="2862" y="2520"/>
                    <a:pt x="2820" y="2544"/>
                    <a:pt x="2773" y="2544"/>
                  </a:cubicBezTo>
                  <a:close/>
                  <a:moveTo>
                    <a:pt x="1429" y="115"/>
                  </a:moveTo>
                  <a:cubicBezTo>
                    <a:pt x="110" y="2399"/>
                    <a:pt x="110" y="2399"/>
                    <a:pt x="110" y="2399"/>
                  </a:cubicBezTo>
                  <a:cubicBezTo>
                    <a:pt x="102" y="2413"/>
                    <a:pt x="107" y="2425"/>
                    <a:pt x="110" y="2429"/>
                  </a:cubicBezTo>
                  <a:cubicBezTo>
                    <a:pt x="112" y="2434"/>
                    <a:pt x="120" y="2444"/>
                    <a:pt x="136" y="2444"/>
                  </a:cubicBezTo>
                  <a:cubicBezTo>
                    <a:pt x="2773" y="2444"/>
                    <a:pt x="2773" y="2444"/>
                    <a:pt x="2773" y="2444"/>
                  </a:cubicBezTo>
                  <a:cubicBezTo>
                    <a:pt x="2789" y="2444"/>
                    <a:pt x="2797" y="2434"/>
                    <a:pt x="2799" y="2429"/>
                  </a:cubicBezTo>
                  <a:cubicBezTo>
                    <a:pt x="2802" y="2425"/>
                    <a:pt x="2807" y="2413"/>
                    <a:pt x="2799" y="2399"/>
                  </a:cubicBezTo>
                  <a:cubicBezTo>
                    <a:pt x="1481" y="115"/>
                    <a:pt x="1481" y="115"/>
                    <a:pt x="1481" y="115"/>
                  </a:cubicBezTo>
                  <a:cubicBezTo>
                    <a:pt x="1473" y="102"/>
                    <a:pt x="1460" y="100"/>
                    <a:pt x="1455" y="100"/>
                  </a:cubicBezTo>
                  <a:cubicBezTo>
                    <a:pt x="1455" y="100"/>
                    <a:pt x="1455" y="100"/>
                    <a:pt x="1455" y="100"/>
                  </a:cubicBezTo>
                  <a:cubicBezTo>
                    <a:pt x="1449" y="100"/>
                    <a:pt x="1436" y="102"/>
                    <a:pt x="1429" y="1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Freeform 283"/>
            <p:cNvSpPr>
              <a:spLocks noEditPoints="1"/>
            </p:cNvSpPr>
            <p:nvPr/>
          </p:nvSpPr>
          <p:spPr bwMode="auto">
            <a:xfrm>
              <a:off x="3599" y="1717"/>
              <a:ext cx="484" cy="1902"/>
            </a:xfrm>
            <a:custGeom>
              <a:avLst/>
              <a:gdLst>
                <a:gd name="T0" fmla="*/ 0 w 484"/>
                <a:gd name="T1" fmla="*/ 54 h 1902"/>
                <a:gd name="T2" fmla="*/ 0 w 484"/>
                <a:gd name="T3" fmla="*/ 0 h 1902"/>
                <a:gd name="T4" fmla="*/ 484 w 484"/>
                <a:gd name="T5" fmla="*/ 0 h 1902"/>
                <a:gd name="T6" fmla="*/ 484 w 484"/>
                <a:gd name="T7" fmla="*/ 54 h 1902"/>
                <a:gd name="T8" fmla="*/ 356 w 484"/>
                <a:gd name="T9" fmla="*/ 1255 h 1902"/>
                <a:gd name="T10" fmla="*/ 127 w 484"/>
                <a:gd name="T11" fmla="*/ 1255 h 1902"/>
                <a:gd name="T12" fmla="*/ 0 w 484"/>
                <a:gd name="T13" fmla="*/ 54 h 1902"/>
                <a:gd name="T14" fmla="*/ 22 w 484"/>
                <a:gd name="T15" fmla="*/ 1467 h 1902"/>
                <a:gd name="T16" fmla="*/ 462 w 484"/>
                <a:gd name="T17" fmla="*/ 1467 h 1902"/>
                <a:gd name="T18" fmla="*/ 462 w 484"/>
                <a:gd name="T19" fmla="*/ 1902 h 1902"/>
                <a:gd name="T20" fmla="*/ 22 w 484"/>
                <a:gd name="T21" fmla="*/ 1902 h 1902"/>
                <a:gd name="T22" fmla="*/ 22 w 484"/>
                <a:gd name="T23" fmla="*/ 1467 h 1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4" h="1902">
                  <a:moveTo>
                    <a:pt x="0" y="54"/>
                  </a:moveTo>
                  <a:lnTo>
                    <a:pt x="0" y="0"/>
                  </a:lnTo>
                  <a:lnTo>
                    <a:pt x="484" y="0"/>
                  </a:lnTo>
                  <a:lnTo>
                    <a:pt x="484" y="54"/>
                  </a:lnTo>
                  <a:lnTo>
                    <a:pt x="356" y="1255"/>
                  </a:lnTo>
                  <a:lnTo>
                    <a:pt x="127" y="1255"/>
                  </a:lnTo>
                  <a:lnTo>
                    <a:pt x="0" y="54"/>
                  </a:lnTo>
                  <a:close/>
                  <a:moveTo>
                    <a:pt x="22" y="1467"/>
                  </a:moveTo>
                  <a:lnTo>
                    <a:pt x="462" y="1467"/>
                  </a:lnTo>
                  <a:lnTo>
                    <a:pt x="462" y="1902"/>
                  </a:lnTo>
                  <a:lnTo>
                    <a:pt x="22" y="1902"/>
                  </a:lnTo>
                  <a:lnTo>
                    <a:pt x="22" y="146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98" name="Group 285"/>
          <p:cNvGrpSpPr>
            <a:grpSpLocks noChangeAspect="1"/>
          </p:cNvGrpSpPr>
          <p:nvPr/>
        </p:nvGrpSpPr>
        <p:grpSpPr bwMode="auto">
          <a:xfrm>
            <a:off x="6888679" y="2246915"/>
            <a:ext cx="444880" cy="455640"/>
            <a:chOff x="1732" y="0"/>
            <a:chExt cx="4217" cy="4319"/>
          </a:xfrm>
          <a:solidFill>
            <a:srgbClr val="000000"/>
          </a:solidFill>
        </p:grpSpPr>
        <p:sp>
          <p:nvSpPr>
            <p:cNvPr id="199" name="Freeform 286"/>
            <p:cNvSpPr>
              <a:spLocks noEditPoints="1"/>
            </p:cNvSpPr>
            <p:nvPr/>
          </p:nvSpPr>
          <p:spPr bwMode="auto">
            <a:xfrm>
              <a:off x="2228" y="496"/>
              <a:ext cx="2187" cy="2189"/>
            </a:xfrm>
            <a:custGeom>
              <a:avLst/>
              <a:gdLst>
                <a:gd name="T0" fmla="*/ 768 w 1536"/>
                <a:gd name="T1" fmla="*/ 0 h 1537"/>
                <a:gd name="T2" fmla="*/ 0 w 1536"/>
                <a:gd name="T3" fmla="*/ 769 h 1537"/>
                <a:gd name="T4" fmla="*/ 768 w 1536"/>
                <a:gd name="T5" fmla="*/ 1537 h 1537"/>
                <a:gd name="T6" fmla="*/ 1536 w 1536"/>
                <a:gd name="T7" fmla="*/ 769 h 1537"/>
                <a:gd name="T8" fmla="*/ 768 w 1536"/>
                <a:gd name="T9" fmla="*/ 0 h 1537"/>
                <a:gd name="T10" fmla="*/ 768 w 1536"/>
                <a:gd name="T11" fmla="*/ 1437 h 1537"/>
                <a:gd name="T12" fmla="*/ 100 w 1536"/>
                <a:gd name="T13" fmla="*/ 769 h 1537"/>
                <a:gd name="T14" fmla="*/ 768 w 1536"/>
                <a:gd name="T15" fmla="*/ 100 h 1537"/>
                <a:gd name="T16" fmla="*/ 1436 w 1536"/>
                <a:gd name="T17" fmla="*/ 769 h 1537"/>
                <a:gd name="T18" fmla="*/ 768 w 1536"/>
                <a:gd name="T19" fmla="*/ 1437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1537">
                  <a:moveTo>
                    <a:pt x="768" y="0"/>
                  </a:moveTo>
                  <a:cubicBezTo>
                    <a:pt x="344" y="0"/>
                    <a:pt x="0" y="345"/>
                    <a:pt x="0" y="769"/>
                  </a:cubicBezTo>
                  <a:cubicBezTo>
                    <a:pt x="0" y="1193"/>
                    <a:pt x="344" y="1537"/>
                    <a:pt x="768" y="1537"/>
                  </a:cubicBezTo>
                  <a:cubicBezTo>
                    <a:pt x="1192" y="1537"/>
                    <a:pt x="1536" y="1193"/>
                    <a:pt x="1536" y="769"/>
                  </a:cubicBezTo>
                  <a:cubicBezTo>
                    <a:pt x="1536" y="345"/>
                    <a:pt x="1192" y="0"/>
                    <a:pt x="768" y="0"/>
                  </a:cubicBezTo>
                  <a:close/>
                  <a:moveTo>
                    <a:pt x="768" y="1437"/>
                  </a:moveTo>
                  <a:cubicBezTo>
                    <a:pt x="400" y="1437"/>
                    <a:pt x="100" y="1137"/>
                    <a:pt x="100" y="769"/>
                  </a:cubicBezTo>
                  <a:cubicBezTo>
                    <a:pt x="100" y="400"/>
                    <a:pt x="400" y="100"/>
                    <a:pt x="768" y="100"/>
                  </a:cubicBezTo>
                  <a:cubicBezTo>
                    <a:pt x="1137" y="100"/>
                    <a:pt x="1436" y="400"/>
                    <a:pt x="1436" y="769"/>
                  </a:cubicBezTo>
                  <a:cubicBezTo>
                    <a:pt x="1436" y="1137"/>
                    <a:pt x="1137" y="1437"/>
                    <a:pt x="768" y="14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Freeform 287"/>
            <p:cNvSpPr>
              <a:spLocks/>
            </p:cNvSpPr>
            <p:nvPr/>
          </p:nvSpPr>
          <p:spPr bwMode="auto">
            <a:xfrm>
              <a:off x="2677" y="946"/>
              <a:ext cx="716" cy="716"/>
            </a:xfrm>
            <a:custGeom>
              <a:avLst/>
              <a:gdLst>
                <a:gd name="T0" fmla="*/ 453 w 503"/>
                <a:gd name="T1" fmla="*/ 0 h 503"/>
                <a:gd name="T2" fmla="*/ 0 w 503"/>
                <a:gd name="T3" fmla="*/ 453 h 503"/>
                <a:gd name="T4" fmla="*/ 50 w 503"/>
                <a:gd name="T5" fmla="*/ 503 h 503"/>
                <a:gd name="T6" fmla="*/ 100 w 503"/>
                <a:gd name="T7" fmla="*/ 453 h 503"/>
                <a:gd name="T8" fmla="*/ 453 w 503"/>
                <a:gd name="T9" fmla="*/ 100 h 503"/>
                <a:gd name="T10" fmla="*/ 503 w 503"/>
                <a:gd name="T11" fmla="*/ 50 h 503"/>
                <a:gd name="T12" fmla="*/ 453 w 503"/>
                <a:gd name="T13" fmla="*/ 0 h 503"/>
              </a:gdLst>
              <a:ahLst/>
              <a:cxnLst>
                <a:cxn ang="0">
                  <a:pos x="T0" y="T1"/>
                </a:cxn>
                <a:cxn ang="0">
                  <a:pos x="T2" y="T3"/>
                </a:cxn>
                <a:cxn ang="0">
                  <a:pos x="T4" y="T5"/>
                </a:cxn>
                <a:cxn ang="0">
                  <a:pos x="T6" y="T7"/>
                </a:cxn>
                <a:cxn ang="0">
                  <a:pos x="T8" y="T9"/>
                </a:cxn>
                <a:cxn ang="0">
                  <a:pos x="T10" y="T11"/>
                </a:cxn>
                <a:cxn ang="0">
                  <a:pos x="T12" y="T13"/>
                </a:cxn>
              </a:cxnLst>
              <a:rect l="0" t="0" r="r" b="b"/>
              <a:pathLst>
                <a:path w="503" h="503">
                  <a:moveTo>
                    <a:pt x="453" y="0"/>
                  </a:moveTo>
                  <a:cubicBezTo>
                    <a:pt x="203" y="0"/>
                    <a:pt x="0" y="203"/>
                    <a:pt x="0" y="453"/>
                  </a:cubicBezTo>
                  <a:cubicBezTo>
                    <a:pt x="0" y="480"/>
                    <a:pt x="22" y="503"/>
                    <a:pt x="50" y="503"/>
                  </a:cubicBezTo>
                  <a:cubicBezTo>
                    <a:pt x="78" y="503"/>
                    <a:pt x="100" y="480"/>
                    <a:pt x="100" y="453"/>
                  </a:cubicBezTo>
                  <a:cubicBezTo>
                    <a:pt x="100" y="258"/>
                    <a:pt x="258" y="100"/>
                    <a:pt x="453" y="100"/>
                  </a:cubicBezTo>
                  <a:cubicBezTo>
                    <a:pt x="481" y="100"/>
                    <a:pt x="503" y="77"/>
                    <a:pt x="503" y="50"/>
                  </a:cubicBezTo>
                  <a:cubicBezTo>
                    <a:pt x="503" y="22"/>
                    <a:pt x="481" y="0"/>
                    <a:pt x="45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Freeform 288"/>
            <p:cNvSpPr>
              <a:spLocks noEditPoints="1"/>
            </p:cNvSpPr>
            <p:nvPr/>
          </p:nvSpPr>
          <p:spPr bwMode="auto">
            <a:xfrm>
              <a:off x="1732" y="0"/>
              <a:ext cx="4217" cy="4319"/>
            </a:xfrm>
            <a:custGeom>
              <a:avLst/>
              <a:gdLst>
                <a:gd name="T0" fmla="*/ 2900 w 2962"/>
                <a:gd name="T1" fmla="*/ 2504 h 3032"/>
                <a:gd name="T2" fmla="*/ 2080 w 2962"/>
                <a:gd name="T3" fmla="*/ 1684 h 3032"/>
                <a:gd name="T4" fmla="*/ 2234 w 2962"/>
                <a:gd name="T5" fmla="*/ 1117 h 3032"/>
                <a:gd name="T6" fmla="*/ 1907 w 2962"/>
                <a:gd name="T7" fmla="*/ 327 h 3032"/>
                <a:gd name="T8" fmla="*/ 1117 w 2962"/>
                <a:gd name="T9" fmla="*/ 0 h 3032"/>
                <a:gd name="T10" fmla="*/ 327 w 2962"/>
                <a:gd name="T11" fmla="*/ 327 h 3032"/>
                <a:gd name="T12" fmla="*/ 0 w 2962"/>
                <a:gd name="T13" fmla="*/ 1117 h 3032"/>
                <a:gd name="T14" fmla="*/ 327 w 2962"/>
                <a:gd name="T15" fmla="*/ 1907 h 3032"/>
                <a:gd name="T16" fmla="*/ 1117 w 2962"/>
                <a:gd name="T17" fmla="*/ 2234 h 3032"/>
                <a:gd name="T18" fmla="*/ 1592 w 2962"/>
                <a:gd name="T19" fmla="*/ 2129 h 3032"/>
                <a:gd name="T20" fmla="*/ 2434 w 2962"/>
                <a:gd name="T21" fmla="*/ 2971 h 3032"/>
                <a:gd name="T22" fmla="*/ 2582 w 2962"/>
                <a:gd name="T23" fmla="*/ 3032 h 3032"/>
                <a:gd name="T24" fmla="*/ 2730 w 2962"/>
                <a:gd name="T25" fmla="*/ 2971 h 3032"/>
                <a:gd name="T26" fmla="*/ 2900 w 2962"/>
                <a:gd name="T27" fmla="*/ 2801 h 3032"/>
                <a:gd name="T28" fmla="*/ 2962 w 2962"/>
                <a:gd name="T29" fmla="*/ 2652 h 3032"/>
                <a:gd name="T30" fmla="*/ 2900 w 2962"/>
                <a:gd name="T31" fmla="*/ 2504 h 3032"/>
                <a:gd name="T32" fmla="*/ 100 w 2962"/>
                <a:gd name="T33" fmla="*/ 1117 h 3032"/>
                <a:gd name="T34" fmla="*/ 1117 w 2962"/>
                <a:gd name="T35" fmla="*/ 100 h 3032"/>
                <a:gd name="T36" fmla="*/ 2134 w 2962"/>
                <a:gd name="T37" fmla="*/ 1117 h 3032"/>
                <a:gd name="T38" fmla="*/ 1117 w 2962"/>
                <a:gd name="T39" fmla="*/ 2134 h 3032"/>
                <a:gd name="T40" fmla="*/ 100 w 2962"/>
                <a:gd name="T41" fmla="*/ 1117 h 3032"/>
                <a:gd name="T42" fmla="*/ 2830 w 2962"/>
                <a:gd name="T43" fmla="*/ 2730 h 3032"/>
                <a:gd name="T44" fmla="*/ 2660 w 2962"/>
                <a:gd name="T45" fmla="*/ 2900 h 3032"/>
                <a:gd name="T46" fmla="*/ 2504 w 2962"/>
                <a:gd name="T47" fmla="*/ 2900 h 3032"/>
                <a:gd name="T48" fmla="*/ 1684 w 2962"/>
                <a:gd name="T49" fmla="*/ 2080 h 3032"/>
                <a:gd name="T50" fmla="*/ 1907 w 2962"/>
                <a:gd name="T51" fmla="*/ 1907 h 3032"/>
                <a:gd name="T52" fmla="*/ 2024 w 2962"/>
                <a:gd name="T53" fmla="*/ 1769 h 3032"/>
                <a:gd name="T54" fmla="*/ 2830 w 2962"/>
                <a:gd name="T55" fmla="*/ 2574 h 3032"/>
                <a:gd name="T56" fmla="*/ 2862 w 2962"/>
                <a:gd name="T57" fmla="*/ 2652 h 3032"/>
                <a:gd name="T58" fmla="*/ 2830 w 2962"/>
                <a:gd name="T59" fmla="*/ 2730 h 3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62" h="3032">
                  <a:moveTo>
                    <a:pt x="2900" y="2504"/>
                  </a:moveTo>
                  <a:cubicBezTo>
                    <a:pt x="2080" y="1684"/>
                    <a:pt x="2080" y="1684"/>
                    <a:pt x="2080" y="1684"/>
                  </a:cubicBezTo>
                  <a:cubicBezTo>
                    <a:pt x="2180" y="1514"/>
                    <a:pt x="2234" y="1319"/>
                    <a:pt x="2234" y="1117"/>
                  </a:cubicBezTo>
                  <a:cubicBezTo>
                    <a:pt x="2234" y="819"/>
                    <a:pt x="2118" y="538"/>
                    <a:pt x="1907" y="327"/>
                  </a:cubicBezTo>
                  <a:cubicBezTo>
                    <a:pt x="1696" y="116"/>
                    <a:pt x="1415" y="0"/>
                    <a:pt x="1117" y="0"/>
                  </a:cubicBezTo>
                  <a:cubicBezTo>
                    <a:pt x="819" y="0"/>
                    <a:pt x="538" y="116"/>
                    <a:pt x="327" y="327"/>
                  </a:cubicBezTo>
                  <a:cubicBezTo>
                    <a:pt x="116" y="538"/>
                    <a:pt x="0" y="819"/>
                    <a:pt x="0" y="1117"/>
                  </a:cubicBezTo>
                  <a:cubicBezTo>
                    <a:pt x="0" y="1415"/>
                    <a:pt x="116" y="1696"/>
                    <a:pt x="327" y="1907"/>
                  </a:cubicBezTo>
                  <a:cubicBezTo>
                    <a:pt x="538" y="2118"/>
                    <a:pt x="819" y="2234"/>
                    <a:pt x="1117" y="2234"/>
                  </a:cubicBezTo>
                  <a:cubicBezTo>
                    <a:pt x="1284" y="2234"/>
                    <a:pt x="1445" y="2197"/>
                    <a:pt x="1592" y="2129"/>
                  </a:cubicBezTo>
                  <a:cubicBezTo>
                    <a:pt x="2434" y="2971"/>
                    <a:pt x="2434" y="2971"/>
                    <a:pt x="2434" y="2971"/>
                  </a:cubicBezTo>
                  <a:cubicBezTo>
                    <a:pt x="2473" y="3010"/>
                    <a:pt x="2526" y="3032"/>
                    <a:pt x="2582" y="3032"/>
                  </a:cubicBezTo>
                  <a:cubicBezTo>
                    <a:pt x="2638" y="3032"/>
                    <a:pt x="2691" y="3010"/>
                    <a:pt x="2730" y="2971"/>
                  </a:cubicBezTo>
                  <a:cubicBezTo>
                    <a:pt x="2900" y="2801"/>
                    <a:pt x="2900" y="2801"/>
                    <a:pt x="2900" y="2801"/>
                  </a:cubicBezTo>
                  <a:cubicBezTo>
                    <a:pt x="2940" y="2761"/>
                    <a:pt x="2962" y="2708"/>
                    <a:pt x="2962" y="2652"/>
                  </a:cubicBezTo>
                  <a:cubicBezTo>
                    <a:pt x="2962" y="2596"/>
                    <a:pt x="2940" y="2543"/>
                    <a:pt x="2900" y="2504"/>
                  </a:cubicBezTo>
                  <a:close/>
                  <a:moveTo>
                    <a:pt x="100" y="1117"/>
                  </a:moveTo>
                  <a:cubicBezTo>
                    <a:pt x="100" y="556"/>
                    <a:pt x="556" y="100"/>
                    <a:pt x="1117" y="100"/>
                  </a:cubicBezTo>
                  <a:cubicBezTo>
                    <a:pt x="1678" y="100"/>
                    <a:pt x="2134" y="556"/>
                    <a:pt x="2134" y="1117"/>
                  </a:cubicBezTo>
                  <a:cubicBezTo>
                    <a:pt x="2134" y="1678"/>
                    <a:pt x="1678" y="2134"/>
                    <a:pt x="1117" y="2134"/>
                  </a:cubicBezTo>
                  <a:cubicBezTo>
                    <a:pt x="556" y="2134"/>
                    <a:pt x="100" y="1678"/>
                    <a:pt x="100" y="1117"/>
                  </a:cubicBezTo>
                  <a:close/>
                  <a:moveTo>
                    <a:pt x="2830" y="2730"/>
                  </a:moveTo>
                  <a:cubicBezTo>
                    <a:pt x="2660" y="2900"/>
                    <a:pt x="2660" y="2900"/>
                    <a:pt x="2660" y="2900"/>
                  </a:cubicBezTo>
                  <a:cubicBezTo>
                    <a:pt x="2617" y="2943"/>
                    <a:pt x="2547" y="2943"/>
                    <a:pt x="2504" y="2900"/>
                  </a:cubicBezTo>
                  <a:cubicBezTo>
                    <a:pt x="1684" y="2080"/>
                    <a:pt x="1684" y="2080"/>
                    <a:pt x="1684" y="2080"/>
                  </a:cubicBezTo>
                  <a:cubicBezTo>
                    <a:pt x="1764" y="2032"/>
                    <a:pt x="1839" y="1974"/>
                    <a:pt x="1907" y="1907"/>
                  </a:cubicBezTo>
                  <a:cubicBezTo>
                    <a:pt x="1950" y="1864"/>
                    <a:pt x="1989" y="1817"/>
                    <a:pt x="2024" y="1769"/>
                  </a:cubicBezTo>
                  <a:cubicBezTo>
                    <a:pt x="2830" y="2574"/>
                    <a:pt x="2830" y="2574"/>
                    <a:pt x="2830" y="2574"/>
                  </a:cubicBezTo>
                  <a:cubicBezTo>
                    <a:pt x="2850" y="2595"/>
                    <a:pt x="2862" y="2623"/>
                    <a:pt x="2862" y="2652"/>
                  </a:cubicBezTo>
                  <a:cubicBezTo>
                    <a:pt x="2862" y="2682"/>
                    <a:pt x="2850" y="2709"/>
                    <a:pt x="2830" y="27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cxnSp>
        <p:nvCxnSpPr>
          <p:cNvPr id="9" name="Straight Connector 8"/>
          <p:cNvCxnSpPr/>
          <p:nvPr/>
        </p:nvCxnSpPr>
        <p:spPr>
          <a:xfrm>
            <a:off x="6702804" y="2092194"/>
            <a:ext cx="4777996" cy="0"/>
          </a:xfrm>
          <a:prstGeom prst="line">
            <a:avLst/>
          </a:prstGeom>
          <a:ln w="127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39" name="TextBox 41"/>
          <p:cNvSpPr txBox="1">
            <a:spLocks noChangeArrowheads="1"/>
          </p:cNvSpPr>
          <p:nvPr/>
        </p:nvSpPr>
        <p:spPr bwMode="gray">
          <a:xfrm>
            <a:off x="502701" y="4564215"/>
            <a:ext cx="973088" cy="267421"/>
          </a:xfrm>
          <a:prstGeom prst="rect">
            <a:avLst/>
          </a:prstGeom>
          <a:noFill/>
          <a:ln w="9525">
            <a:noFill/>
            <a:miter lim="800000"/>
            <a:headEnd/>
            <a:tailEnd/>
          </a:ln>
        </p:spPr>
        <p:txBody>
          <a:bodyPr wrap="square" lIns="61699" tIns="30849" rIns="61699" bIns="30849">
            <a:spAutoFit/>
          </a:bodyPr>
          <a:lstStyle/>
          <a:p>
            <a:pPr algn="ctr" defTabSz="1087939" fontAlgn="base">
              <a:spcBef>
                <a:spcPct val="0"/>
              </a:spcBef>
              <a:spcAft>
                <a:spcPct val="0"/>
              </a:spcAft>
              <a:defRPr/>
            </a:pPr>
            <a:r>
              <a:rPr lang="en-US" sz="1333" b="1" kern="0" dirty="0">
                <a:solidFill>
                  <a:schemeClr val="accent1"/>
                </a:solidFill>
                <a:latin typeface="+mj-lt"/>
                <a:ea typeface="ＭＳ Ｐゴシック" charset="0"/>
              </a:rPr>
              <a:t>OT</a:t>
            </a:r>
          </a:p>
        </p:txBody>
      </p:sp>
      <p:sp>
        <p:nvSpPr>
          <p:cNvPr id="140" name="TextBox 41"/>
          <p:cNvSpPr txBox="1">
            <a:spLocks noChangeArrowheads="1"/>
          </p:cNvSpPr>
          <p:nvPr/>
        </p:nvSpPr>
        <p:spPr bwMode="gray">
          <a:xfrm>
            <a:off x="160200" y="1936843"/>
            <a:ext cx="1668600" cy="267421"/>
          </a:xfrm>
          <a:prstGeom prst="rect">
            <a:avLst/>
          </a:prstGeom>
          <a:noFill/>
          <a:ln w="9525">
            <a:noFill/>
            <a:miter lim="800000"/>
            <a:headEnd/>
            <a:tailEnd/>
          </a:ln>
        </p:spPr>
        <p:txBody>
          <a:bodyPr wrap="square" lIns="61699" tIns="30849" rIns="61699" bIns="30849">
            <a:spAutoFit/>
          </a:bodyPr>
          <a:lstStyle/>
          <a:p>
            <a:pPr algn="ctr" defTabSz="1087939" fontAlgn="base">
              <a:spcBef>
                <a:spcPct val="0"/>
              </a:spcBef>
              <a:spcAft>
                <a:spcPct val="0"/>
              </a:spcAft>
              <a:defRPr/>
            </a:pPr>
            <a:r>
              <a:rPr lang="en-US" sz="1333" b="1" kern="0" dirty="0">
                <a:solidFill>
                  <a:schemeClr val="accent1"/>
                </a:solidFill>
                <a:latin typeface="+mj-lt"/>
                <a:ea typeface="ＭＳ Ｐゴシック" charset="0"/>
              </a:rPr>
              <a:t>Industrial Assets</a:t>
            </a:r>
          </a:p>
        </p:txBody>
      </p:sp>
      <p:sp>
        <p:nvSpPr>
          <p:cNvPr id="141" name="TextBox 41"/>
          <p:cNvSpPr txBox="1">
            <a:spLocks noChangeArrowheads="1"/>
          </p:cNvSpPr>
          <p:nvPr/>
        </p:nvSpPr>
        <p:spPr bwMode="gray">
          <a:xfrm>
            <a:off x="404682" y="5943600"/>
            <a:ext cx="1169125" cy="267421"/>
          </a:xfrm>
          <a:prstGeom prst="rect">
            <a:avLst/>
          </a:prstGeom>
          <a:noFill/>
          <a:ln w="9525">
            <a:noFill/>
            <a:miter lim="800000"/>
            <a:headEnd/>
            <a:tailEnd/>
          </a:ln>
        </p:spPr>
        <p:txBody>
          <a:bodyPr wrap="square" lIns="61699" tIns="30849" rIns="61699" bIns="30849">
            <a:spAutoFit/>
          </a:bodyPr>
          <a:lstStyle/>
          <a:p>
            <a:pPr algn="ctr" defTabSz="1087939" fontAlgn="base">
              <a:spcBef>
                <a:spcPct val="0"/>
              </a:spcBef>
              <a:spcAft>
                <a:spcPct val="0"/>
              </a:spcAft>
              <a:defRPr/>
            </a:pPr>
            <a:r>
              <a:rPr lang="en-US" sz="1333" b="1" kern="0" dirty="0">
                <a:solidFill>
                  <a:schemeClr val="accent1"/>
                </a:solidFill>
                <a:latin typeface="+mj-lt"/>
                <a:ea typeface="ＭＳ Ｐゴシック" charset="0"/>
              </a:rPr>
              <a:t>IT</a:t>
            </a:r>
          </a:p>
        </p:txBody>
      </p:sp>
      <p:sp>
        <p:nvSpPr>
          <p:cNvPr id="142" name="TextBox 41"/>
          <p:cNvSpPr txBox="1">
            <a:spLocks noChangeArrowheads="1"/>
          </p:cNvSpPr>
          <p:nvPr/>
        </p:nvSpPr>
        <p:spPr bwMode="gray">
          <a:xfrm>
            <a:off x="166103" y="3261259"/>
            <a:ext cx="1656795" cy="472541"/>
          </a:xfrm>
          <a:prstGeom prst="rect">
            <a:avLst/>
          </a:prstGeom>
          <a:noFill/>
          <a:ln w="9525">
            <a:noFill/>
            <a:miter lim="800000"/>
            <a:headEnd/>
            <a:tailEnd/>
          </a:ln>
        </p:spPr>
        <p:txBody>
          <a:bodyPr wrap="square" lIns="61699" tIns="30849" rIns="61699" bIns="30849">
            <a:spAutoFit/>
          </a:bodyPr>
          <a:lstStyle/>
          <a:p>
            <a:pPr algn="ctr" defTabSz="1087939" fontAlgn="base">
              <a:spcBef>
                <a:spcPct val="0"/>
              </a:spcBef>
              <a:spcAft>
                <a:spcPct val="0"/>
              </a:spcAft>
              <a:defRPr/>
            </a:pPr>
            <a:r>
              <a:rPr lang="en-US" sz="1333" b="1" kern="0" dirty="0">
                <a:solidFill>
                  <a:schemeClr val="accent1"/>
                </a:solidFill>
                <a:latin typeface="+mj-lt"/>
                <a:ea typeface="ＭＳ Ｐゴシック" charset="0"/>
              </a:rPr>
              <a:t>Consumer and </a:t>
            </a:r>
            <a:br>
              <a:rPr lang="en-US" sz="1333" b="1" kern="0" dirty="0">
                <a:solidFill>
                  <a:schemeClr val="accent1"/>
                </a:solidFill>
                <a:latin typeface="+mj-lt"/>
                <a:ea typeface="ＭＳ Ｐゴシック" charset="0"/>
              </a:rPr>
            </a:br>
            <a:r>
              <a:rPr lang="en-US" sz="1333" b="1" kern="0" dirty="0">
                <a:solidFill>
                  <a:schemeClr val="accent1"/>
                </a:solidFill>
                <a:latin typeface="+mj-lt"/>
                <a:ea typeface="ＭＳ Ｐゴシック" charset="0"/>
              </a:rPr>
              <a:t>Mobile Devices</a:t>
            </a:r>
          </a:p>
        </p:txBody>
      </p:sp>
      <p:grpSp>
        <p:nvGrpSpPr>
          <p:cNvPr id="143" name="Group 140"/>
          <p:cNvGrpSpPr>
            <a:grpSpLocks noChangeAspect="1"/>
          </p:cNvGrpSpPr>
          <p:nvPr/>
        </p:nvGrpSpPr>
        <p:grpSpPr bwMode="auto">
          <a:xfrm>
            <a:off x="711539" y="1371600"/>
            <a:ext cx="565922" cy="548640"/>
            <a:chOff x="1613" y="0"/>
            <a:chExt cx="4454" cy="4318"/>
          </a:xfrm>
          <a:solidFill>
            <a:srgbClr val="000000"/>
          </a:solidFill>
        </p:grpSpPr>
        <p:sp>
          <p:nvSpPr>
            <p:cNvPr id="144" name="Freeform 141"/>
            <p:cNvSpPr>
              <a:spLocks noEditPoints="1"/>
            </p:cNvSpPr>
            <p:nvPr/>
          </p:nvSpPr>
          <p:spPr bwMode="auto">
            <a:xfrm>
              <a:off x="1613" y="0"/>
              <a:ext cx="4454" cy="4318"/>
            </a:xfrm>
            <a:custGeom>
              <a:avLst/>
              <a:gdLst>
                <a:gd name="T0" fmla="*/ 2384 w 2714"/>
                <a:gd name="T1" fmla="*/ 102 h 2630"/>
                <a:gd name="T2" fmla="*/ 2512 w 2714"/>
                <a:gd name="T3" fmla="*/ 1487 h 2630"/>
                <a:gd name="T4" fmla="*/ 2614 w 2714"/>
                <a:gd name="T5" fmla="*/ 1577 h 2630"/>
                <a:gd name="T6" fmla="*/ 2554 w 2714"/>
                <a:gd name="T7" fmla="*/ 2530 h 2630"/>
                <a:gd name="T8" fmla="*/ 100 w 2714"/>
                <a:gd name="T9" fmla="*/ 2470 h 2630"/>
                <a:gd name="T10" fmla="*/ 100 w 2714"/>
                <a:gd name="T11" fmla="*/ 1381 h 2630"/>
                <a:gd name="T12" fmla="*/ 101 w 2714"/>
                <a:gd name="T13" fmla="*/ 1381 h 2630"/>
                <a:gd name="T14" fmla="*/ 494 w 2714"/>
                <a:gd name="T15" fmla="*/ 1582 h 2630"/>
                <a:gd name="T16" fmla="*/ 594 w 2714"/>
                <a:gd name="T17" fmla="*/ 1482 h 2630"/>
                <a:gd name="T18" fmla="*/ 594 w 2714"/>
                <a:gd name="T19" fmla="*/ 1381 h 2630"/>
                <a:gd name="T20" fmla="*/ 596 w 2714"/>
                <a:gd name="T21" fmla="*/ 1380 h 2630"/>
                <a:gd name="T22" fmla="*/ 1021 w 2714"/>
                <a:gd name="T23" fmla="*/ 1591 h 2630"/>
                <a:gd name="T24" fmla="*/ 1121 w 2714"/>
                <a:gd name="T25" fmla="*/ 1491 h 2630"/>
                <a:gd name="T26" fmla="*/ 1121 w 2714"/>
                <a:gd name="T27" fmla="*/ 1381 h 2630"/>
                <a:gd name="T28" fmla="*/ 1123 w 2714"/>
                <a:gd name="T29" fmla="*/ 1381 h 2630"/>
                <a:gd name="T30" fmla="*/ 1511 w 2714"/>
                <a:gd name="T31" fmla="*/ 1573 h 2630"/>
                <a:gd name="T32" fmla="*/ 1611 w 2714"/>
                <a:gd name="T33" fmla="*/ 1473 h 2630"/>
                <a:gd name="T34" fmla="*/ 1611 w 2714"/>
                <a:gd name="T35" fmla="*/ 1383 h 2630"/>
                <a:gd name="T36" fmla="*/ 1613 w 2714"/>
                <a:gd name="T37" fmla="*/ 1383 h 2630"/>
                <a:gd name="T38" fmla="*/ 1987 w 2714"/>
                <a:gd name="T39" fmla="*/ 1573 h 2630"/>
                <a:gd name="T40" fmla="*/ 2226 w 2714"/>
                <a:gd name="T41" fmla="*/ 1481 h 2630"/>
                <a:gd name="T42" fmla="*/ 2341 w 2714"/>
                <a:gd name="T43" fmla="*/ 102 h 2630"/>
                <a:gd name="T44" fmla="*/ 2383 w 2714"/>
                <a:gd name="T45" fmla="*/ 100 h 2630"/>
                <a:gd name="T46" fmla="*/ 594 w 2714"/>
                <a:gd name="T47" fmla="*/ 1381 h 2630"/>
                <a:gd name="T48" fmla="*/ 1121 w 2714"/>
                <a:gd name="T49" fmla="*/ 1381 h 2630"/>
                <a:gd name="T50" fmla="*/ 1121 w 2714"/>
                <a:gd name="T51" fmla="*/ 1381 h 2630"/>
                <a:gd name="T52" fmla="*/ 100 w 2714"/>
                <a:gd name="T53" fmla="*/ 1381 h 2630"/>
                <a:gd name="T54" fmla="*/ 1611 w 2714"/>
                <a:gd name="T55" fmla="*/ 1383 h 2630"/>
                <a:gd name="T56" fmla="*/ 1611 w 2714"/>
                <a:gd name="T57" fmla="*/ 1383 h 2630"/>
                <a:gd name="T58" fmla="*/ 2342 w 2714"/>
                <a:gd name="T59" fmla="*/ 0 h 2630"/>
                <a:gd name="T60" fmla="*/ 2127 w 2714"/>
                <a:gd name="T61" fmla="*/ 1473 h 2630"/>
                <a:gd name="T62" fmla="*/ 1660 w 2714"/>
                <a:gd name="T63" fmla="*/ 1295 h 2630"/>
                <a:gd name="T64" fmla="*/ 1511 w 2714"/>
                <a:gd name="T65" fmla="*/ 1384 h 2630"/>
                <a:gd name="T66" fmla="*/ 1170 w 2714"/>
                <a:gd name="T67" fmla="*/ 1292 h 2630"/>
                <a:gd name="T68" fmla="*/ 1021 w 2714"/>
                <a:gd name="T69" fmla="*/ 1382 h 2630"/>
                <a:gd name="T70" fmla="*/ 642 w 2714"/>
                <a:gd name="T71" fmla="*/ 1292 h 2630"/>
                <a:gd name="T72" fmla="*/ 494 w 2714"/>
                <a:gd name="T73" fmla="*/ 1381 h 2630"/>
                <a:gd name="T74" fmla="*/ 149 w 2714"/>
                <a:gd name="T75" fmla="*/ 1293 h 2630"/>
                <a:gd name="T76" fmla="*/ 0 w 2714"/>
                <a:gd name="T77" fmla="*/ 1382 h 2630"/>
                <a:gd name="T78" fmla="*/ 160 w 2714"/>
                <a:gd name="T79" fmla="*/ 2630 h 2630"/>
                <a:gd name="T80" fmla="*/ 2714 w 2714"/>
                <a:gd name="T81" fmla="*/ 2470 h 2630"/>
                <a:gd name="T82" fmla="*/ 2612 w 2714"/>
                <a:gd name="T83" fmla="*/ 1477 h 2630"/>
                <a:gd name="T84" fmla="*/ 2383 w 2714"/>
                <a:gd name="T85" fmla="*/ 0 h 2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4" h="2630">
                  <a:moveTo>
                    <a:pt x="2383" y="100"/>
                  </a:moveTo>
                  <a:cubicBezTo>
                    <a:pt x="2384" y="100"/>
                    <a:pt x="2384" y="101"/>
                    <a:pt x="2384" y="102"/>
                  </a:cubicBezTo>
                  <a:cubicBezTo>
                    <a:pt x="2384" y="102"/>
                    <a:pt x="2384" y="102"/>
                    <a:pt x="2384" y="103"/>
                  </a:cubicBezTo>
                  <a:cubicBezTo>
                    <a:pt x="2512" y="1487"/>
                    <a:pt x="2512" y="1487"/>
                    <a:pt x="2512" y="1487"/>
                  </a:cubicBezTo>
                  <a:cubicBezTo>
                    <a:pt x="2517" y="1538"/>
                    <a:pt x="2560" y="1577"/>
                    <a:pt x="2612" y="1577"/>
                  </a:cubicBezTo>
                  <a:cubicBezTo>
                    <a:pt x="2614" y="1577"/>
                    <a:pt x="2614" y="1577"/>
                    <a:pt x="2614" y="1577"/>
                  </a:cubicBezTo>
                  <a:cubicBezTo>
                    <a:pt x="2614" y="2470"/>
                    <a:pt x="2614" y="2470"/>
                    <a:pt x="2614" y="2470"/>
                  </a:cubicBezTo>
                  <a:cubicBezTo>
                    <a:pt x="2614" y="2503"/>
                    <a:pt x="2587" y="2530"/>
                    <a:pt x="2554" y="2530"/>
                  </a:cubicBezTo>
                  <a:cubicBezTo>
                    <a:pt x="160" y="2530"/>
                    <a:pt x="160" y="2530"/>
                    <a:pt x="160" y="2530"/>
                  </a:cubicBezTo>
                  <a:cubicBezTo>
                    <a:pt x="127" y="2530"/>
                    <a:pt x="100" y="2503"/>
                    <a:pt x="100" y="2470"/>
                  </a:cubicBezTo>
                  <a:cubicBezTo>
                    <a:pt x="100" y="1382"/>
                    <a:pt x="100" y="1382"/>
                    <a:pt x="100" y="1382"/>
                  </a:cubicBezTo>
                  <a:cubicBezTo>
                    <a:pt x="100" y="1382"/>
                    <a:pt x="100" y="1382"/>
                    <a:pt x="100" y="1381"/>
                  </a:cubicBezTo>
                  <a:cubicBezTo>
                    <a:pt x="100" y="1381"/>
                    <a:pt x="100" y="1381"/>
                    <a:pt x="101" y="1381"/>
                  </a:cubicBezTo>
                  <a:cubicBezTo>
                    <a:pt x="101" y="1381"/>
                    <a:pt x="101" y="1381"/>
                    <a:pt x="101" y="1381"/>
                  </a:cubicBezTo>
                  <a:cubicBezTo>
                    <a:pt x="446" y="1570"/>
                    <a:pt x="446" y="1570"/>
                    <a:pt x="446" y="1570"/>
                  </a:cubicBezTo>
                  <a:cubicBezTo>
                    <a:pt x="461" y="1578"/>
                    <a:pt x="478" y="1582"/>
                    <a:pt x="494" y="1582"/>
                  </a:cubicBezTo>
                  <a:cubicBezTo>
                    <a:pt x="512" y="1582"/>
                    <a:pt x="529" y="1577"/>
                    <a:pt x="545" y="1568"/>
                  </a:cubicBezTo>
                  <a:cubicBezTo>
                    <a:pt x="575" y="1550"/>
                    <a:pt x="594" y="1517"/>
                    <a:pt x="594" y="1482"/>
                  </a:cubicBezTo>
                  <a:cubicBezTo>
                    <a:pt x="594" y="1381"/>
                    <a:pt x="594" y="1381"/>
                    <a:pt x="594" y="1381"/>
                  </a:cubicBezTo>
                  <a:cubicBezTo>
                    <a:pt x="594" y="1381"/>
                    <a:pt x="594" y="1381"/>
                    <a:pt x="594" y="1381"/>
                  </a:cubicBezTo>
                  <a:cubicBezTo>
                    <a:pt x="594" y="1380"/>
                    <a:pt x="595" y="1380"/>
                    <a:pt x="595" y="1380"/>
                  </a:cubicBezTo>
                  <a:cubicBezTo>
                    <a:pt x="595" y="1380"/>
                    <a:pt x="595" y="1380"/>
                    <a:pt x="596" y="1380"/>
                  </a:cubicBezTo>
                  <a:cubicBezTo>
                    <a:pt x="975" y="1580"/>
                    <a:pt x="975" y="1580"/>
                    <a:pt x="975" y="1580"/>
                  </a:cubicBezTo>
                  <a:cubicBezTo>
                    <a:pt x="989" y="1588"/>
                    <a:pt x="1005" y="1591"/>
                    <a:pt x="1021" y="1591"/>
                  </a:cubicBezTo>
                  <a:cubicBezTo>
                    <a:pt x="1039" y="1591"/>
                    <a:pt x="1057" y="1587"/>
                    <a:pt x="1073" y="1577"/>
                  </a:cubicBezTo>
                  <a:cubicBezTo>
                    <a:pt x="1103" y="1559"/>
                    <a:pt x="1121" y="1526"/>
                    <a:pt x="1121" y="1491"/>
                  </a:cubicBezTo>
                  <a:cubicBezTo>
                    <a:pt x="1121" y="1382"/>
                    <a:pt x="1121" y="1382"/>
                    <a:pt x="1121" y="1382"/>
                  </a:cubicBezTo>
                  <a:cubicBezTo>
                    <a:pt x="1121" y="1381"/>
                    <a:pt x="1121" y="1381"/>
                    <a:pt x="1121" y="1381"/>
                  </a:cubicBezTo>
                  <a:cubicBezTo>
                    <a:pt x="1121" y="1381"/>
                    <a:pt x="1122" y="1380"/>
                    <a:pt x="1122" y="1380"/>
                  </a:cubicBezTo>
                  <a:cubicBezTo>
                    <a:pt x="1122" y="1380"/>
                    <a:pt x="1123" y="1381"/>
                    <a:pt x="1123" y="1381"/>
                  </a:cubicBezTo>
                  <a:cubicBezTo>
                    <a:pt x="1464" y="1561"/>
                    <a:pt x="1464" y="1561"/>
                    <a:pt x="1464" y="1561"/>
                  </a:cubicBezTo>
                  <a:cubicBezTo>
                    <a:pt x="1479" y="1569"/>
                    <a:pt x="1495" y="1573"/>
                    <a:pt x="1511" y="1573"/>
                  </a:cubicBezTo>
                  <a:cubicBezTo>
                    <a:pt x="1529" y="1573"/>
                    <a:pt x="1547" y="1568"/>
                    <a:pt x="1563" y="1558"/>
                  </a:cubicBezTo>
                  <a:cubicBezTo>
                    <a:pt x="1593" y="1540"/>
                    <a:pt x="1611" y="1508"/>
                    <a:pt x="1611" y="1473"/>
                  </a:cubicBezTo>
                  <a:cubicBezTo>
                    <a:pt x="1611" y="1384"/>
                    <a:pt x="1611" y="1384"/>
                    <a:pt x="1611" y="1384"/>
                  </a:cubicBezTo>
                  <a:cubicBezTo>
                    <a:pt x="1611" y="1384"/>
                    <a:pt x="1611" y="1383"/>
                    <a:pt x="1611" y="1383"/>
                  </a:cubicBezTo>
                  <a:cubicBezTo>
                    <a:pt x="1611" y="1383"/>
                    <a:pt x="1612" y="1383"/>
                    <a:pt x="1612" y="1383"/>
                  </a:cubicBezTo>
                  <a:cubicBezTo>
                    <a:pt x="1612" y="1383"/>
                    <a:pt x="1612" y="1383"/>
                    <a:pt x="1613" y="1383"/>
                  </a:cubicBezTo>
                  <a:cubicBezTo>
                    <a:pt x="1939" y="1561"/>
                    <a:pt x="1939" y="1561"/>
                    <a:pt x="1939" y="1561"/>
                  </a:cubicBezTo>
                  <a:cubicBezTo>
                    <a:pt x="1954" y="1569"/>
                    <a:pt x="1970" y="1573"/>
                    <a:pt x="1987" y="1573"/>
                  </a:cubicBezTo>
                  <a:cubicBezTo>
                    <a:pt x="2127" y="1573"/>
                    <a:pt x="2127" y="1573"/>
                    <a:pt x="2127" y="1573"/>
                  </a:cubicBezTo>
                  <a:cubicBezTo>
                    <a:pt x="2179" y="1573"/>
                    <a:pt x="2222" y="1533"/>
                    <a:pt x="2226" y="1481"/>
                  </a:cubicBezTo>
                  <a:cubicBezTo>
                    <a:pt x="2341" y="103"/>
                    <a:pt x="2341" y="103"/>
                    <a:pt x="2341" y="103"/>
                  </a:cubicBezTo>
                  <a:cubicBezTo>
                    <a:pt x="2341" y="102"/>
                    <a:pt x="2341" y="102"/>
                    <a:pt x="2341" y="102"/>
                  </a:cubicBezTo>
                  <a:cubicBezTo>
                    <a:pt x="2341" y="101"/>
                    <a:pt x="2341" y="100"/>
                    <a:pt x="2342" y="100"/>
                  </a:cubicBezTo>
                  <a:cubicBezTo>
                    <a:pt x="2383" y="100"/>
                    <a:pt x="2383" y="100"/>
                    <a:pt x="2383" y="100"/>
                  </a:cubicBezTo>
                  <a:moveTo>
                    <a:pt x="594" y="1381"/>
                  </a:moveTo>
                  <a:cubicBezTo>
                    <a:pt x="594" y="1381"/>
                    <a:pt x="594" y="1381"/>
                    <a:pt x="594" y="1381"/>
                  </a:cubicBezTo>
                  <a:cubicBezTo>
                    <a:pt x="594" y="1381"/>
                    <a:pt x="594" y="1381"/>
                    <a:pt x="594" y="1381"/>
                  </a:cubicBezTo>
                  <a:moveTo>
                    <a:pt x="1121" y="1381"/>
                  </a:moveTo>
                  <a:cubicBezTo>
                    <a:pt x="1121" y="1381"/>
                    <a:pt x="1121" y="1381"/>
                    <a:pt x="1121" y="1381"/>
                  </a:cubicBezTo>
                  <a:cubicBezTo>
                    <a:pt x="1121" y="1381"/>
                    <a:pt x="1121" y="1381"/>
                    <a:pt x="1121" y="1381"/>
                  </a:cubicBezTo>
                  <a:moveTo>
                    <a:pt x="100" y="1381"/>
                  </a:moveTo>
                  <a:cubicBezTo>
                    <a:pt x="100" y="1381"/>
                    <a:pt x="100" y="1381"/>
                    <a:pt x="100" y="1381"/>
                  </a:cubicBezTo>
                  <a:cubicBezTo>
                    <a:pt x="100" y="1381"/>
                    <a:pt x="100" y="1381"/>
                    <a:pt x="100" y="1381"/>
                  </a:cubicBezTo>
                  <a:moveTo>
                    <a:pt x="1611" y="1383"/>
                  </a:moveTo>
                  <a:cubicBezTo>
                    <a:pt x="1611" y="1383"/>
                    <a:pt x="1611" y="1383"/>
                    <a:pt x="1611" y="1383"/>
                  </a:cubicBezTo>
                  <a:cubicBezTo>
                    <a:pt x="1611" y="1383"/>
                    <a:pt x="1611" y="1383"/>
                    <a:pt x="1611" y="1383"/>
                  </a:cubicBezTo>
                  <a:moveTo>
                    <a:pt x="2383" y="0"/>
                  </a:moveTo>
                  <a:cubicBezTo>
                    <a:pt x="2342" y="0"/>
                    <a:pt x="2342" y="0"/>
                    <a:pt x="2342" y="0"/>
                  </a:cubicBezTo>
                  <a:cubicBezTo>
                    <a:pt x="2289" y="0"/>
                    <a:pt x="2245" y="41"/>
                    <a:pt x="2241" y="94"/>
                  </a:cubicBezTo>
                  <a:cubicBezTo>
                    <a:pt x="2127" y="1473"/>
                    <a:pt x="2127" y="1473"/>
                    <a:pt x="2127" y="1473"/>
                  </a:cubicBezTo>
                  <a:cubicBezTo>
                    <a:pt x="1987" y="1473"/>
                    <a:pt x="1987" y="1473"/>
                    <a:pt x="1987" y="1473"/>
                  </a:cubicBezTo>
                  <a:cubicBezTo>
                    <a:pt x="1660" y="1295"/>
                    <a:pt x="1660" y="1295"/>
                    <a:pt x="1660" y="1295"/>
                  </a:cubicBezTo>
                  <a:cubicBezTo>
                    <a:pt x="1645" y="1287"/>
                    <a:pt x="1628" y="1283"/>
                    <a:pt x="1612" y="1283"/>
                  </a:cubicBezTo>
                  <a:cubicBezTo>
                    <a:pt x="1559" y="1283"/>
                    <a:pt x="1511" y="1325"/>
                    <a:pt x="1511" y="1384"/>
                  </a:cubicBezTo>
                  <a:cubicBezTo>
                    <a:pt x="1511" y="1473"/>
                    <a:pt x="1511" y="1473"/>
                    <a:pt x="1511" y="1473"/>
                  </a:cubicBezTo>
                  <a:cubicBezTo>
                    <a:pt x="1170" y="1292"/>
                    <a:pt x="1170" y="1292"/>
                    <a:pt x="1170" y="1292"/>
                  </a:cubicBezTo>
                  <a:cubicBezTo>
                    <a:pt x="1154" y="1284"/>
                    <a:pt x="1138" y="1280"/>
                    <a:pt x="1122" y="1280"/>
                  </a:cubicBezTo>
                  <a:cubicBezTo>
                    <a:pt x="1069" y="1280"/>
                    <a:pt x="1021" y="1323"/>
                    <a:pt x="1021" y="1382"/>
                  </a:cubicBezTo>
                  <a:cubicBezTo>
                    <a:pt x="1021" y="1491"/>
                    <a:pt x="1021" y="1491"/>
                    <a:pt x="1021" y="1491"/>
                  </a:cubicBezTo>
                  <a:cubicBezTo>
                    <a:pt x="642" y="1292"/>
                    <a:pt x="642" y="1292"/>
                    <a:pt x="642" y="1292"/>
                  </a:cubicBezTo>
                  <a:cubicBezTo>
                    <a:pt x="627" y="1284"/>
                    <a:pt x="611" y="1280"/>
                    <a:pt x="595" y="1280"/>
                  </a:cubicBezTo>
                  <a:cubicBezTo>
                    <a:pt x="542" y="1280"/>
                    <a:pt x="494" y="1323"/>
                    <a:pt x="494" y="1381"/>
                  </a:cubicBezTo>
                  <a:cubicBezTo>
                    <a:pt x="494" y="1482"/>
                    <a:pt x="494" y="1482"/>
                    <a:pt x="494" y="1482"/>
                  </a:cubicBezTo>
                  <a:cubicBezTo>
                    <a:pt x="149" y="1293"/>
                    <a:pt x="149" y="1293"/>
                    <a:pt x="149" y="1293"/>
                  </a:cubicBezTo>
                  <a:cubicBezTo>
                    <a:pt x="134" y="1285"/>
                    <a:pt x="117" y="1281"/>
                    <a:pt x="101" y="1281"/>
                  </a:cubicBezTo>
                  <a:cubicBezTo>
                    <a:pt x="48" y="1281"/>
                    <a:pt x="0" y="1323"/>
                    <a:pt x="0" y="1382"/>
                  </a:cubicBezTo>
                  <a:cubicBezTo>
                    <a:pt x="0" y="2470"/>
                    <a:pt x="0" y="2470"/>
                    <a:pt x="0" y="2470"/>
                  </a:cubicBezTo>
                  <a:cubicBezTo>
                    <a:pt x="0" y="2558"/>
                    <a:pt x="71" y="2630"/>
                    <a:pt x="160" y="2630"/>
                  </a:cubicBezTo>
                  <a:cubicBezTo>
                    <a:pt x="2554" y="2630"/>
                    <a:pt x="2554" y="2630"/>
                    <a:pt x="2554" y="2630"/>
                  </a:cubicBezTo>
                  <a:cubicBezTo>
                    <a:pt x="2643" y="2630"/>
                    <a:pt x="2714" y="2558"/>
                    <a:pt x="2714" y="2470"/>
                  </a:cubicBezTo>
                  <a:cubicBezTo>
                    <a:pt x="2714" y="1477"/>
                    <a:pt x="2714" y="1477"/>
                    <a:pt x="2714" y="1477"/>
                  </a:cubicBezTo>
                  <a:cubicBezTo>
                    <a:pt x="2612" y="1477"/>
                    <a:pt x="2612" y="1477"/>
                    <a:pt x="2612" y="1477"/>
                  </a:cubicBezTo>
                  <a:cubicBezTo>
                    <a:pt x="2484" y="94"/>
                    <a:pt x="2484" y="94"/>
                    <a:pt x="2484" y="94"/>
                  </a:cubicBezTo>
                  <a:cubicBezTo>
                    <a:pt x="2480" y="41"/>
                    <a:pt x="2436" y="0"/>
                    <a:pt x="238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145" name="Rectangle 142"/>
            <p:cNvSpPr>
              <a:spLocks noChangeArrowheads="1"/>
            </p:cNvSpPr>
            <p:nvPr/>
          </p:nvSpPr>
          <p:spPr bwMode="auto">
            <a:xfrm>
              <a:off x="2150" y="3023"/>
              <a:ext cx="276" cy="4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02" name="Rectangle 143"/>
            <p:cNvSpPr>
              <a:spLocks noChangeArrowheads="1"/>
            </p:cNvSpPr>
            <p:nvPr/>
          </p:nvSpPr>
          <p:spPr bwMode="auto">
            <a:xfrm>
              <a:off x="2667" y="3023"/>
              <a:ext cx="277" cy="4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03" name="Rectangle 144"/>
            <p:cNvSpPr>
              <a:spLocks noChangeArrowheads="1"/>
            </p:cNvSpPr>
            <p:nvPr/>
          </p:nvSpPr>
          <p:spPr bwMode="auto">
            <a:xfrm>
              <a:off x="3184" y="3023"/>
              <a:ext cx="277" cy="4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04" name="Rectangle 145"/>
            <p:cNvSpPr>
              <a:spLocks noChangeArrowheads="1"/>
            </p:cNvSpPr>
            <p:nvPr/>
          </p:nvSpPr>
          <p:spPr bwMode="auto">
            <a:xfrm>
              <a:off x="3702" y="3023"/>
              <a:ext cx="276" cy="4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05" name="Rectangle 146"/>
            <p:cNvSpPr>
              <a:spLocks noChangeArrowheads="1"/>
            </p:cNvSpPr>
            <p:nvPr/>
          </p:nvSpPr>
          <p:spPr bwMode="auto">
            <a:xfrm>
              <a:off x="4219" y="3023"/>
              <a:ext cx="277" cy="4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06" name="Rectangle 147"/>
            <p:cNvSpPr>
              <a:spLocks noChangeArrowheads="1"/>
            </p:cNvSpPr>
            <p:nvPr/>
          </p:nvSpPr>
          <p:spPr bwMode="auto">
            <a:xfrm>
              <a:off x="4736" y="3023"/>
              <a:ext cx="277" cy="4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07" name="Rectangle 148"/>
            <p:cNvSpPr>
              <a:spLocks noChangeArrowheads="1"/>
            </p:cNvSpPr>
            <p:nvPr/>
          </p:nvSpPr>
          <p:spPr bwMode="auto">
            <a:xfrm>
              <a:off x="5254" y="3023"/>
              <a:ext cx="276" cy="4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grpSp>
      <p:grpSp>
        <p:nvGrpSpPr>
          <p:cNvPr id="208" name="Group 212"/>
          <p:cNvGrpSpPr>
            <a:grpSpLocks noChangeAspect="1"/>
          </p:cNvGrpSpPr>
          <p:nvPr/>
        </p:nvGrpSpPr>
        <p:grpSpPr bwMode="auto">
          <a:xfrm>
            <a:off x="367329" y="2699861"/>
            <a:ext cx="534558" cy="488428"/>
            <a:chOff x="1474" y="2"/>
            <a:chExt cx="4728" cy="4320"/>
          </a:xfrm>
          <a:solidFill>
            <a:srgbClr val="000000"/>
          </a:solidFill>
        </p:grpSpPr>
        <p:sp>
          <p:nvSpPr>
            <p:cNvPr id="209" name="Freeform 213"/>
            <p:cNvSpPr>
              <a:spLocks noEditPoints="1"/>
            </p:cNvSpPr>
            <p:nvPr/>
          </p:nvSpPr>
          <p:spPr bwMode="auto">
            <a:xfrm>
              <a:off x="1474" y="2"/>
              <a:ext cx="4728" cy="3545"/>
            </a:xfrm>
            <a:custGeom>
              <a:avLst/>
              <a:gdLst>
                <a:gd name="T0" fmla="*/ 2517 w 2760"/>
                <a:gd name="T1" fmla="*/ 2068 h 2068"/>
                <a:gd name="T2" fmla="*/ 243 w 2760"/>
                <a:gd name="T3" fmla="*/ 2068 h 2068"/>
                <a:gd name="T4" fmla="*/ 0 w 2760"/>
                <a:gd name="T5" fmla="*/ 1825 h 2068"/>
                <a:gd name="T6" fmla="*/ 0 w 2760"/>
                <a:gd name="T7" fmla="*/ 243 h 2068"/>
                <a:gd name="T8" fmla="*/ 243 w 2760"/>
                <a:gd name="T9" fmla="*/ 0 h 2068"/>
                <a:gd name="T10" fmla="*/ 2517 w 2760"/>
                <a:gd name="T11" fmla="*/ 0 h 2068"/>
                <a:gd name="T12" fmla="*/ 2760 w 2760"/>
                <a:gd name="T13" fmla="*/ 243 h 2068"/>
                <a:gd name="T14" fmla="*/ 2760 w 2760"/>
                <a:gd name="T15" fmla="*/ 1825 h 2068"/>
                <a:gd name="T16" fmla="*/ 2517 w 2760"/>
                <a:gd name="T17" fmla="*/ 2068 h 2068"/>
                <a:gd name="T18" fmla="*/ 243 w 2760"/>
                <a:gd name="T19" fmla="*/ 100 h 2068"/>
                <a:gd name="T20" fmla="*/ 100 w 2760"/>
                <a:gd name="T21" fmla="*/ 243 h 2068"/>
                <a:gd name="T22" fmla="*/ 100 w 2760"/>
                <a:gd name="T23" fmla="*/ 1825 h 2068"/>
                <a:gd name="T24" fmla="*/ 243 w 2760"/>
                <a:gd name="T25" fmla="*/ 1968 h 2068"/>
                <a:gd name="T26" fmla="*/ 2517 w 2760"/>
                <a:gd name="T27" fmla="*/ 1968 h 2068"/>
                <a:gd name="T28" fmla="*/ 2660 w 2760"/>
                <a:gd name="T29" fmla="*/ 1825 h 2068"/>
                <a:gd name="T30" fmla="*/ 2660 w 2760"/>
                <a:gd name="T31" fmla="*/ 243 h 2068"/>
                <a:gd name="T32" fmla="*/ 2517 w 2760"/>
                <a:gd name="T33" fmla="*/ 100 h 2068"/>
                <a:gd name="T34" fmla="*/ 243 w 2760"/>
                <a:gd name="T35" fmla="*/ 100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0" h="2068">
                  <a:moveTo>
                    <a:pt x="2517" y="2068"/>
                  </a:moveTo>
                  <a:cubicBezTo>
                    <a:pt x="243" y="2068"/>
                    <a:pt x="243" y="2068"/>
                    <a:pt x="243" y="2068"/>
                  </a:cubicBezTo>
                  <a:cubicBezTo>
                    <a:pt x="109" y="2068"/>
                    <a:pt x="0" y="1959"/>
                    <a:pt x="0" y="1825"/>
                  </a:cubicBezTo>
                  <a:cubicBezTo>
                    <a:pt x="0" y="243"/>
                    <a:pt x="0" y="243"/>
                    <a:pt x="0" y="243"/>
                  </a:cubicBezTo>
                  <a:cubicBezTo>
                    <a:pt x="0" y="109"/>
                    <a:pt x="109" y="0"/>
                    <a:pt x="243" y="0"/>
                  </a:cubicBezTo>
                  <a:cubicBezTo>
                    <a:pt x="2517" y="0"/>
                    <a:pt x="2517" y="0"/>
                    <a:pt x="2517" y="0"/>
                  </a:cubicBezTo>
                  <a:cubicBezTo>
                    <a:pt x="2651" y="0"/>
                    <a:pt x="2760" y="109"/>
                    <a:pt x="2760" y="243"/>
                  </a:cubicBezTo>
                  <a:cubicBezTo>
                    <a:pt x="2760" y="1825"/>
                    <a:pt x="2760" y="1825"/>
                    <a:pt x="2760" y="1825"/>
                  </a:cubicBezTo>
                  <a:cubicBezTo>
                    <a:pt x="2760" y="1959"/>
                    <a:pt x="2651" y="2068"/>
                    <a:pt x="2517" y="2068"/>
                  </a:cubicBezTo>
                  <a:close/>
                  <a:moveTo>
                    <a:pt x="243" y="100"/>
                  </a:moveTo>
                  <a:cubicBezTo>
                    <a:pt x="164" y="100"/>
                    <a:pt x="100" y="164"/>
                    <a:pt x="100" y="243"/>
                  </a:cubicBezTo>
                  <a:cubicBezTo>
                    <a:pt x="100" y="1825"/>
                    <a:pt x="100" y="1825"/>
                    <a:pt x="100" y="1825"/>
                  </a:cubicBezTo>
                  <a:cubicBezTo>
                    <a:pt x="100" y="1904"/>
                    <a:pt x="164" y="1968"/>
                    <a:pt x="243" y="1968"/>
                  </a:cubicBezTo>
                  <a:cubicBezTo>
                    <a:pt x="2517" y="1968"/>
                    <a:pt x="2517" y="1968"/>
                    <a:pt x="2517" y="1968"/>
                  </a:cubicBezTo>
                  <a:cubicBezTo>
                    <a:pt x="2596" y="1968"/>
                    <a:pt x="2660" y="1904"/>
                    <a:pt x="2660" y="1825"/>
                  </a:cubicBezTo>
                  <a:cubicBezTo>
                    <a:pt x="2660" y="243"/>
                    <a:pt x="2660" y="243"/>
                    <a:pt x="2660" y="243"/>
                  </a:cubicBezTo>
                  <a:cubicBezTo>
                    <a:pt x="2660" y="164"/>
                    <a:pt x="2596" y="100"/>
                    <a:pt x="2517" y="100"/>
                  </a:cubicBezTo>
                  <a:lnTo>
                    <a:pt x="243" y="1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10" name="Freeform 214"/>
            <p:cNvSpPr>
              <a:spLocks/>
            </p:cNvSpPr>
            <p:nvPr/>
          </p:nvSpPr>
          <p:spPr bwMode="auto">
            <a:xfrm>
              <a:off x="3074" y="3753"/>
              <a:ext cx="1528" cy="171"/>
            </a:xfrm>
            <a:custGeom>
              <a:avLst/>
              <a:gdLst>
                <a:gd name="T0" fmla="*/ 842 w 892"/>
                <a:gd name="T1" fmla="*/ 100 h 100"/>
                <a:gd name="T2" fmla="*/ 50 w 892"/>
                <a:gd name="T3" fmla="*/ 100 h 100"/>
                <a:gd name="T4" fmla="*/ 0 w 892"/>
                <a:gd name="T5" fmla="*/ 50 h 100"/>
                <a:gd name="T6" fmla="*/ 50 w 892"/>
                <a:gd name="T7" fmla="*/ 0 h 100"/>
                <a:gd name="T8" fmla="*/ 842 w 892"/>
                <a:gd name="T9" fmla="*/ 0 h 100"/>
                <a:gd name="T10" fmla="*/ 892 w 892"/>
                <a:gd name="T11" fmla="*/ 50 h 100"/>
                <a:gd name="T12" fmla="*/ 842 w 892"/>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92" h="100">
                  <a:moveTo>
                    <a:pt x="842" y="100"/>
                  </a:moveTo>
                  <a:cubicBezTo>
                    <a:pt x="50" y="100"/>
                    <a:pt x="50" y="100"/>
                    <a:pt x="50" y="100"/>
                  </a:cubicBezTo>
                  <a:cubicBezTo>
                    <a:pt x="22" y="100"/>
                    <a:pt x="0" y="77"/>
                    <a:pt x="0" y="50"/>
                  </a:cubicBezTo>
                  <a:cubicBezTo>
                    <a:pt x="0" y="22"/>
                    <a:pt x="22" y="0"/>
                    <a:pt x="50" y="0"/>
                  </a:cubicBezTo>
                  <a:cubicBezTo>
                    <a:pt x="842" y="0"/>
                    <a:pt x="842" y="0"/>
                    <a:pt x="842" y="0"/>
                  </a:cubicBezTo>
                  <a:cubicBezTo>
                    <a:pt x="870" y="0"/>
                    <a:pt x="892" y="22"/>
                    <a:pt x="892" y="50"/>
                  </a:cubicBezTo>
                  <a:cubicBezTo>
                    <a:pt x="892" y="77"/>
                    <a:pt x="870" y="100"/>
                    <a:pt x="842"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11" name="Freeform 215"/>
            <p:cNvSpPr>
              <a:spLocks/>
            </p:cNvSpPr>
            <p:nvPr/>
          </p:nvSpPr>
          <p:spPr bwMode="auto">
            <a:xfrm>
              <a:off x="2245" y="4150"/>
              <a:ext cx="3186" cy="172"/>
            </a:xfrm>
            <a:custGeom>
              <a:avLst/>
              <a:gdLst>
                <a:gd name="T0" fmla="*/ 1810 w 1860"/>
                <a:gd name="T1" fmla="*/ 100 h 100"/>
                <a:gd name="T2" fmla="*/ 50 w 1860"/>
                <a:gd name="T3" fmla="*/ 100 h 100"/>
                <a:gd name="T4" fmla="*/ 0 w 1860"/>
                <a:gd name="T5" fmla="*/ 50 h 100"/>
                <a:gd name="T6" fmla="*/ 50 w 1860"/>
                <a:gd name="T7" fmla="*/ 0 h 100"/>
                <a:gd name="T8" fmla="*/ 1810 w 1860"/>
                <a:gd name="T9" fmla="*/ 0 h 100"/>
                <a:gd name="T10" fmla="*/ 1860 w 1860"/>
                <a:gd name="T11" fmla="*/ 50 h 100"/>
                <a:gd name="T12" fmla="*/ 1810 w 186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860" h="100">
                  <a:moveTo>
                    <a:pt x="1810" y="100"/>
                  </a:moveTo>
                  <a:cubicBezTo>
                    <a:pt x="50" y="100"/>
                    <a:pt x="50" y="100"/>
                    <a:pt x="50" y="100"/>
                  </a:cubicBezTo>
                  <a:cubicBezTo>
                    <a:pt x="22" y="100"/>
                    <a:pt x="0" y="78"/>
                    <a:pt x="0" y="50"/>
                  </a:cubicBezTo>
                  <a:cubicBezTo>
                    <a:pt x="0" y="22"/>
                    <a:pt x="22" y="0"/>
                    <a:pt x="50" y="0"/>
                  </a:cubicBezTo>
                  <a:cubicBezTo>
                    <a:pt x="1810" y="0"/>
                    <a:pt x="1810" y="0"/>
                    <a:pt x="1810" y="0"/>
                  </a:cubicBezTo>
                  <a:cubicBezTo>
                    <a:pt x="1838" y="0"/>
                    <a:pt x="1860" y="22"/>
                    <a:pt x="1860" y="50"/>
                  </a:cubicBezTo>
                  <a:cubicBezTo>
                    <a:pt x="1860" y="78"/>
                    <a:pt x="1838" y="100"/>
                    <a:pt x="1810"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grpSp>
      <p:grpSp>
        <p:nvGrpSpPr>
          <p:cNvPr id="212" name="Group 237"/>
          <p:cNvGrpSpPr>
            <a:grpSpLocks noChangeAspect="1"/>
          </p:cNvGrpSpPr>
          <p:nvPr/>
        </p:nvGrpSpPr>
        <p:grpSpPr bwMode="auto">
          <a:xfrm>
            <a:off x="1052574" y="2687406"/>
            <a:ext cx="569536" cy="553642"/>
            <a:chOff x="1619" y="1"/>
            <a:chExt cx="4444" cy="4320"/>
          </a:xfrm>
          <a:solidFill>
            <a:srgbClr val="000000"/>
          </a:solidFill>
        </p:grpSpPr>
        <p:sp>
          <p:nvSpPr>
            <p:cNvPr id="233" name="Freeform 238"/>
            <p:cNvSpPr>
              <a:spLocks noEditPoints="1"/>
            </p:cNvSpPr>
            <p:nvPr/>
          </p:nvSpPr>
          <p:spPr bwMode="auto">
            <a:xfrm>
              <a:off x="1619" y="1"/>
              <a:ext cx="2768" cy="3807"/>
            </a:xfrm>
            <a:custGeom>
              <a:avLst/>
              <a:gdLst>
                <a:gd name="T0" fmla="*/ 1736 w 1946"/>
                <a:gd name="T1" fmla="*/ 0 h 2675"/>
                <a:gd name="T2" fmla="*/ 210 w 1946"/>
                <a:gd name="T3" fmla="*/ 0 h 2675"/>
                <a:gd name="T4" fmla="*/ 0 w 1946"/>
                <a:gd name="T5" fmla="*/ 210 h 2675"/>
                <a:gd name="T6" fmla="*/ 0 w 1946"/>
                <a:gd name="T7" fmla="*/ 2465 h 2675"/>
                <a:gd name="T8" fmla="*/ 210 w 1946"/>
                <a:gd name="T9" fmla="*/ 2675 h 2675"/>
                <a:gd name="T10" fmla="*/ 1736 w 1946"/>
                <a:gd name="T11" fmla="*/ 2675 h 2675"/>
                <a:gd name="T12" fmla="*/ 1946 w 1946"/>
                <a:gd name="T13" fmla="*/ 2465 h 2675"/>
                <a:gd name="T14" fmla="*/ 1946 w 1946"/>
                <a:gd name="T15" fmla="*/ 210 h 2675"/>
                <a:gd name="T16" fmla="*/ 1736 w 1946"/>
                <a:gd name="T17" fmla="*/ 0 h 2675"/>
                <a:gd name="T18" fmla="*/ 100 w 1946"/>
                <a:gd name="T19" fmla="*/ 491 h 2675"/>
                <a:gd name="T20" fmla="*/ 1846 w 1946"/>
                <a:gd name="T21" fmla="*/ 491 h 2675"/>
                <a:gd name="T22" fmla="*/ 1846 w 1946"/>
                <a:gd name="T23" fmla="*/ 2041 h 2675"/>
                <a:gd name="T24" fmla="*/ 100 w 1946"/>
                <a:gd name="T25" fmla="*/ 2041 h 2675"/>
                <a:gd name="T26" fmla="*/ 100 w 1946"/>
                <a:gd name="T27" fmla="*/ 491 h 2675"/>
                <a:gd name="T28" fmla="*/ 210 w 1946"/>
                <a:gd name="T29" fmla="*/ 100 h 2675"/>
                <a:gd name="T30" fmla="*/ 1736 w 1946"/>
                <a:gd name="T31" fmla="*/ 100 h 2675"/>
                <a:gd name="T32" fmla="*/ 1846 w 1946"/>
                <a:gd name="T33" fmla="*/ 210 h 2675"/>
                <a:gd name="T34" fmla="*/ 1846 w 1946"/>
                <a:gd name="T35" fmla="*/ 391 h 2675"/>
                <a:gd name="T36" fmla="*/ 100 w 1946"/>
                <a:gd name="T37" fmla="*/ 391 h 2675"/>
                <a:gd name="T38" fmla="*/ 100 w 1946"/>
                <a:gd name="T39" fmla="*/ 210 h 2675"/>
                <a:gd name="T40" fmla="*/ 210 w 1946"/>
                <a:gd name="T41" fmla="*/ 100 h 2675"/>
                <a:gd name="T42" fmla="*/ 1736 w 1946"/>
                <a:gd name="T43" fmla="*/ 2575 h 2675"/>
                <a:gd name="T44" fmla="*/ 210 w 1946"/>
                <a:gd name="T45" fmla="*/ 2575 h 2675"/>
                <a:gd name="T46" fmla="*/ 100 w 1946"/>
                <a:gd name="T47" fmla="*/ 2465 h 2675"/>
                <a:gd name="T48" fmla="*/ 100 w 1946"/>
                <a:gd name="T49" fmla="*/ 2141 h 2675"/>
                <a:gd name="T50" fmla="*/ 1846 w 1946"/>
                <a:gd name="T51" fmla="*/ 2141 h 2675"/>
                <a:gd name="T52" fmla="*/ 1846 w 1946"/>
                <a:gd name="T53" fmla="*/ 2465 h 2675"/>
                <a:gd name="T54" fmla="*/ 1736 w 1946"/>
                <a:gd name="T55" fmla="*/ 2575 h 2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46" h="2675">
                  <a:moveTo>
                    <a:pt x="1736" y="0"/>
                  </a:moveTo>
                  <a:cubicBezTo>
                    <a:pt x="210" y="0"/>
                    <a:pt x="210" y="0"/>
                    <a:pt x="210" y="0"/>
                  </a:cubicBezTo>
                  <a:cubicBezTo>
                    <a:pt x="94" y="0"/>
                    <a:pt x="0" y="94"/>
                    <a:pt x="0" y="210"/>
                  </a:cubicBezTo>
                  <a:cubicBezTo>
                    <a:pt x="0" y="2465"/>
                    <a:pt x="0" y="2465"/>
                    <a:pt x="0" y="2465"/>
                  </a:cubicBezTo>
                  <a:cubicBezTo>
                    <a:pt x="0" y="2581"/>
                    <a:pt x="94" y="2675"/>
                    <a:pt x="210" y="2675"/>
                  </a:cubicBezTo>
                  <a:cubicBezTo>
                    <a:pt x="1736" y="2675"/>
                    <a:pt x="1736" y="2675"/>
                    <a:pt x="1736" y="2675"/>
                  </a:cubicBezTo>
                  <a:cubicBezTo>
                    <a:pt x="1852" y="2675"/>
                    <a:pt x="1946" y="2581"/>
                    <a:pt x="1946" y="2465"/>
                  </a:cubicBezTo>
                  <a:cubicBezTo>
                    <a:pt x="1946" y="210"/>
                    <a:pt x="1946" y="210"/>
                    <a:pt x="1946" y="210"/>
                  </a:cubicBezTo>
                  <a:cubicBezTo>
                    <a:pt x="1946" y="94"/>
                    <a:pt x="1852" y="0"/>
                    <a:pt x="1736" y="0"/>
                  </a:cubicBezTo>
                  <a:close/>
                  <a:moveTo>
                    <a:pt x="100" y="491"/>
                  </a:moveTo>
                  <a:cubicBezTo>
                    <a:pt x="1846" y="491"/>
                    <a:pt x="1846" y="491"/>
                    <a:pt x="1846" y="491"/>
                  </a:cubicBezTo>
                  <a:cubicBezTo>
                    <a:pt x="1846" y="2041"/>
                    <a:pt x="1846" y="2041"/>
                    <a:pt x="1846" y="2041"/>
                  </a:cubicBezTo>
                  <a:cubicBezTo>
                    <a:pt x="100" y="2041"/>
                    <a:pt x="100" y="2041"/>
                    <a:pt x="100" y="2041"/>
                  </a:cubicBezTo>
                  <a:lnTo>
                    <a:pt x="100" y="491"/>
                  </a:lnTo>
                  <a:close/>
                  <a:moveTo>
                    <a:pt x="210" y="100"/>
                  </a:moveTo>
                  <a:cubicBezTo>
                    <a:pt x="1736" y="100"/>
                    <a:pt x="1736" y="100"/>
                    <a:pt x="1736" y="100"/>
                  </a:cubicBezTo>
                  <a:cubicBezTo>
                    <a:pt x="1797" y="100"/>
                    <a:pt x="1846" y="149"/>
                    <a:pt x="1846" y="210"/>
                  </a:cubicBezTo>
                  <a:cubicBezTo>
                    <a:pt x="1846" y="391"/>
                    <a:pt x="1846" y="391"/>
                    <a:pt x="1846" y="391"/>
                  </a:cubicBezTo>
                  <a:cubicBezTo>
                    <a:pt x="100" y="391"/>
                    <a:pt x="100" y="391"/>
                    <a:pt x="100" y="391"/>
                  </a:cubicBezTo>
                  <a:cubicBezTo>
                    <a:pt x="100" y="210"/>
                    <a:pt x="100" y="210"/>
                    <a:pt x="100" y="210"/>
                  </a:cubicBezTo>
                  <a:cubicBezTo>
                    <a:pt x="100" y="149"/>
                    <a:pt x="149" y="100"/>
                    <a:pt x="210" y="100"/>
                  </a:cubicBezTo>
                  <a:close/>
                  <a:moveTo>
                    <a:pt x="1736" y="2575"/>
                  </a:moveTo>
                  <a:cubicBezTo>
                    <a:pt x="210" y="2575"/>
                    <a:pt x="210" y="2575"/>
                    <a:pt x="210" y="2575"/>
                  </a:cubicBezTo>
                  <a:cubicBezTo>
                    <a:pt x="149" y="2575"/>
                    <a:pt x="100" y="2525"/>
                    <a:pt x="100" y="2465"/>
                  </a:cubicBezTo>
                  <a:cubicBezTo>
                    <a:pt x="100" y="2141"/>
                    <a:pt x="100" y="2141"/>
                    <a:pt x="100" y="2141"/>
                  </a:cubicBezTo>
                  <a:cubicBezTo>
                    <a:pt x="1846" y="2141"/>
                    <a:pt x="1846" y="2141"/>
                    <a:pt x="1846" y="2141"/>
                  </a:cubicBezTo>
                  <a:cubicBezTo>
                    <a:pt x="1846" y="2465"/>
                    <a:pt x="1846" y="2465"/>
                    <a:pt x="1846" y="2465"/>
                  </a:cubicBezTo>
                  <a:cubicBezTo>
                    <a:pt x="1846" y="2525"/>
                    <a:pt x="1797" y="2575"/>
                    <a:pt x="1736" y="25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34" name="Oval 239"/>
            <p:cNvSpPr>
              <a:spLocks noChangeArrowheads="1"/>
            </p:cNvSpPr>
            <p:nvPr/>
          </p:nvSpPr>
          <p:spPr bwMode="auto">
            <a:xfrm>
              <a:off x="2832" y="3176"/>
              <a:ext cx="342" cy="341"/>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35" name="Freeform 240"/>
            <p:cNvSpPr>
              <a:spLocks noEditPoints="1"/>
            </p:cNvSpPr>
            <p:nvPr/>
          </p:nvSpPr>
          <p:spPr bwMode="auto">
            <a:xfrm>
              <a:off x="4667" y="1847"/>
              <a:ext cx="1396" cy="2474"/>
            </a:xfrm>
            <a:custGeom>
              <a:avLst/>
              <a:gdLst>
                <a:gd name="T0" fmla="*/ 771 w 981"/>
                <a:gd name="T1" fmla="*/ 0 h 1739"/>
                <a:gd name="T2" fmla="*/ 210 w 981"/>
                <a:gd name="T3" fmla="*/ 0 h 1739"/>
                <a:gd name="T4" fmla="*/ 0 w 981"/>
                <a:gd name="T5" fmla="*/ 210 h 1739"/>
                <a:gd name="T6" fmla="*/ 0 w 981"/>
                <a:gd name="T7" fmla="*/ 1529 h 1739"/>
                <a:gd name="T8" fmla="*/ 210 w 981"/>
                <a:gd name="T9" fmla="*/ 1739 h 1739"/>
                <a:gd name="T10" fmla="*/ 771 w 981"/>
                <a:gd name="T11" fmla="*/ 1739 h 1739"/>
                <a:gd name="T12" fmla="*/ 981 w 981"/>
                <a:gd name="T13" fmla="*/ 1529 h 1739"/>
                <a:gd name="T14" fmla="*/ 981 w 981"/>
                <a:gd name="T15" fmla="*/ 210 h 1739"/>
                <a:gd name="T16" fmla="*/ 771 w 981"/>
                <a:gd name="T17" fmla="*/ 0 h 1739"/>
                <a:gd name="T18" fmla="*/ 210 w 981"/>
                <a:gd name="T19" fmla="*/ 100 h 1739"/>
                <a:gd name="T20" fmla="*/ 771 w 981"/>
                <a:gd name="T21" fmla="*/ 100 h 1739"/>
                <a:gd name="T22" fmla="*/ 881 w 981"/>
                <a:gd name="T23" fmla="*/ 210 h 1739"/>
                <a:gd name="T24" fmla="*/ 881 w 981"/>
                <a:gd name="T25" fmla="*/ 1272 h 1739"/>
                <a:gd name="T26" fmla="*/ 100 w 981"/>
                <a:gd name="T27" fmla="*/ 1272 h 1739"/>
                <a:gd name="T28" fmla="*/ 100 w 981"/>
                <a:gd name="T29" fmla="*/ 210 h 1739"/>
                <a:gd name="T30" fmla="*/ 210 w 981"/>
                <a:gd name="T31" fmla="*/ 100 h 1739"/>
                <a:gd name="T32" fmla="*/ 771 w 981"/>
                <a:gd name="T33" fmla="*/ 1639 h 1739"/>
                <a:gd name="T34" fmla="*/ 210 w 981"/>
                <a:gd name="T35" fmla="*/ 1639 h 1739"/>
                <a:gd name="T36" fmla="*/ 100 w 981"/>
                <a:gd name="T37" fmla="*/ 1529 h 1739"/>
                <a:gd name="T38" fmla="*/ 100 w 981"/>
                <a:gd name="T39" fmla="*/ 1372 h 1739"/>
                <a:gd name="T40" fmla="*/ 881 w 981"/>
                <a:gd name="T41" fmla="*/ 1372 h 1739"/>
                <a:gd name="T42" fmla="*/ 881 w 981"/>
                <a:gd name="T43" fmla="*/ 1529 h 1739"/>
                <a:gd name="T44" fmla="*/ 771 w 981"/>
                <a:gd name="T45" fmla="*/ 163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1" h="1739">
                  <a:moveTo>
                    <a:pt x="771" y="0"/>
                  </a:moveTo>
                  <a:cubicBezTo>
                    <a:pt x="210" y="0"/>
                    <a:pt x="210" y="0"/>
                    <a:pt x="210" y="0"/>
                  </a:cubicBezTo>
                  <a:cubicBezTo>
                    <a:pt x="95" y="0"/>
                    <a:pt x="0" y="94"/>
                    <a:pt x="0" y="210"/>
                  </a:cubicBezTo>
                  <a:cubicBezTo>
                    <a:pt x="0" y="1529"/>
                    <a:pt x="0" y="1529"/>
                    <a:pt x="0" y="1529"/>
                  </a:cubicBezTo>
                  <a:cubicBezTo>
                    <a:pt x="0" y="1645"/>
                    <a:pt x="95" y="1739"/>
                    <a:pt x="210" y="1739"/>
                  </a:cubicBezTo>
                  <a:cubicBezTo>
                    <a:pt x="771" y="1739"/>
                    <a:pt x="771" y="1739"/>
                    <a:pt x="771" y="1739"/>
                  </a:cubicBezTo>
                  <a:cubicBezTo>
                    <a:pt x="887" y="1739"/>
                    <a:pt x="981" y="1645"/>
                    <a:pt x="981" y="1529"/>
                  </a:cubicBezTo>
                  <a:cubicBezTo>
                    <a:pt x="981" y="210"/>
                    <a:pt x="981" y="210"/>
                    <a:pt x="981" y="210"/>
                  </a:cubicBezTo>
                  <a:cubicBezTo>
                    <a:pt x="981" y="94"/>
                    <a:pt x="887" y="0"/>
                    <a:pt x="771" y="0"/>
                  </a:cubicBezTo>
                  <a:close/>
                  <a:moveTo>
                    <a:pt x="210" y="100"/>
                  </a:moveTo>
                  <a:cubicBezTo>
                    <a:pt x="771" y="100"/>
                    <a:pt x="771" y="100"/>
                    <a:pt x="771" y="100"/>
                  </a:cubicBezTo>
                  <a:cubicBezTo>
                    <a:pt x="832" y="100"/>
                    <a:pt x="881" y="149"/>
                    <a:pt x="881" y="210"/>
                  </a:cubicBezTo>
                  <a:cubicBezTo>
                    <a:pt x="881" y="1272"/>
                    <a:pt x="881" y="1272"/>
                    <a:pt x="881" y="1272"/>
                  </a:cubicBezTo>
                  <a:cubicBezTo>
                    <a:pt x="100" y="1272"/>
                    <a:pt x="100" y="1272"/>
                    <a:pt x="100" y="1272"/>
                  </a:cubicBezTo>
                  <a:cubicBezTo>
                    <a:pt x="100" y="210"/>
                    <a:pt x="100" y="210"/>
                    <a:pt x="100" y="210"/>
                  </a:cubicBezTo>
                  <a:cubicBezTo>
                    <a:pt x="100" y="149"/>
                    <a:pt x="150" y="100"/>
                    <a:pt x="210" y="100"/>
                  </a:cubicBezTo>
                  <a:close/>
                  <a:moveTo>
                    <a:pt x="771" y="1639"/>
                  </a:moveTo>
                  <a:cubicBezTo>
                    <a:pt x="210" y="1639"/>
                    <a:pt x="210" y="1639"/>
                    <a:pt x="210" y="1639"/>
                  </a:cubicBezTo>
                  <a:cubicBezTo>
                    <a:pt x="150" y="1639"/>
                    <a:pt x="100" y="1590"/>
                    <a:pt x="100" y="1529"/>
                  </a:cubicBezTo>
                  <a:cubicBezTo>
                    <a:pt x="100" y="1372"/>
                    <a:pt x="100" y="1372"/>
                    <a:pt x="100" y="1372"/>
                  </a:cubicBezTo>
                  <a:cubicBezTo>
                    <a:pt x="881" y="1372"/>
                    <a:pt x="881" y="1372"/>
                    <a:pt x="881" y="1372"/>
                  </a:cubicBezTo>
                  <a:cubicBezTo>
                    <a:pt x="881" y="1529"/>
                    <a:pt x="881" y="1529"/>
                    <a:pt x="881" y="1529"/>
                  </a:cubicBezTo>
                  <a:cubicBezTo>
                    <a:pt x="881" y="1590"/>
                    <a:pt x="832" y="1639"/>
                    <a:pt x="771" y="16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36" name="Oval 241"/>
            <p:cNvSpPr>
              <a:spLocks noChangeArrowheads="1"/>
            </p:cNvSpPr>
            <p:nvPr/>
          </p:nvSpPr>
          <p:spPr bwMode="auto">
            <a:xfrm>
              <a:off x="5280" y="2157"/>
              <a:ext cx="171" cy="171"/>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grpSp>
      <p:sp>
        <p:nvSpPr>
          <p:cNvPr id="237" name="Freeform 29"/>
          <p:cNvSpPr>
            <a:spLocks noEditPoints="1"/>
          </p:cNvSpPr>
          <p:nvPr/>
        </p:nvSpPr>
        <p:spPr bwMode="auto">
          <a:xfrm>
            <a:off x="751233" y="4038600"/>
            <a:ext cx="486534" cy="472734"/>
          </a:xfrm>
          <a:custGeom>
            <a:avLst/>
            <a:gdLst>
              <a:gd name="T0" fmla="*/ 2953 w 3025"/>
              <a:gd name="T1" fmla="*/ 455 h 2899"/>
              <a:gd name="T2" fmla="*/ 2680 w 3025"/>
              <a:gd name="T3" fmla="*/ 694 h 2899"/>
              <a:gd name="T4" fmla="*/ 2681 w 3025"/>
              <a:gd name="T5" fmla="*/ 243 h 2899"/>
              <a:gd name="T6" fmla="*/ 2662 w 3025"/>
              <a:gd name="T7" fmla="*/ 161 h 2899"/>
              <a:gd name="T8" fmla="*/ 2123 w 3025"/>
              <a:gd name="T9" fmla="*/ 286 h 2899"/>
              <a:gd name="T10" fmla="*/ 1626 w 3025"/>
              <a:gd name="T11" fmla="*/ 1226 h 2899"/>
              <a:gd name="T12" fmla="*/ 1407 w 3025"/>
              <a:gd name="T13" fmla="*/ 252 h 2899"/>
              <a:gd name="T14" fmla="*/ 1386 w 3025"/>
              <a:gd name="T15" fmla="*/ 169 h 2899"/>
              <a:gd name="T16" fmla="*/ 727 w 3025"/>
              <a:gd name="T17" fmla="*/ 46 h 2899"/>
              <a:gd name="T18" fmla="*/ 0 w 3025"/>
              <a:gd name="T19" fmla="*/ 828 h 2899"/>
              <a:gd name="T20" fmla="*/ 296 w 3025"/>
              <a:gd name="T21" fmla="*/ 1178 h 2899"/>
              <a:gd name="T22" fmla="*/ 481 w 3025"/>
              <a:gd name="T23" fmla="*/ 1178 h 2899"/>
              <a:gd name="T24" fmla="*/ 1308 w 3025"/>
              <a:gd name="T25" fmla="*/ 1544 h 2899"/>
              <a:gd name="T26" fmla="*/ 404 w 3025"/>
              <a:gd name="T27" fmla="*/ 2005 h 2899"/>
              <a:gd name="T28" fmla="*/ 278 w 3025"/>
              <a:gd name="T29" fmla="*/ 2544 h 2899"/>
              <a:gd name="T30" fmla="*/ 361 w 3025"/>
              <a:gd name="T31" fmla="*/ 2564 h 2899"/>
              <a:gd name="T32" fmla="*/ 812 w 3025"/>
              <a:gd name="T33" fmla="*/ 2563 h 2899"/>
              <a:gd name="T34" fmla="*/ 572 w 3025"/>
              <a:gd name="T35" fmla="*/ 2835 h 2899"/>
              <a:gd name="T36" fmla="*/ 774 w 3025"/>
              <a:gd name="T37" fmla="*/ 2899 h 2899"/>
              <a:gd name="T38" fmla="*/ 1144 w 3025"/>
              <a:gd name="T39" fmla="*/ 2746 h 2899"/>
              <a:gd name="T40" fmla="*/ 1605 w 3025"/>
              <a:gd name="T41" fmla="*/ 1841 h 2899"/>
              <a:gd name="T42" fmla="*/ 2574 w 3025"/>
              <a:gd name="T43" fmla="*/ 2756 h 2899"/>
              <a:gd name="T44" fmla="*/ 2799 w 3025"/>
              <a:gd name="T45" fmla="*/ 2585 h 2899"/>
              <a:gd name="T46" fmla="*/ 2799 w 3025"/>
              <a:gd name="T47" fmla="*/ 2400 h 2899"/>
              <a:gd name="T48" fmla="*/ 2302 w 3025"/>
              <a:gd name="T49" fmla="*/ 1145 h 2899"/>
              <a:gd name="T50" fmla="*/ 2863 w 3025"/>
              <a:gd name="T51" fmla="*/ 1027 h 2899"/>
              <a:gd name="T52" fmla="*/ 2989 w 3025"/>
              <a:gd name="T53" fmla="*/ 487 h 2899"/>
              <a:gd name="T54" fmla="*/ 676 w 3025"/>
              <a:gd name="T55" fmla="*/ 842 h 2899"/>
              <a:gd name="T56" fmla="*/ 388 w 3025"/>
              <a:gd name="T57" fmla="*/ 1117 h 2899"/>
              <a:gd name="T58" fmla="*/ 109 w 3025"/>
              <a:gd name="T59" fmla="*/ 850 h 2899"/>
              <a:gd name="T60" fmla="*/ 109 w 3025"/>
              <a:gd name="T61" fmla="*/ 806 h 2899"/>
              <a:gd name="T62" fmla="*/ 828 w 3025"/>
              <a:gd name="T63" fmla="*/ 109 h 2899"/>
              <a:gd name="T64" fmla="*/ 923 w 3025"/>
              <a:gd name="T65" fmla="*/ 595 h 2899"/>
              <a:gd name="T66" fmla="*/ 1555 w 3025"/>
              <a:gd name="T67" fmla="*/ 1297 h 2899"/>
              <a:gd name="T68" fmla="*/ 747 w 3025"/>
              <a:gd name="T69" fmla="*/ 842 h 2899"/>
              <a:gd name="T70" fmla="*/ 2737 w 3025"/>
              <a:gd name="T71" fmla="*/ 2492 h 2899"/>
              <a:gd name="T72" fmla="*/ 2596 w 3025"/>
              <a:gd name="T73" fmla="*/ 2647 h 2899"/>
              <a:gd name="T74" fmla="*/ 1676 w 3025"/>
              <a:gd name="T75" fmla="*/ 1771 h 2899"/>
              <a:gd name="T76" fmla="*/ 2728 w 3025"/>
              <a:gd name="T77" fmla="*/ 2470 h 2899"/>
              <a:gd name="T78" fmla="*/ 2312 w 3025"/>
              <a:gd name="T79" fmla="*/ 1040 h 2899"/>
              <a:gd name="T80" fmla="*/ 1817 w 3025"/>
              <a:gd name="T81" fmla="*/ 1488 h 2899"/>
              <a:gd name="T82" fmla="*/ 1817 w 3025"/>
              <a:gd name="T83" fmla="*/ 1489 h 2899"/>
              <a:gd name="T84" fmla="*/ 1570 w 3025"/>
              <a:gd name="T85" fmla="*/ 1735 h 2899"/>
              <a:gd name="T86" fmla="*/ 1167 w 3025"/>
              <a:gd name="T87" fmla="*/ 2138 h 2899"/>
              <a:gd name="T88" fmla="*/ 1074 w 3025"/>
              <a:gd name="T89" fmla="*/ 2675 h 2899"/>
              <a:gd name="T90" fmla="*/ 918 w 3025"/>
              <a:gd name="T91" fmla="*/ 2598 h 2899"/>
              <a:gd name="T92" fmla="*/ 918 w 3025"/>
              <a:gd name="T93" fmla="*/ 2527 h 2899"/>
              <a:gd name="T94" fmla="*/ 551 w 3025"/>
              <a:gd name="T95" fmla="*/ 2232 h 2899"/>
              <a:gd name="T96" fmla="*/ 474 w 3025"/>
              <a:gd name="T97" fmla="*/ 2076 h 2899"/>
              <a:gd name="T98" fmla="*/ 1012 w 3025"/>
              <a:gd name="T99" fmla="*/ 1982 h 2899"/>
              <a:gd name="T100" fmla="*/ 2109 w 3025"/>
              <a:gd name="T101" fmla="*/ 837 h 2899"/>
              <a:gd name="T102" fmla="*/ 2547 w 3025"/>
              <a:gd name="T103" fmla="*/ 236 h 2899"/>
              <a:gd name="T104" fmla="*/ 2349 w 3025"/>
              <a:gd name="T105" fmla="*/ 505 h 2899"/>
              <a:gd name="T106" fmla="*/ 2716 w 3025"/>
              <a:gd name="T107" fmla="*/ 800 h 2899"/>
              <a:gd name="T108" fmla="*/ 2793 w 3025"/>
              <a:gd name="T109" fmla="*/ 956 h 2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25" h="2899">
                <a:moveTo>
                  <a:pt x="2989" y="487"/>
                </a:moveTo>
                <a:cubicBezTo>
                  <a:pt x="2983" y="471"/>
                  <a:pt x="2970" y="459"/>
                  <a:pt x="2953" y="455"/>
                </a:cubicBezTo>
                <a:cubicBezTo>
                  <a:pt x="2936" y="451"/>
                  <a:pt x="2918" y="456"/>
                  <a:pt x="2906" y="468"/>
                </a:cubicBezTo>
                <a:cubicBezTo>
                  <a:pt x="2680" y="694"/>
                  <a:pt x="2680" y="694"/>
                  <a:pt x="2680" y="694"/>
                </a:cubicBezTo>
                <a:cubicBezTo>
                  <a:pt x="2455" y="469"/>
                  <a:pt x="2455" y="469"/>
                  <a:pt x="2455" y="469"/>
                </a:cubicBezTo>
                <a:cubicBezTo>
                  <a:pt x="2681" y="243"/>
                  <a:pt x="2681" y="243"/>
                  <a:pt x="2681" y="243"/>
                </a:cubicBezTo>
                <a:cubicBezTo>
                  <a:pt x="2694" y="231"/>
                  <a:pt x="2699" y="214"/>
                  <a:pt x="2695" y="197"/>
                </a:cubicBezTo>
                <a:cubicBezTo>
                  <a:pt x="2691" y="180"/>
                  <a:pt x="2678" y="166"/>
                  <a:pt x="2662" y="161"/>
                </a:cubicBezTo>
                <a:cubicBezTo>
                  <a:pt x="2571" y="130"/>
                  <a:pt x="2473" y="124"/>
                  <a:pt x="2378" y="145"/>
                </a:cubicBezTo>
                <a:cubicBezTo>
                  <a:pt x="2282" y="167"/>
                  <a:pt x="2193" y="216"/>
                  <a:pt x="2123" y="286"/>
                </a:cubicBezTo>
                <a:cubicBezTo>
                  <a:pt x="1975" y="434"/>
                  <a:pt x="1930" y="655"/>
                  <a:pt x="2005" y="847"/>
                </a:cubicBezTo>
                <a:cubicBezTo>
                  <a:pt x="1626" y="1226"/>
                  <a:pt x="1626" y="1226"/>
                  <a:pt x="1626" y="1226"/>
                </a:cubicBezTo>
                <a:cubicBezTo>
                  <a:pt x="1029" y="630"/>
                  <a:pt x="1029" y="630"/>
                  <a:pt x="1029" y="630"/>
                </a:cubicBezTo>
                <a:cubicBezTo>
                  <a:pt x="1407" y="252"/>
                  <a:pt x="1407" y="252"/>
                  <a:pt x="1407" y="252"/>
                </a:cubicBezTo>
                <a:cubicBezTo>
                  <a:pt x="1420" y="240"/>
                  <a:pt x="1425" y="222"/>
                  <a:pt x="1420" y="205"/>
                </a:cubicBezTo>
                <a:cubicBezTo>
                  <a:pt x="1416" y="187"/>
                  <a:pt x="1403" y="174"/>
                  <a:pt x="1386" y="169"/>
                </a:cubicBezTo>
                <a:cubicBezTo>
                  <a:pt x="857" y="13"/>
                  <a:pt x="857" y="13"/>
                  <a:pt x="857" y="13"/>
                </a:cubicBezTo>
                <a:cubicBezTo>
                  <a:pt x="811" y="0"/>
                  <a:pt x="761" y="12"/>
                  <a:pt x="727" y="46"/>
                </a:cubicBezTo>
                <a:cubicBezTo>
                  <a:pt x="38" y="735"/>
                  <a:pt x="38" y="735"/>
                  <a:pt x="38" y="735"/>
                </a:cubicBezTo>
                <a:cubicBezTo>
                  <a:pt x="13" y="760"/>
                  <a:pt x="0" y="793"/>
                  <a:pt x="0" y="828"/>
                </a:cubicBezTo>
                <a:cubicBezTo>
                  <a:pt x="0" y="863"/>
                  <a:pt x="13" y="896"/>
                  <a:pt x="38" y="920"/>
                </a:cubicBezTo>
                <a:cubicBezTo>
                  <a:pt x="296" y="1178"/>
                  <a:pt x="296" y="1178"/>
                  <a:pt x="296" y="1178"/>
                </a:cubicBezTo>
                <a:cubicBezTo>
                  <a:pt x="321" y="1203"/>
                  <a:pt x="353" y="1217"/>
                  <a:pt x="388" y="1217"/>
                </a:cubicBezTo>
                <a:cubicBezTo>
                  <a:pt x="423" y="1217"/>
                  <a:pt x="456" y="1203"/>
                  <a:pt x="481" y="1178"/>
                </a:cubicBezTo>
                <a:cubicBezTo>
                  <a:pt x="712" y="948"/>
                  <a:pt x="712" y="948"/>
                  <a:pt x="712" y="948"/>
                </a:cubicBezTo>
                <a:cubicBezTo>
                  <a:pt x="1308" y="1544"/>
                  <a:pt x="1308" y="1544"/>
                  <a:pt x="1308" y="1544"/>
                </a:cubicBezTo>
                <a:cubicBezTo>
                  <a:pt x="965" y="1887"/>
                  <a:pt x="965" y="1887"/>
                  <a:pt x="965" y="1887"/>
                </a:cubicBezTo>
                <a:cubicBezTo>
                  <a:pt x="773" y="1812"/>
                  <a:pt x="551" y="1858"/>
                  <a:pt x="404" y="2005"/>
                </a:cubicBezTo>
                <a:cubicBezTo>
                  <a:pt x="333" y="2075"/>
                  <a:pt x="285" y="2164"/>
                  <a:pt x="263" y="2261"/>
                </a:cubicBezTo>
                <a:cubicBezTo>
                  <a:pt x="242" y="2355"/>
                  <a:pt x="247" y="2453"/>
                  <a:pt x="278" y="2544"/>
                </a:cubicBezTo>
                <a:cubicBezTo>
                  <a:pt x="284" y="2561"/>
                  <a:pt x="297" y="2573"/>
                  <a:pt x="314" y="2577"/>
                </a:cubicBezTo>
                <a:cubicBezTo>
                  <a:pt x="331" y="2581"/>
                  <a:pt x="349" y="2576"/>
                  <a:pt x="361" y="2564"/>
                </a:cubicBezTo>
                <a:cubicBezTo>
                  <a:pt x="587" y="2338"/>
                  <a:pt x="587" y="2338"/>
                  <a:pt x="587" y="2338"/>
                </a:cubicBezTo>
                <a:cubicBezTo>
                  <a:pt x="812" y="2563"/>
                  <a:pt x="812" y="2563"/>
                  <a:pt x="812" y="2563"/>
                </a:cubicBezTo>
                <a:cubicBezTo>
                  <a:pt x="586" y="2788"/>
                  <a:pt x="586" y="2788"/>
                  <a:pt x="586" y="2788"/>
                </a:cubicBezTo>
                <a:cubicBezTo>
                  <a:pt x="574" y="2801"/>
                  <a:pt x="568" y="2818"/>
                  <a:pt x="572" y="2835"/>
                </a:cubicBezTo>
                <a:cubicBezTo>
                  <a:pt x="576" y="2852"/>
                  <a:pt x="589" y="2866"/>
                  <a:pt x="605" y="2871"/>
                </a:cubicBezTo>
                <a:cubicBezTo>
                  <a:pt x="660" y="2890"/>
                  <a:pt x="717" y="2899"/>
                  <a:pt x="774" y="2899"/>
                </a:cubicBezTo>
                <a:cubicBezTo>
                  <a:pt x="812" y="2899"/>
                  <a:pt x="851" y="2895"/>
                  <a:pt x="889" y="2886"/>
                </a:cubicBezTo>
                <a:cubicBezTo>
                  <a:pt x="985" y="2865"/>
                  <a:pt x="1074" y="2816"/>
                  <a:pt x="1144" y="2746"/>
                </a:cubicBezTo>
                <a:cubicBezTo>
                  <a:pt x="1292" y="2598"/>
                  <a:pt x="1337" y="2377"/>
                  <a:pt x="1262" y="2185"/>
                </a:cubicBezTo>
                <a:cubicBezTo>
                  <a:pt x="1605" y="1841"/>
                  <a:pt x="1605" y="1841"/>
                  <a:pt x="1605" y="1841"/>
                </a:cubicBezTo>
                <a:cubicBezTo>
                  <a:pt x="2481" y="2717"/>
                  <a:pt x="2481" y="2717"/>
                  <a:pt x="2481" y="2717"/>
                </a:cubicBezTo>
                <a:cubicBezTo>
                  <a:pt x="2506" y="2742"/>
                  <a:pt x="2539" y="2756"/>
                  <a:pt x="2574" y="2756"/>
                </a:cubicBezTo>
                <a:cubicBezTo>
                  <a:pt x="2609" y="2756"/>
                  <a:pt x="2642" y="2742"/>
                  <a:pt x="2666" y="2717"/>
                </a:cubicBezTo>
                <a:cubicBezTo>
                  <a:pt x="2799" y="2585"/>
                  <a:pt x="2799" y="2585"/>
                  <a:pt x="2799" y="2585"/>
                </a:cubicBezTo>
                <a:cubicBezTo>
                  <a:pt x="2824" y="2560"/>
                  <a:pt x="2837" y="2527"/>
                  <a:pt x="2837" y="2492"/>
                </a:cubicBezTo>
                <a:cubicBezTo>
                  <a:pt x="2837" y="2457"/>
                  <a:pt x="2824" y="2424"/>
                  <a:pt x="2799" y="2400"/>
                </a:cubicBezTo>
                <a:cubicBezTo>
                  <a:pt x="1923" y="1524"/>
                  <a:pt x="1923" y="1524"/>
                  <a:pt x="1923" y="1524"/>
                </a:cubicBezTo>
                <a:cubicBezTo>
                  <a:pt x="2302" y="1145"/>
                  <a:pt x="2302" y="1145"/>
                  <a:pt x="2302" y="1145"/>
                </a:cubicBezTo>
                <a:cubicBezTo>
                  <a:pt x="2364" y="1168"/>
                  <a:pt x="2428" y="1180"/>
                  <a:pt x="2492" y="1180"/>
                </a:cubicBezTo>
                <a:cubicBezTo>
                  <a:pt x="2628" y="1180"/>
                  <a:pt x="2763" y="1127"/>
                  <a:pt x="2863" y="1027"/>
                </a:cubicBezTo>
                <a:cubicBezTo>
                  <a:pt x="2934" y="956"/>
                  <a:pt x="2982" y="868"/>
                  <a:pt x="3004" y="771"/>
                </a:cubicBezTo>
                <a:cubicBezTo>
                  <a:pt x="3025" y="677"/>
                  <a:pt x="3020" y="579"/>
                  <a:pt x="2989" y="487"/>
                </a:cubicBezTo>
                <a:close/>
                <a:moveTo>
                  <a:pt x="747" y="842"/>
                </a:moveTo>
                <a:cubicBezTo>
                  <a:pt x="727" y="822"/>
                  <a:pt x="696" y="822"/>
                  <a:pt x="676" y="842"/>
                </a:cubicBezTo>
                <a:cubicBezTo>
                  <a:pt x="410" y="1108"/>
                  <a:pt x="410" y="1108"/>
                  <a:pt x="410" y="1108"/>
                </a:cubicBezTo>
                <a:cubicBezTo>
                  <a:pt x="404" y="1113"/>
                  <a:pt x="397" y="1117"/>
                  <a:pt x="388" y="1117"/>
                </a:cubicBezTo>
                <a:cubicBezTo>
                  <a:pt x="380" y="1117"/>
                  <a:pt x="372" y="1113"/>
                  <a:pt x="367" y="1108"/>
                </a:cubicBezTo>
                <a:cubicBezTo>
                  <a:pt x="109" y="850"/>
                  <a:pt x="109" y="850"/>
                  <a:pt x="109" y="850"/>
                </a:cubicBezTo>
                <a:cubicBezTo>
                  <a:pt x="103" y="844"/>
                  <a:pt x="100" y="836"/>
                  <a:pt x="100" y="828"/>
                </a:cubicBezTo>
                <a:cubicBezTo>
                  <a:pt x="100" y="820"/>
                  <a:pt x="103" y="812"/>
                  <a:pt x="109" y="806"/>
                </a:cubicBezTo>
                <a:cubicBezTo>
                  <a:pt x="798" y="117"/>
                  <a:pt x="798" y="117"/>
                  <a:pt x="798" y="117"/>
                </a:cubicBezTo>
                <a:cubicBezTo>
                  <a:pt x="806" y="109"/>
                  <a:pt x="818" y="106"/>
                  <a:pt x="828" y="109"/>
                </a:cubicBezTo>
                <a:cubicBezTo>
                  <a:pt x="1277" y="241"/>
                  <a:pt x="1277" y="241"/>
                  <a:pt x="1277" y="241"/>
                </a:cubicBezTo>
                <a:cubicBezTo>
                  <a:pt x="923" y="595"/>
                  <a:pt x="923" y="595"/>
                  <a:pt x="923" y="595"/>
                </a:cubicBezTo>
                <a:cubicBezTo>
                  <a:pt x="904" y="614"/>
                  <a:pt x="904" y="646"/>
                  <a:pt x="923" y="665"/>
                </a:cubicBezTo>
                <a:cubicBezTo>
                  <a:pt x="1555" y="1297"/>
                  <a:pt x="1555" y="1297"/>
                  <a:pt x="1555" y="1297"/>
                </a:cubicBezTo>
                <a:cubicBezTo>
                  <a:pt x="1379" y="1473"/>
                  <a:pt x="1379" y="1473"/>
                  <a:pt x="1379" y="1473"/>
                </a:cubicBezTo>
                <a:lnTo>
                  <a:pt x="747" y="842"/>
                </a:lnTo>
                <a:close/>
                <a:moveTo>
                  <a:pt x="2728" y="2470"/>
                </a:moveTo>
                <a:cubicBezTo>
                  <a:pt x="2734" y="2476"/>
                  <a:pt x="2737" y="2484"/>
                  <a:pt x="2737" y="2492"/>
                </a:cubicBezTo>
                <a:cubicBezTo>
                  <a:pt x="2737" y="2500"/>
                  <a:pt x="2734" y="2508"/>
                  <a:pt x="2728" y="2514"/>
                </a:cubicBezTo>
                <a:cubicBezTo>
                  <a:pt x="2596" y="2647"/>
                  <a:pt x="2596" y="2647"/>
                  <a:pt x="2596" y="2647"/>
                </a:cubicBezTo>
                <a:cubicBezTo>
                  <a:pt x="2584" y="2659"/>
                  <a:pt x="2564" y="2659"/>
                  <a:pt x="2552" y="2647"/>
                </a:cubicBezTo>
                <a:cubicBezTo>
                  <a:pt x="1676" y="1771"/>
                  <a:pt x="1676" y="1771"/>
                  <a:pt x="1676" y="1771"/>
                </a:cubicBezTo>
                <a:cubicBezTo>
                  <a:pt x="1852" y="1595"/>
                  <a:pt x="1852" y="1595"/>
                  <a:pt x="1852" y="1595"/>
                </a:cubicBezTo>
                <a:lnTo>
                  <a:pt x="2728" y="2470"/>
                </a:lnTo>
                <a:close/>
                <a:moveTo>
                  <a:pt x="2793" y="956"/>
                </a:moveTo>
                <a:cubicBezTo>
                  <a:pt x="2666" y="1082"/>
                  <a:pt x="2473" y="1116"/>
                  <a:pt x="2312" y="1040"/>
                </a:cubicBezTo>
                <a:cubicBezTo>
                  <a:pt x="2293" y="1031"/>
                  <a:pt x="2270" y="1035"/>
                  <a:pt x="2256" y="1050"/>
                </a:cubicBezTo>
                <a:cubicBezTo>
                  <a:pt x="1817" y="1488"/>
                  <a:pt x="1817" y="1488"/>
                  <a:pt x="1817" y="1488"/>
                </a:cubicBezTo>
                <a:cubicBezTo>
                  <a:pt x="1817" y="1488"/>
                  <a:pt x="1817" y="1488"/>
                  <a:pt x="1817" y="1488"/>
                </a:cubicBezTo>
                <a:cubicBezTo>
                  <a:pt x="1817" y="1488"/>
                  <a:pt x="1817" y="1488"/>
                  <a:pt x="1817" y="1489"/>
                </a:cubicBezTo>
                <a:cubicBezTo>
                  <a:pt x="1570" y="1735"/>
                  <a:pt x="1570" y="1735"/>
                  <a:pt x="1570" y="1735"/>
                </a:cubicBezTo>
                <a:cubicBezTo>
                  <a:pt x="1570" y="1735"/>
                  <a:pt x="1570" y="1735"/>
                  <a:pt x="1570" y="1735"/>
                </a:cubicBezTo>
                <a:cubicBezTo>
                  <a:pt x="1570" y="1735"/>
                  <a:pt x="1570" y="1735"/>
                  <a:pt x="1570" y="1735"/>
                </a:cubicBezTo>
                <a:cubicBezTo>
                  <a:pt x="1167" y="2138"/>
                  <a:pt x="1167" y="2138"/>
                  <a:pt x="1167" y="2138"/>
                </a:cubicBezTo>
                <a:cubicBezTo>
                  <a:pt x="1153" y="2153"/>
                  <a:pt x="1149" y="2176"/>
                  <a:pt x="1158" y="2195"/>
                </a:cubicBezTo>
                <a:cubicBezTo>
                  <a:pt x="1234" y="2356"/>
                  <a:pt x="1200" y="2549"/>
                  <a:pt x="1074" y="2675"/>
                </a:cubicBezTo>
                <a:cubicBezTo>
                  <a:pt x="979" y="2770"/>
                  <a:pt x="849" y="2813"/>
                  <a:pt x="720" y="2796"/>
                </a:cubicBezTo>
                <a:cubicBezTo>
                  <a:pt x="918" y="2598"/>
                  <a:pt x="918" y="2598"/>
                  <a:pt x="918" y="2598"/>
                </a:cubicBezTo>
                <a:cubicBezTo>
                  <a:pt x="927" y="2589"/>
                  <a:pt x="932" y="2576"/>
                  <a:pt x="932" y="2563"/>
                </a:cubicBezTo>
                <a:cubicBezTo>
                  <a:pt x="932" y="2549"/>
                  <a:pt x="927" y="2537"/>
                  <a:pt x="918" y="2527"/>
                </a:cubicBezTo>
                <a:cubicBezTo>
                  <a:pt x="622" y="2232"/>
                  <a:pt x="622" y="2232"/>
                  <a:pt x="622" y="2232"/>
                </a:cubicBezTo>
                <a:cubicBezTo>
                  <a:pt x="603" y="2212"/>
                  <a:pt x="571" y="2212"/>
                  <a:pt x="551" y="2232"/>
                </a:cubicBezTo>
                <a:cubicBezTo>
                  <a:pt x="354" y="2430"/>
                  <a:pt x="354" y="2430"/>
                  <a:pt x="354" y="2430"/>
                </a:cubicBezTo>
                <a:cubicBezTo>
                  <a:pt x="337" y="2301"/>
                  <a:pt x="380" y="2170"/>
                  <a:pt x="474" y="2076"/>
                </a:cubicBezTo>
                <a:cubicBezTo>
                  <a:pt x="601" y="1950"/>
                  <a:pt x="794" y="1916"/>
                  <a:pt x="955" y="1992"/>
                </a:cubicBezTo>
                <a:cubicBezTo>
                  <a:pt x="974" y="2001"/>
                  <a:pt x="997" y="1997"/>
                  <a:pt x="1012" y="1982"/>
                </a:cubicBezTo>
                <a:cubicBezTo>
                  <a:pt x="2100" y="894"/>
                  <a:pt x="2100" y="894"/>
                  <a:pt x="2100" y="894"/>
                </a:cubicBezTo>
                <a:cubicBezTo>
                  <a:pt x="2115" y="879"/>
                  <a:pt x="2118" y="856"/>
                  <a:pt x="2109" y="837"/>
                </a:cubicBezTo>
                <a:cubicBezTo>
                  <a:pt x="2034" y="676"/>
                  <a:pt x="2067" y="483"/>
                  <a:pt x="2193" y="357"/>
                </a:cubicBezTo>
                <a:cubicBezTo>
                  <a:pt x="2288" y="262"/>
                  <a:pt x="2418" y="219"/>
                  <a:pt x="2547" y="236"/>
                </a:cubicBezTo>
                <a:cubicBezTo>
                  <a:pt x="2349" y="434"/>
                  <a:pt x="2349" y="434"/>
                  <a:pt x="2349" y="434"/>
                </a:cubicBezTo>
                <a:cubicBezTo>
                  <a:pt x="2330" y="453"/>
                  <a:pt x="2330" y="485"/>
                  <a:pt x="2349" y="505"/>
                </a:cubicBezTo>
                <a:cubicBezTo>
                  <a:pt x="2645" y="800"/>
                  <a:pt x="2645" y="800"/>
                  <a:pt x="2645" y="800"/>
                </a:cubicBezTo>
                <a:cubicBezTo>
                  <a:pt x="2664" y="820"/>
                  <a:pt x="2696" y="820"/>
                  <a:pt x="2716" y="800"/>
                </a:cubicBezTo>
                <a:cubicBezTo>
                  <a:pt x="2913" y="602"/>
                  <a:pt x="2913" y="602"/>
                  <a:pt x="2913" y="602"/>
                </a:cubicBezTo>
                <a:cubicBezTo>
                  <a:pt x="2930" y="731"/>
                  <a:pt x="2887" y="861"/>
                  <a:pt x="2793" y="95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38" name="Freeform 270"/>
          <p:cNvSpPr>
            <a:spLocks noEditPoints="1"/>
          </p:cNvSpPr>
          <p:nvPr/>
        </p:nvSpPr>
        <p:spPr bwMode="auto">
          <a:xfrm>
            <a:off x="725277" y="5320139"/>
            <a:ext cx="538446" cy="555536"/>
          </a:xfrm>
          <a:custGeom>
            <a:avLst/>
            <a:gdLst>
              <a:gd name="T0" fmla="*/ 1969 w 2760"/>
              <a:gd name="T1" fmla="*/ 168 h 2846"/>
              <a:gd name="T2" fmla="*/ 962 w 2760"/>
              <a:gd name="T3" fmla="*/ 155 h 2846"/>
              <a:gd name="T4" fmla="*/ 610 w 2760"/>
              <a:gd name="T5" fmla="*/ 513 h 2846"/>
              <a:gd name="T6" fmla="*/ 165 w 2760"/>
              <a:gd name="T7" fmla="*/ 1541 h 2846"/>
              <a:gd name="T8" fmla="*/ 610 w 2760"/>
              <a:gd name="T9" fmla="*/ 1734 h 2846"/>
              <a:gd name="T10" fmla="*/ 1010 w 2760"/>
              <a:gd name="T11" fmla="*/ 2068 h 2846"/>
              <a:gd name="T12" fmla="*/ 635 w 2760"/>
              <a:gd name="T13" fmla="*/ 2154 h 2846"/>
              <a:gd name="T14" fmla="*/ 333 w 2760"/>
              <a:gd name="T15" fmla="*/ 2003 h 2846"/>
              <a:gd name="T16" fmla="*/ 202 w 2760"/>
              <a:gd name="T17" fmla="*/ 2204 h 2846"/>
              <a:gd name="T18" fmla="*/ 519 w 2760"/>
              <a:gd name="T19" fmla="*/ 2400 h 2846"/>
              <a:gd name="T20" fmla="*/ 924 w 2760"/>
              <a:gd name="T21" fmla="*/ 2254 h 2846"/>
              <a:gd name="T22" fmla="*/ 1110 w 2760"/>
              <a:gd name="T23" fmla="*/ 1734 h 2846"/>
              <a:gd name="T24" fmla="*/ 1330 w 2760"/>
              <a:gd name="T25" fmla="*/ 2413 h 2846"/>
              <a:gd name="T26" fmla="*/ 1169 w 2760"/>
              <a:gd name="T27" fmla="*/ 2566 h 2846"/>
              <a:gd name="T28" fmla="*/ 1380 w 2760"/>
              <a:gd name="T29" fmla="*/ 2846 h 2846"/>
              <a:gd name="T30" fmla="*/ 1594 w 2760"/>
              <a:gd name="T31" fmla="*/ 2676 h 2846"/>
              <a:gd name="T32" fmla="*/ 1430 w 2760"/>
              <a:gd name="T33" fmla="*/ 2413 h 2846"/>
              <a:gd name="T34" fmla="*/ 1650 w 2760"/>
              <a:gd name="T35" fmla="*/ 1734 h 2846"/>
              <a:gd name="T36" fmla="*/ 1836 w 2760"/>
              <a:gd name="T37" fmla="*/ 2254 h 2846"/>
              <a:gd name="T38" fmla="*/ 2341 w 2760"/>
              <a:gd name="T39" fmla="*/ 2423 h 2846"/>
              <a:gd name="T40" fmla="*/ 2555 w 2760"/>
              <a:gd name="T41" fmla="*/ 2253 h 2846"/>
              <a:gd name="T42" fmla="*/ 2341 w 2760"/>
              <a:gd name="T43" fmla="*/ 1984 h 2846"/>
              <a:gd name="T44" fmla="*/ 2130 w 2760"/>
              <a:gd name="T45" fmla="*/ 2143 h 2846"/>
              <a:gd name="T46" fmla="*/ 1836 w 2760"/>
              <a:gd name="T47" fmla="*/ 2154 h 2846"/>
              <a:gd name="T48" fmla="*/ 1750 w 2760"/>
              <a:gd name="T49" fmla="*/ 1734 h 2846"/>
              <a:gd name="T50" fmla="*/ 2190 w 2760"/>
              <a:gd name="T51" fmla="*/ 1734 h 2846"/>
              <a:gd name="T52" fmla="*/ 2760 w 2760"/>
              <a:gd name="T53" fmla="*/ 1146 h 2846"/>
              <a:gd name="T54" fmla="*/ 538 w 2760"/>
              <a:gd name="T55" fmla="*/ 2231 h 2846"/>
              <a:gd name="T56" fmla="*/ 421 w 2760"/>
              <a:gd name="T57" fmla="*/ 2323 h 2846"/>
              <a:gd name="T58" fmla="*/ 307 w 2760"/>
              <a:gd name="T59" fmla="*/ 2171 h 2846"/>
              <a:gd name="T60" fmla="*/ 421 w 2760"/>
              <a:gd name="T61" fmla="*/ 2084 h 2846"/>
              <a:gd name="T62" fmla="*/ 538 w 2760"/>
              <a:gd name="T63" fmla="*/ 2231 h 2846"/>
              <a:gd name="T64" fmla="*/ 1496 w 2760"/>
              <a:gd name="T65" fmla="*/ 2654 h 2846"/>
              <a:gd name="T66" fmla="*/ 1380 w 2760"/>
              <a:gd name="T67" fmla="*/ 2746 h 2846"/>
              <a:gd name="T68" fmla="*/ 1265 w 2760"/>
              <a:gd name="T69" fmla="*/ 2594 h 2846"/>
              <a:gd name="T70" fmla="*/ 1380 w 2760"/>
              <a:gd name="T71" fmla="*/ 2507 h 2846"/>
              <a:gd name="T72" fmla="*/ 2226 w 2760"/>
              <a:gd name="T73" fmla="*/ 2171 h 2846"/>
              <a:gd name="T74" fmla="*/ 2341 w 2760"/>
              <a:gd name="T75" fmla="*/ 2084 h 2846"/>
              <a:gd name="T76" fmla="*/ 2457 w 2760"/>
              <a:gd name="T77" fmla="*/ 2231 h 2846"/>
              <a:gd name="T78" fmla="*/ 2341 w 2760"/>
              <a:gd name="T79" fmla="*/ 2323 h 2846"/>
              <a:gd name="T80" fmla="*/ 2226 w 2760"/>
              <a:gd name="T81" fmla="*/ 2171 h 2846"/>
              <a:gd name="T82" fmla="*/ 2171 w 2760"/>
              <a:gd name="T83" fmla="*/ 1634 h 2846"/>
              <a:gd name="T84" fmla="*/ 575 w 2760"/>
              <a:gd name="T85" fmla="*/ 1633 h 2846"/>
              <a:gd name="T86" fmla="*/ 610 w 2760"/>
              <a:gd name="T87" fmla="*/ 613 h 2846"/>
              <a:gd name="T88" fmla="*/ 741 w 2760"/>
              <a:gd name="T89" fmla="*/ 588 h 2846"/>
              <a:gd name="T90" fmla="*/ 2185 w 2760"/>
              <a:gd name="T91" fmla="*/ 626 h 2846"/>
              <a:gd name="T92" fmla="*/ 2660 w 2760"/>
              <a:gd name="T93" fmla="*/ 1146 h 2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60" h="2846">
                <a:moveTo>
                  <a:pt x="2269" y="565"/>
                </a:moveTo>
                <a:cubicBezTo>
                  <a:pt x="2210" y="406"/>
                  <a:pt x="2107" y="269"/>
                  <a:pt x="1969" y="168"/>
                </a:cubicBezTo>
                <a:cubicBezTo>
                  <a:pt x="1819" y="58"/>
                  <a:pt x="1642" y="0"/>
                  <a:pt x="1456" y="0"/>
                </a:cubicBezTo>
                <a:cubicBezTo>
                  <a:pt x="1278" y="0"/>
                  <a:pt x="1107" y="53"/>
                  <a:pt x="962" y="155"/>
                </a:cubicBezTo>
                <a:cubicBezTo>
                  <a:pt x="830" y="246"/>
                  <a:pt x="728" y="370"/>
                  <a:pt x="663" y="515"/>
                </a:cubicBezTo>
                <a:cubicBezTo>
                  <a:pt x="646" y="514"/>
                  <a:pt x="628" y="513"/>
                  <a:pt x="610" y="513"/>
                </a:cubicBezTo>
                <a:cubicBezTo>
                  <a:pt x="274" y="513"/>
                  <a:pt x="0" y="787"/>
                  <a:pt x="0" y="1124"/>
                </a:cubicBezTo>
                <a:cubicBezTo>
                  <a:pt x="0" y="1279"/>
                  <a:pt x="58" y="1428"/>
                  <a:pt x="165" y="1541"/>
                </a:cubicBezTo>
                <a:cubicBezTo>
                  <a:pt x="271" y="1654"/>
                  <a:pt x="414" y="1722"/>
                  <a:pt x="568" y="1733"/>
                </a:cubicBezTo>
                <a:cubicBezTo>
                  <a:pt x="582" y="1734"/>
                  <a:pt x="596" y="1734"/>
                  <a:pt x="610" y="1734"/>
                </a:cubicBezTo>
                <a:cubicBezTo>
                  <a:pt x="1010" y="1734"/>
                  <a:pt x="1010" y="1734"/>
                  <a:pt x="1010" y="1734"/>
                </a:cubicBezTo>
                <a:cubicBezTo>
                  <a:pt x="1010" y="2068"/>
                  <a:pt x="1010" y="2068"/>
                  <a:pt x="1010" y="2068"/>
                </a:cubicBezTo>
                <a:cubicBezTo>
                  <a:pt x="1010" y="2115"/>
                  <a:pt x="971" y="2154"/>
                  <a:pt x="924" y="2154"/>
                </a:cubicBezTo>
                <a:cubicBezTo>
                  <a:pt x="635" y="2154"/>
                  <a:pt x="635" y="2154"/>
                  <a:pt x="635" y="2154"/>
                </a:cubicBezTo>
                <a:cubicBezTo>
                  <a:pt x="612" y="2057"/>
                  <a:pt x="525" y="1984"/>
                  <a:pt x="421" y="1984"/>
                </a:cubicBezTo>
                <a:cubicBezTo>
                  <a:pt x="391" y="1984"/>
                  <a:pt x="361" y="1991"/>
                  <a:pt x="333" y="2003"/>
                </a:cubicBezTo>
                <a:cubicBezTo>
                  <a:pt x="273" y="2029"/>
                  <a:pt x="228" y="2081"/>
                  <a:pt x="210" y="2143"/>
                </a:cubicBezTo>
                <a:cubicBezTo>
                  <a:pt x="205" y="2163"/>
                  <a:pt x="202" y="2183"/>
                  <a:pt x="202" y="2204"/>
                </a:cubicBezTo>
                <a:cubicBezTo>
                  <a:pt x="202" y="2325"/>
                  <a:pt x="300" y="2423"/>
                  <a:pt x="421" y="2423"/>
                </a:cubicBezTo>
                <a:cubicBezTo>
                  <a:pt x="456" y="2423"/>
                  <a:pt x="488" y="2416"/>
                  <a:pt x="519" y="2400"/>
                </a:cubicBezTo>
                <a:cubicBezTo>
                  <a:pt x="578" y="2371"/>
                  <a:pt x="620" y="2318"/>
                  <a:pt x="635" y="2254"/>
                </a:cubicBezTo>
                <a:cubicBezTo>
                  <a:pt x="924" y="2254"/>
                  <a:pt x="924" y="2254"/>
                  <a:pt x="924" y="2254"/>
                </a:cubicBezTo>
                <a:cubicBezTo>
                  <a:pt x="1026" y="2254"/>
                  <a:pt x="1110" y="2171"/>
                  <a:pt x="1110" y="2068"/>
                </a:cubicBezTo>
                <a:cubicBezTo>
                  <a:pt x="1110" y="1734"/>
                  <a:pt x="1110" y="1734"/>
                  <a:pt x="1110" y="1734"/>
                </a:cubicBezTo>
                <a:cubicBezTo>
                  <a:pt x="1330" y="1734"/>
                  <a:pt x="1330" y="1734"/>
                  <a:pt x="1330" y="1734"/>
                </a:cubicBezTo>
                <a:cubicBezTo>
                  <a:pt x="1330" y="2413"/>
                  <a:pt x="1330" y="2413"/>
                  <a:pt x="1330" y="2413"/>
                </a:cubicBezTo>
                <a:cubicBezTo>
                  <a:pt x="1317" y="2416"/>
                  <a:pt x="1304" y="2420"/>
                  <a:pt x="1292" y="2426"/>
                </a:cubicBezTo>
                <a:cubicBezTo>
                  <a:pt x="1232" y="2452"/>
                  <a:pt x="1187" y="2503"/>
                  <a:pt x="1169" y="2566"/>
                </a:cubicBezTo>
                <a:cubicBezTo>
                  <a:pt x="1163" y="2586"/>
                  <a:pt x="1161" y="2606"/>
                  <a:pt x="1161" y="2627"/>
                </a:cubicBezTo>
                <a:cubicBezTo>
                  <a:pt x="1161" y="2748"/>
                  <a:pt x="1259" y="2846"/>
                  <a:pt x="1380" y="2846"/>
                </a:cubicBezTo>
                <a:cubicBezTo>
                  <a:pt x="1414" y="2846"/>
                  <a:pt x="1447" y="2838"/>
                  <a:pt x="1477" y="2823"/>
                </a:cubicBezTo>
                <a:cubicBezTo>
                  <a:pt x="1536" y="2794"/>
                  <a:pt x="1579" y="2740"/>
                  <a:pt x="1594" y="2676"/>
                </a:cubicBezTo>
                <a:cubicBezTo>
                  <a:pt x="1597" y="2660"/>
                  <a:pt x="1599" y="2643"/>
                  <a:pt x="1599" y="2627"/>
                </a:cubicBezTo>
                <a:cubicBezTo>
                  <a:pt x="1599" y="2523"/>
                  <a:pt x="1527" y="2436"/>
                  <a:pt x="1430" y="2413"/>
                </a:cubicBezTo>
                <a:cubicBezTo>
                  <a:pt x="1430" y="1734"/>
                  <a:pt x="1430" y="1734"/>
                  <a:pt x="1430" y="1734"/>
                </a:cubicBezTo>
                <a:cubicBezTo>
                  <a:pt x="1650" y="1734"/>
                  <a:pt x="1650" y="1734"/>
                  <a:pt x="1650" y="1734"/>
                </a:cubicBezTo>
                <a:cubicBezTo>
                  <a:pt x="1650" y="2068"/>
                  <a:pt x="1650" y="2068"/>
                  <a:pt x="1650" y="2068"/>
                </a:cubicBezTo>
                <a:cubicBezTo>
                  <a:pt x="1650" y="2171"/>
                  <a:pt x="1734" y="2254"/>
                  <a:pt x="1836" y="2254"/>
                </a:cubicBezTo>
                <a:cubicBezTo>
                  <a:pt x="2127" y="2254"/>
                  <a:pt x="2127" y="2254"/>
                  <a:pt x="2127" y="2254"/>
                </a:cubicBezTo>
                <a:cubicBezTo>
                  <a:pt x="2150" y="2351"/>
                  <a:pt x="2237" y="2423"/>
                  <a:pt x="2341" y="2423"/>
                </a:cubicBezTo>
                <a:cubicBezTo>
                  <a:pt x="2375" y="2423"/>
                  <a:pt x="2408" y="2416"/>
                  <a:pt x="2438" y="2400"/>
                </a:cubicBezTo>
                <a:cubicBezTo>
                  <a:pt x="2497" y="2371"/>
                  <a:pt x="2540" y="2318"/>
                  <a:pt x="2555" y="2253"/>
                </a:cubicBezTo>
                <a:cubicBezTo>
                  <a:pt x="2558" y="2237"/>
                  <a:pt x="2560" y="2221"/>
                  <a:pt x="2560" y="2204"/>
                </a:cubicBezTo>
                <a:cubicBezTo>
                  <a:pt x="2560" y="2083"/>
                  <a:pt x="2462" y="1984"/>
                  <a:pt x="2341" y="1984"/>
                </a:cubicBezTo>
                <a:cubicBezTo>
                  <a:pt x="2310" y="1984"/>
                  <a:pt x="2280" y="1991"/>
                  <a:pt x="2253" y="2003"/>
                </a:cubicBezTo>
                <a:cubicBezTo>
                  <a:pt x="2193" y="2029"/>
                  <a:pt x="2148" y="2081"/>
                  <a:pt x="2130" y="2143"/>
                </a:cubicBezTo>
                <a:cubicBezTo>
                  <a:pt x="2129" y="2147"/>
                  <a:pt x="2128" y="2150"/>
                  <a:pt x="2127" y="2154"/>
                </a:cubicBezTo>
                <a:cubicBezTo>
                  <a:pt x="1836" y="2154"/>
                  <a:pt x="1836" y="2154"/>
                  <a:pt x="1836" y="2154"/>
                </a:cubicBezTo>
                <a:cubicBezTo>
                  <a:pt x="1789" y="2154"/>
                  <a:pt x="1750" y="2115"/>
                  <a:pt x="1750" y="2068"/>
                </a:cubicBezTo>
                <a:cubicBezTo>
                  <a:pt x="1750" y="1734"/>
                  <a:pt x="1750" y="1734"/>
                  <a:pt x="1750" y="1734"/>
                </a:cubicBezTo>
                <a:cubicBezTo>
                  <a:pt x="2171" y="1734"/>
                  <a:pt x="2171" y="1734"/>
                  <a:pt x="2171" y="1734"/>
                </a:cubicBezTo>
                <a:cubicBezTo>
                  <a:pt x="2177" y="1734"/>
                  <a:pt x="2184" y="1734"/>
                  <a:pt x="2190" y="1734"/>
                </a:cubicBezTo>
                <a:cubicBezTo>
                  <a:pt x="2344" y="1729"/>
                  <a:pt x="2487" y="1666"/>
                  <a:pt x="2594" y="1556"/>
                </a:cubicBezTo>
                <a:cubicBezTo>
                  <a:pt x="2701" y="1445"/>
                  <a:pt x="2760" y="1300"/>
                  <a:pt x="2760" y="1146"/>
                </a:cubicBezTo>
                <a:cubicBezTo>
                  <a:pt x="2760" y="856"/>
                  <a:pt x="2551" y="612"/>
                  <a:pt x="2269" y="565"/>
                </a:cubicBezTo>
                <a:close/>
                <a:moveTo>
                  <a:pt x="538" y="2231"/>
                </a:moveTo>
                <a:cubicBezTo>
                  <a:pt x="530" y="2266"/>
                  <a:pt x="507" y="2295"/>
                  <a:pt x="474" y="2311"/>
                </a:cubicBezTo>
                <a:cubicBezTo>
                  <a:pt x="458" y="2319"/>
                  <a:pt x="440" y="2323"/>
                  <a:pt x="421" y="2323"/>
                </a:cubicBezTo>
                <a:cubicBezTo>
                  <a:pt x="356" y="2323"/>
                  <a:pt x="302" y="2270"/>
                  <a:pt x="302" y="2204"/>
                </a:cubicBezTo>
                <a:cubicBezTo>
                  <a:pt x="302" y="2193"/>
                  <a:pt x="304" y="2182"/>
                  <a:pt x="307" y="2171"/>
                </a:cubicBezTo>
                <a:cubicBezTo>
                  <a:pt x="316" y="2137"/>
                  <a:pt x="341" y="2109"/>
                  <a:pt x="373" y="2094"/>
                </a:cubicBezTo>
                <a:cubicBezTo>
                  <a:pt x="389" y="2088"/>
                  <a:pt x="405" y="2084"/>
                  <a:pt x="421" y="2084"/>
                </a:cubicBezTo>
                <a:cubicBezTo>
                  <a:pt x="487" y="2084"/>
                  <a:pt x="541" y="2138"/>
                  <a:pt x="541" y="2204"/>
                </a:cubicBezTo>
                <a:cubicBezTo>
                  <a:pt x="541" y="2213"/>
                  <a:pt x="540" y="2222"/>
                  <a:pt x="538" y="2231"/>
                </a:cubicBezTo>
                <a:close/>
                <a:moveTo>
                  <a:pt x="1499" y="2627"/>
                </a:moveTo>
                <a:cubicBezTo>
                  <a:pt x="1499" y="2636"/>
                  <a:pt x="1498" y="2645"/>
                  <a:pt x="1496" y="2654"/>
                </a:cubicBezTo>
                <a:cubicBezTo>
                  <a:pt x="1488" y="2689"/>
                  <a:pt x="1465" y="2718"/>
                  <a:pt x="1433" y="2734"/>
                </a:cubicBezTo>
                <a:cubicBezTo>
                  <a:pt x="1416" y="2742"/>
                  <a:pt x="1399" y="2746"/>
                  <a:pt x="1380" y="2746"/>
                </a:cubicBezTo>
                <a:cubicBezTo>
                  <a:pt x="1314" y="2746"/>
                  <a:pt x="1261" y="2692"/>
                  <a:pt x="1261" y="2627"/>
                </a:cubicBezTo>
                <a:cubicBezTo>
                  <a:pt x="1261" y="2615"/>
                  <a:pt x="1262" y="2604"/>
                  <a:pt x="1265" y="2594"/>
                </a:cubicBezTo>
                <a:cubicBezTo>
                  <a:pt x="1275" y="2560"/>
                  <a:pt x="1299" y="2532"/>
                  <a:pt x="1332" y="2517"/>
                </a:cubicBezTo>
                <a:cubicBezTo>
                  <a:pt x="1347" y="2511"/>
                  <a:pt x="1363" y="2507"/>
                  <a:pt x="1380" y="2507"/>
                </a:cubicBezTo>
                <a:cubicBezTo>
                  <a:pt x="1446" y="2507"/>
                  <a:pt x="1499" y="2561"/>
                  <a:pt x="1499" y="2627"/>
                </a:cubicBezTo>
                <a:close/>
                <a:moveTo>
                  <a:pt x="2226" y="2171"/>
                </a:moveTo>
                <a:cubicBezTo>
                  <a:pt x="2236" y="2137"/>
                  <a:pt x="2260" y="2109"/>
                  <a:pt x="2293" y="2094"/>
                </a:cubicBezTo>
                <a:cubicBezTo>
                  <a:pt x="2308" y="2088"/>
                  <a:pt x="2324" y="2084"/>
                  <a:pt x="2341" y="2084"/>
                </a:cubicBezTo>
                <a:cubicBezTo>
                  <a:pt x="2407" y="2084"/>
                  <a:pt x="2460" y="2138"/>
                  <a:pt x="2460" y="2204"/>
                </a:cubicBezTo>
                <a:cubicBezTo>
                  <a:pt x="2460" y="2213"/>
                  <a:pt x="2459" y="2222"/>
                  <a:pt x="2457" y="2231"/>
                </a:cubicBezTo>
                <a:cubicBezTo>
                  <a:pt x="2449" y="2266"/>
                  <a:pt x="2426" y="2295"/>
                  <a:pt x="2394" y="2311"/>
                </a:cubicBezTo>
                <a:cubicBezTo>
                  <a:pt x="2377" y="2319"/>
                  <a:pt x="2359" y="2323"/>
                  <a:pt x="2341" y="2323"/>
                </a:cubicBezTo>
                <a:cubicBezTo>
                  <a:pt x="2275" y="2323"/>
                  <a:pt x="2221" y="2270"/>
                  <a:pt x="2221" y="2204"/>
                </a:cubicBezTo>
                <a:cubicBezTo>
                  <a:pt x="2221" y="2193"/>
                  <a:pt x="2223" y="2182"/>
                  <a:pt x="2226" y="2171"/>
                </a:cubicBezTo>
                <a:close/>
                <a:moveTo>
                  <a:pt x="2187" y="1634"/>
                </a:moveTo>
                <a:cubicBezTo>
                  <a:pt x="2182" y="1634"/>
                  <a:pt x="2177" y="1634"/>
                  <a:pt x="2171" y="1634"/>
                </a:cubicBezTo>
                <a:cubicBezTo>
                  <a:pt x="610" y="1634"/>
                  <a:pt x="610" y="1634"/>
                  <a:pt x="610" y="1634"/>
                </a:cubicBezTo>
                <a:cubicBezTo>
                  <a:pt x="598" y="1634"/>
                  <a:pt x="586" y="1634"/>
                  <a:pt x="575" y="1633"/>
                </a:cubicBezTo>
                <a:cubicBezTo>
                  <a:pt x="308" y="1615"/>
                  <a:pt x="100" y="1391"/>
                  <a:pt x="100" y="1124"/>
                </a:cubicBezTo>
                <a:cubicBezTo>
                  <a:pt x="100" y="842"/>
                  <a:pt x="329" y="613"/>
                  <a:pt x="610" y="613"/>
                </a:cubicBezTo>
                <a:cubicBezTo>
                  <a:pt x="636" y="613"/>
                  <a:pt x="662" y="615"/>
                  <a:pt x="687" y="619"/>
                </a:cubicBezTo>
                <a:cubicBezTo>
                  <a:pt x="710" y="622"/>
                  <a:pt x="733" y="609"/>
                  <a:pt x="741" y="588"/>
                </a:cubicBezTo>
                <a:cubicBezTo>
                  <a:pt x="857" y="291"/>
                  <a:pt x="1138" y="100"/>
                  <a:pt x="1456" y="100"/>
                </a:cubicBezTo>
                <a:cubicBezTo>
                  <a:pt x="1788" y="100"/>
                  <a:pt x="2081" y="311"/>
                  <a:pt x="2185" y="626"/>
                </a:cubicBezTo>
                <a:cubicBezTo>
                  <a:pt x="2191" y="645"/>
                  <a:pt x="2207" y="658"/>
                  <a:pt x="2227" y="660"/>
                </a:cubicBezTo>
                <a:cubicBezTo>
                  <a:pt x="2474" y="688"/>
                  <a:pt x="2660" y="896"/>
                  <a:pt x="2660" y="1146"/>
                </a:cubicBezTo>
                <a:cubicBezTo>
                  <a:pt x="2660" y="1411"/>
                  <a:pt x="2452" y="1626"/>
                  <a:pt x="2187" y="163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41" name="Down Arrow 240"/>
          <p:cNvSpPr/>
          <p:nvPr/>
        </p:nvSpPr>
        <p:spPr>
          <a:xfrm rot="16200000">
            <a:off x="5704486" y="2869192"/>
            <a:ext cx="554431" cy="1600199"/>
          </a:xfrm>
          <a:prstGeom prst="downArrow">
            <a:avLst>
              <a:gd name="adj1" fmla="val 100000"/>
              <a:gd name="adj2" fmla="val 25760"/>
            </a:avLst>
          </a:prstGeom>
          <a:solidFill>
            <a:schemeClr val="accent3"/>
          </a:solidFill>
          <a:ln w="12700" cap="flat" cmpd="sng" algn="ctr">
            <a:noFill/>
            <a:prstDash val="solid"/>
          </a:ln>
          <a:effectLst/>
        </p:spPr>
        <p:txBody>
          <a:bodyPr rot="0" spcFirstLastPara="0" vertOverflow="overflow" horzOverflow="overflow" vert="vert" wrap="square" lIns="121920" tIns="60960" rIns="121920" bIns="60960" numCol="1" spcCol="0" rtlCol="0" fromWordArt="0" anchor="ctr" anchorCtr="0" forceAA="0" compatLnSpc="1">
            <a:prstTxWarp prst="textNoShape">
              <a:avLst/>
            </a:prstTxWarp>
            <a:noAutofit/>
          </a:bodyPr>
          <a:lstStyle/>
          <a:p>
            <a:pPr algn="ctr" defTabSz="1087939" fontAlgn="base">
              <a:spcBef>
                <a:spcPct val="0"/>
              </a:spcBef>
              <a:spcAft>
                <a:spcPct val="0"/>
              </a:spcAft>
              <a:defRPr/>
            </a:pPr>
            <a:r>
              <a:rPr lang="en-US" sz="1330" b="1" kern="0" dirty="0">
                <a:solidFill>
                  <a:schemeClr val="bg1"/>
                </a:solidFill>
              </a:rPr>
              <a:t>Real Time</a:t>
            </a:r>
          </a:p>
        </p:txBody>
      </p:sp>
    </p:spTree>
    <p:extLst>
      <p:ext uri="{BB962C8B-B14F-4D97-AF65-F5344CB8AC3E}">
        <p14:creationId xmlns:p14="http://schemas.microsoft.com/office/powerpoint/2010/main" val="4815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6799" y="1280628"/>
            <a:ext cx="5025201" cy="1410819"/>
          </a:xfrm>
          <a:prstGeom prst="rect">
            <a:avLst/>
          </a:prstGeom>
        </p:spPr>
      </p:pic>
      <p:sp>
        <p:nvSpPr>
          <p:cNvPr id="8" name="Content Placeholder 7"/>
          <p:cNvSpPr>
            <a:spLocks noGrp="1"/>
          </p:cNvSpPr>
          <p:nvPr>
            <p:ph sz="quarter" idx="10"/>
          </p:nvPr>
        </p:nvSpPr>
        <p:spPr>
          <a:prstGeom prst="rect">
            <a:avLst/>
          </a:prstGeom>
        </p:spPr>
        <p:txBody>
          <a:bodyPr>
            <a:noAutofit/>
          </a:bodyPr>
          <a:lstStyle/>
          <a:p>
            <a:pPr defTabSz="1219170">
              <a:spcBef>
                <a:spcPts val="0"/>
              </a:spcBef>
              <a:spcAft>
                <a:spcPts val="0"/>
              </a:spcAft>
              <a:buSzTx/>
            </a:pPr>
            <a:r>
              <a:rPr lang="en-US" sz="2133" b="1" dirty="0"/>
              <a:t>What is Shannon Entropy?</a:t>
            </a:r>
          </a:p>
          <a:p>
            <a:pPr lvl="1" defTabSz="1219170">
              <a:spcBef>
                <a:spcPts val="0"/>
              </a:spcBef>
              <a:spcAft>
                <a:spcPts val="0"/>
              </a:spcAft>
            </a:pPr>
            <a:r>
              <a:rPr lang="en-US" sz="1733" dirty="0"/>
              <a:t>“… a measure of uncertainty in a random variable”</a:t>
            </a:r>
            <a:endParaRPr lang="en-US" sz="1733" b="1" dirty="0"/>
          </a:p>
          <a:p>
            <a:pPr defTabSz="1219170">
              <a:spcBef>
                <a:spcPts val="0"/>
              </a:spcBef>
              <a:spcAft>
                <a:spcPts val="0"/>
              </a:spcAft>
              <a:buSzTx/>
            </a:pPr>
            <a:r>
              <a:rPr lang="en-US" sz="2133" b="1" dirty="0"/>
              <a:t>How does it help us find malware and anomalous</a:t>
            </a:r>
            <a:br>
              <a:rPr lang="en-US" sz="2133" b="1" dirty="0"/>
            </a:br>
            <a:r>
              <a:rPr lang="en-US" sz="2133" b="1" dirty="0"/>
              <a:t>activity?</a:t>
            </a:r>
          </a:p>
          <a:p>
            <a:pPr lvl="1" defTabSz="1219170">
              <a:spcBef>
                <a:spcPts val="0"/>
              </a:spcBef>
              <a:spcAft>
                <a:spcPts val="0"/>
              </a:spcAft>
            </a:pPr>
            <a:r>
              <a:rPr lang="en-US" sz="1867" dirty="0"/>
              <a:t>The more random a string is, the higher its calculation of randomness.</a:t>
            </a:r>
          </a:p>
          <a:p>
            <a:pPr lvl="2" defTabSz="1219170">
              <a:spcBef>
                <a:spcPts val="0"/>
              </a:spcBef>
              <a:spcAft>
                <a:spcPts val="0"/>
              </a:spcAft>
            </a:pPr>
            <a:r>
              <a:rPr lang="en-US" sz="1867" i="1" dirty="0"/>
              <a:t>aaaaa.com (Score 1.8)</a:t>
            </a:r>
          </a:p>
          <a:p>
            <a:pPr lvl="2" defTabSz="1219170">
              <a:spcBef>
                <a:spcPts val="0"/>
              </a:spcBef>
              <a:spcAft>
                <a:spcPts val="0"/>
              </a:spcAft>
            </a:pPr>
            <a:r>
              <a:rPr lang="en-US" sz="1867" i="1" dirty="0"/>
              <a:t>Google.com (Score 2.6)</a:t>
            </a:r>
          </a:p>
          <a:p>
            <a:pPr lvl="2" defTabSz="1219170">
              <a:spcBef>
                <a:spcPts val="0"/>
              </a:spcBef>
              <a:spcAft>
                <a:spcPts val="0"/>
              </a:spcAft>
            </a:pPr>
            <a:r>
              <a:rPr lang="en-US" sz="1867" dirty="0"/>
              <a:t>Ic49f66b73141b5c1.com (Score 4.1)</a:t>
            </a:r>
            <a:endParaRPr lang="en-US" sz="1733" dirty="0"/>
          </a:p>
          <a:p>
            <a:pPr lvl="1" defTabSz="1219170">
              <a:spcBef>
                <a:spcPts val="0"/>
              </a:spcBef>
              <a:spcAft>
                <a:spcPts val="0"/>
              </a:spcAft>
            </a:pPr>
            <a:r>
              <a:rPr lang="en-US" sz="1867" dirty="0"/>
              <a:t>Domains and subdomains with high entropy are good indicators of malicious behavior.</a:t>
            </a:r>
          </a:p>
          <a:p>
            <a:pPr lvl="1" defTabSz="1219170">
              <a:spcBef>
                <a:spcPts val="0"/>
              </a:spcBef>
              <a:spcAft>
                <a:spcPts val="0"/>
              </a:spcAft>
            </a:pPr>
            <a:r>
              <a:rPr lang="en-US" sz="1867" b="1" dirty="0"/>
              <a:t>We can filter to domains or subdomains with a score above 3 or 4.</a:t>
            </a:r>
          </a:p>
          <a:p>
            <a:pPr defTabSz="1219170">
              <a:spcBef>
                <a:spcPts val="0"/>
              </a:spcBef>
              <a:spcAft>
                <a:spcPts val="0"/>
              </a:spcAft>
            </a:pPr>
            <a:r>
              <a:rPr lang="en-US" sz="1867" b="1" dirty="0"/>
              <a:t>Cons:</a:t>
            </a:r>
          </a:p>
          <a:p>
            <a:pPr lvl="1" defTabSz="1219170">
              <a:spcBef>
                <a:spcPts val="0"/>
              </a:spcBef>
              <a:spcAft>
                <a:spcPts val="0"/>
              </a:spcAft>
            </a:pPr>
            <a:r>
              <a:rPr lang="en-US" sz="1867" b="1" dirty="0"/>
              <a:t>False positives</a:t>
            </a:r>
          </a:p>
          <a:p>
            <a:pPr lvl="2" defTabSz="1219170">
              <a:spcBef>
                <a:spcPts val="0"/>
              </a:spcBef>
              <a:spcAft>
                <a:spcPts val="0"/>
              </a:spcAft>
            </a:pPr>
            <a:r>
              <a:rPr lang="en-US" sz="1867" dirty="0"/>
              <a:t>CDNs like Amazon, Akamai, and others use pseudorandom generated subdomains</a:t>
            </a:r>
          </a:p>
          <a:p>
            <a:pPr lvl="2" defTabSz="1219170">
              <a:spcBef>
                <a:spcPts val="0"/>
              </a:spcBef>
              <a:spcAft>
                <a:spcPts val="0"/>
              </a:spcAft>
            </a:pPr>
            <a:r>
              <a:rPr lang="en-US" sz="1867" dirty="0"/>
              <a:t>Requires to you to keep a blacklist or whitelist of domains to reduce noise when hunting (but, relatively easy to do in Splunk)</a:t>
            </a:r>
          </a:p>
          <a:p>
            <a:pPr lvl="1" defTabSz="1219170">
              <a:spcBef>
                <a:spcPts val="0"/>
              </a:spcBef>
              <a:spcAft>
                <a:spcPts val="0"/>
              </a:spcAft>
            </a:pPr>
            <a:r>
              <a:rPr lang="en-US" sz="1867" b="1" dirty="0"/>
              <a:t>Malware evolves</a:t>
            </a:r>
          </a:p>
          <a:p>
            <a:pPr lvl="2" defTabSz="1219170">
              <a:spcBef>
                <a:spcPts val="0"/>
              </a:spcBef>
              <a:spcAft>
                <a:spcPts val="0"/>
              </a:spcAft>
            </a:pPr>
            <a:r>
              <a:rPr lang="en-US" sz="1867" dirty="0"/>
              <a:t>Locky &amp; others using shorter subdomains or domains to reduce randomness, reducing entropy score</a:t>
            </a:r>
          </a:p>
        </p:txBody>
      </p:sp>
      <p:sp>
        <p:nvSpPr>
          <p:cNvPr id="4" name="Title 3"/>
          <p:cNvSpPr>
            <a:spLocks noGrp="1"/>
          </p:cNvSpPr>
          <p:nvPr>
            <p:ph type="title"/>
          </p:nvPr>
        </p:nvSpPr>
        <p:spPr/>
        <p:txBody>
          <a:bodyPr/>
          <a:lstStyle/>
          <a:p>
            <a:r>
              <a:rPr lang="en-US" dirty="0"/>
              <a:t>Shannon Entropy for DGA Hunting</a:t>
            </a:r>
          </a:p>
        </p:txBody>
      </p:sp>
      <p:sp>
        <p:nvSpPr>
          <p:cNvPr id="3" name="Subtitle 2"/>
          <p:cNvSpPr>
            <a:spLocks noGrp="1"/>
          </p:cNvSpPr>
          <p:nvPr>
            <p:ph type="subTitle" idx="12"/>
          </p:nvPr>
        </p:nvSpPr>
        <p:spPr/>
        <p:txBody>
          <a:bodyPr/>
          <a:lstStyle/>
          <a:p>
            <a:endParaRPr lang="en-US" dirty="0"/>
          </a:p>
        </p:txBody>
      </p:sp>
      <p:sp>
        <p:nvSpPr>
          <p:cNvPr id="6" name="Slide Number Placeholder 5"/>
          <p:cNvSpPr>
            <a:spLocks noGrp="1"/>
          </p:cNvSpPr>
          <p:nvPr>
            <p:ph type="sldNum" sz="quarter" idx="4294967295"/>
          </p:nvPr>
        </p:nvSpPr>
        <p:spPr>
          <a:xfrm>
            <a:off x="0" y="6361113"/>
            <a:ext cx="514350" cy="342900"/>
          </a:xfrm>
          <a:prstGeom prst="rect">
            <a:avLst/>
          </a:prstGeom>
        </p:spPr>
        <p:txBody>
          <a:bodyPr/>
          <a:lstStyle/>
          <a:p>
            <a:fld id="{027CC8FC-DC84-4CE8-AADD-ED05D9A2A54F}" type="slidenum">
              <a:rPr lang="en-US" smtClean="0"/>
              <a:pPr/>
              <a:t>20</a:t>
            </a:fld>
            <a:endParaRPr lang="en-US" dirty="0"/>
          </a:p>
        </p:txBody>
      </p:sp>
    </p:spTree>
    <p:extLst>
      <p:ext uri="{BB962C8B-B14F-4D97-AF65-F5344CB8AC3E}">
        <p14:creationId xmlns:p14="http://schemas.microsoft.com/office/powerpoint/2010/main" val="82664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gray">
          <a:xfrm>
            <a:off x="0" y="2040836"/>
            <a:ext cx="12192000" cy="15661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sz="2400" dirty="0"/>
          </a:p>
        </p:txBody>
      </p:sp>
      <p:sp>
        <p:nvSpPr>
          <p:cNvPr id="8" name="Content Placeholder 7"/>
          <p:cNvSpPr>
            <a:spLocks noGrp="1"/>
          </p:cNvSpPr>
          <p:nvPr>
            <p:ph sz="quarter" idx="10"/>
          </p:nvPr>
        </p:nvSpPr>
        <p:spPr>
          <a:xfrm>
            <a:off x="654548" y="1280628"/>
            <a:ext cx="10172178" cy="4623249"/>
          </a:xfrm>
          <a:prstGeom prst="rect">
            <a:avLst/>
          </a:prstGeom>
        </p:spPr>
        <p:txBody>
          <a:bodyPr>
            <a:noAutofit/>
          </a:bodyPr>
          <a:lstStyle/>
          <a:p>
            <a:r>
              <a:rPr lang="en-US" sz="1400" b="1" dirty="0"/>
              <a:t>Python Lookups - Entropy Analysis of DNS / HTTP </a:t>
            </a:r>
          </a:p>
          <a:p>
            <a:r>
              <a:rPr lang="en-US" sz="1400" b="1" dirty="0"/>
              <a:t># Full Query for Suricata HTTP</a:t>
            </a:r>
          </a:p>
          <a:p>
            <a:r>
              <a:rPr lang="en-US" sz="1400" b="1" dirty="0">
                <a:solidFill>
                  <a:srgbClr val="A6E22E"/>
                </a:solidFill>
              </a:rPr>
              <a:t>index</a:t>
            </a:r>
            <a:r>
              <a:rPr lang="en-US" sz="1400" b="1" dirty="0">
                <a:solidFill>
                  <a:srgbClr val="F92672"/>
                </a:solidFill>
              </a:rPr>
              <a:t>=</a:t>
            </a:r>
            <a:r>
              <a:rPr lang="en-US" sz="1400" b="1" dirty="0">
                <a:solidFill>
                  <a:schemeClr val="bg1"/>
                </a:solidFill>
              </a:rPr>
              <a:t>suricata</a:t>
            </a:r>
            <a:r>
              <a:rPr lang="en-US" sz="1400" b="1" dirty="0"/>
              <a:t> </a:t>
            </a:r>
            <a:r>
              <a:rPr lang="en-US" sz="1400" b="1" dirty="0">
                <a:solidFill>
                  <a:srgbClr val="A6E22E"/>
                </a:solidFill>
              </a:rPr>
              <a:t>host</a:t>
            </a:r>
            <a:r>
              <a:rPr lang="en-US" sz="1400" b="1" dirty="0">
                <a:solidFill>
                  <a:srgbClr val="F92672"/>
                </a:solidFill>
              </a:rPr>
              <a:t>=</a:t>
            </a:r>
            <a:r>
              <a:rPr lang="en-US" sz="1400" b="1" dirty="0">
                <a:solidFill>
                  <a:schemeClr val="bg1"/>
                </a:solidFill>
              </a:rPr>
              <a:t>suricata</a:t>
            </a:r>
            <a:r>
              <a:rPr lang="en-US" sz="1400" b="1" dirty="0"/>
              <a:t> </a:t>
            </a:r>
            <a:r>
              <a:rPr lang="en-US" sz="1400" b="1" dirty="0">
                <a:solidFill>
                  <a:schemeClr val="bg1"/>
                </a:solidFill>
              </a:rPr>
              <a:t>event_type</a:t>
            </a:r>
            <a:r>
              <a:rPr lang="en-US" sz="1400" b="1" dirty="0">
                <a:solidFill>
                  <a:srgbClr val="F92672"/>
                </a:solidFill>
              </a:rPr>
              <a:t>=</a:t>
            </a:r>
            <a:r>
              <a:rPr lang="en-US" sz="1400" b="1" dirty="0">
                <a:solidFill>
                  <a:schemeClr val="bg1"/>
                </a:solidFill>
              </a:rPr>
              <a:t>http</a:t>
            </a:r>
            <a:r>
              <a:rPr lang="en-US" sz="1400" b="1" dirty="0"/>
              <a:t> </a:t>
            </a:r>
            <a:br>
              <a:rPr lang="en-US" sz="1400" b="1" dirty="0"/>
            </a:br>
            <a:r>
              <a:rPr lang="en-US" sz="1400" b="1" dirty="0">
                <a:solidFill>
                  <a:srgbClr val="F92672"/>
                </a:solidFill>
              </a:rPr>
              <a:t>| lookup</a:t>
            </a:r>
            <a:r>
              <a:rPr lang="en-US" sz="1400" b="1" dirty="0"/>
              <a:t> </a:t>
            </a:r>
            <a:r>
              <a:rPr lang="en-US" sz="1400" b="1" dirty="0">
                <a:solidFill>
                  <a:schemeClr val="bg1"/>
                </a:solidFill>
              </a:rPr>
              <a:t>ut_parse_extended_lookup url </a:t>
            </a:r>
            <a:r>
              <a:rPr lang="en-US" sz="1400" b="1" dirty="0">
                <a:solidFill>
                  <a:srgbClr val="F92672"/>
                </a:solidFill>
              </a:rPr>
              <a:t>AS</a:t>
            </a:r>
            <a:r>
              <a:rPr lang="en-US" sz="1400" b="1" dirty="0"/>
              <a:t> </a:t>
            </a:r>
            <a:r>
              <a:rPr lang="en-US" sz="1400" b="1" dirty="0">
                <a:solidFill>
                  <a:schemeClr val="bg1"/>
                </a:solidFill>
              </a:rPr>
              <a:t>dest</a:t>
            </a:r>
            <a:r>
              <a:rPr lang="en-US" sz="1400" b="1" dirty="0"/>
              <a:t> </a:t>
            </a:r>
            <a:br>
              <a:rPr lang="en-US" sz="1400" b="1" dirty="0"/>
            </a:br>
            <a:r>
              <a:rPr lang="en-US" sz="1400" b="1" dirty="0">
                <a:solidFill>
                  <a:srgbClr val="F92672"/>
                </a:solidFill>
              </a:rPr>
              <a:t>| lookup</a:t>
            </a:r>
            <a:r>
              <a:rPr lang="en-US" sz="1400" b="1" dirty="0"/>
              <a:t> </a:t>
            </a:r>
            <a:r>
              <a:rPr lang="en-US" sz="1400" b="1" dirty="0">
                <a:solidFill>
                  <a:schemeClr val="bg1"/>
                </a:solidFill>
              </a:rPr>
              <a:t>ut_shannon_lookup word </a:t>
            </a:r>
            <a:r>
              <a:rPr lang="en-US" sz="1400" b="1" dirty="0">
                <a:solidFill>
                  <a:srgbClr val="F92672"/>
                </a:solidFill>
              </a:rPr>
              <a:t>AS</a:t>
            </a:r>
            <a:r>
              <a:rPr lang="en-US" sz="1400" b="1" dirty="0"/>
              <a:t> </a:t>
            </a:r>
            <a:r>
              <a:rPr lang="en-US" sz="1400" b="1" dirty="0">
                <a:solidFill>
                  <a:schemeClr val="bg1"/>
                </a:solidFill>
              </a:rPr>
              <a:t>ut_subdomain </a:t>
            </a:r>
            <a:r>
              <a:rPr lang="en-US" sz="1400" b="1" dirty="0">
                <a:solidFill>
                  <a:srgbClr val="AE81FF"/>
                </a:solidFill>
              </a:rPr>
              <a:t>OUTPUT</a:t>
            </a:r>
            <a:r>
              <a:rPr lang="en-US" sz="1400" b="1" dirty="0"/>
              <a:t> </a:t>
            </a:r>
            <a:r>
              <a:rPr lang="en-US" sz="1400" b="1" dirty="0">
                <a:solidFill>
                  <a:schemeClr val="bg1"/>
                </a:solidFill>
              </a:rPr>
              <a:t>ut_shannon </a:t>
            </a:r>
            <a:r>
              <a:rPr lang="en-US" sz="1400" b="1" dirty="0">
                <a:solidFill>
                  <a:srgbClr val="F92672"/>
                </a:solidFill>
              </a:rPr>
              <a:t>AS</a:t>
            </a:r>
            <a:r>
              <a:rPr lang="en-US" sz="1400" b="1" dirty="0"/>
              <a:t> </a:t>
            </a:r>
            <a:r>
              <a:rPr lang="en-US" sz="1400" b="1" dirty="0">
                <a:solidFill>
                  <a:schemeClr val="bg1"/>
                </a:solidFill>
              </a:rPr>
              <a:t>ut_shannon_subdomain </a:t>
            </a:r>
            <a:br>
              <a:rPr lang="en-US" sz="1400" b="1" dirty="0"/>
            </a:br>
            <a:r>
              <a:rPr lang="en-US" sz="1400" b="1" dirty="0">
                <a:solidFill>
                  <a:srgbClr val="F92672"/>
                </a:solidFill>
              </a:rPr>
              <a:t>| lookup</a:t>
            </a:r>
            <a:r>
              <a:rPr lang="en-US" sz="1400" b="1" dirty="0"/>
              <a:t> </a:t>
            </a:r>
            <a:r>
              <a:rPr lang="en-US" sz="1400" b="1" dirty="0">
                <a:solidFill>
                  <a:schemeClr val="bg1"/>
                </a:solidFill>
              </a:rPr>
              <a:t>ut_shannon_lookup word </a:t>
            </a:r>
            <a:r>
              <a:rPr lang="en-US" sz="1400" b="1" dirty="0">
                <a:solidFill>
                  <a:srgbClr val="F92672"/>
                </a:solidFill>
              </a:rPr>
              <a:t>AS</a:t>
            </a:r>
            <a:r>
              <a:rPr lang="en-US" sz="1400" b="1" dirty="0"/>
              <a:t> </a:t>
            </a:r>
            <a:r>
              <a:rPr lang="en-US" sz="1400" b="1" dirty="0">
                <a:solidFill>
                  <a:schemeClr val="bg1"/>
                </a:solidFill>
              </a:rPr>
              <a:t>dest </a:t>
            </a:r>
            <a:r>
              <a:rPr lang="en-US" sz="1400" b="1" dirty="0">
                <a:solidFill>
                  <a:srgbClr val="AE81FF"/>
                </a:solidFill>
              </a:rPr>
              <a:t>OUTPUT</a:t>
            </a:r>
            <a:r>
              <a:rPr lang="en-US" sz="1400" b="1" dirty="0"/>
              <a:t> </a:t>
            </a:r>
            <a:r>
              <a:rPr lang="en-US" sz="1400" b="1" dirty="0">
                <a:solidFill>
                  <a:schemeClr val="bg1"/>
                </a:solidFill>
              </a:rPr>
              <a:t>ut_shannon </a:t>
            </a:r>
            <a:r>
              <a:rPr lang="en-US" sz="1400" b="1" dirty="0">
                <a:solidFill>
                  <a:srgbClr val="F92672"/>
                </a:solidFill>
              </a:rPr>
              <a:t>AS</a:t>
            </a:r>
            <a:r>
              <a:rPr lang="en-US" sz="1400" b="1" dirty="0"/>
              <a:t> </a:t>
            </a:r>
            <a:r>
              <a:rPr lang="en-US" sz="1400" b="1" dirty="0">
                <a:solidFill>
                  <a:schemeClr val="bg1"/>
                </a:solidFill>
              </a:rPr>
              <a:t>ut_shannon_dest </a:t>
            </a:r>
            <a:r>
              <a:rPr lang="en-US" sz="1400" b="1" dirty="0">
                <a:solidFill>
                  <a:srgbClr val="F92672"/>
                </a:solidFill>
              </a:rPr>
              <a:t>| search</a:t>
            </a:r>
            <a:r>
              <a:rPr lang="en-US" sz="1400" b="1" dirty="0"/>
              <a:t> </a:t>
            </a:r>
            <a:r>
              <a:rPr lang="en-US" sz="1400" b="1" dirty="0">
                <a:solidFill>
                  <a:schemeClr val="bg1"/>
                </a:solidFill>
              </a:rPr>
              <a:t>ut_shannon_dest </a:t>
            </a:r>
            <a:r>
              <a:rPr lang="en-US" sz="1400" b="1" dirty="0">
                <a:solidFill>
                  <a:srgbClr val="F92672"/>
                </a:solidFill>
              </a:rPr>
              <a:t>&gt;</a:t>
            </a:r>
            <a:r>
              <a:rPr lang="en-US" sz="1400" b="1" dirty="0"/>
              <a:t> </a:t>
            </a:r>
            <a:r>
              <a:rPr lang="en-US" sz="1400" b="1" dirty="0">
                <a:solidFill>
                  <a:srgbClr val="AE81FF"/>
                </a:solidFill>
              </a:rPr>
              <a:t>4</a:t>
            </a:r>
            <a:r>
              <a:rPr lang="en-US" sz="1400" b="1" dirty="0"/>
              <a:t> </a:t>
            </a:r>
            <a:r>
              <a:rPr lang="en-US" sz="1400" b="1" dirty="0">
                <a:solidFill>
                  <a:srgbClr val="F92672"/>
                </a:solidFill>
              </a:rPr>
              <a:t>OR</a:t>
            </a:r>
            <a:r>
              <a:rPr lang="en-US" sz="1400" b="1" dirty="0"/>
              <a:t> </a:t>
            </a:r>
            <a:r>
              <a:rPr lang="en-US" sz="1400" b="1" dirty="0">
                <a:solidFill>
                  <a:schemeClr val="bg1"/>
                </a:solidFill>
              </a:rPr>
              <a:t>ut_shannon_subdomain </a:t>
            </a:r>
            <a:r>
              <a:rPr lang="en-US" sz="1400" b="1" dirty="0">
                <a:solidFill>
                  <a:srgbClr val="F92672"/>
                </a:solidFill>
              </a:rPr>
              <a:t>&gt;</a:t>
            </a:r>
            <a:r>
              <a:rPr lang="en-US" sz="1400" b="1" dirty="0"/>
              <a:t> </a:t>
            </a:r>
            <a:r>
              <a:rPr lang="en-US" sz="1400" b="1" dirty="0">
                <a:solidFill>
                  <a:srgbClr val="AE81FF"/>
                </a:solidFill>
              </a:rPr>
              <a:t>4</a:t>
            </a:r>
            <a:r>
              <a:rPr lang="en-US" sz="1400" b="1" dirty="0"/>
              <a:t> </a:t>
            </a:r>
            <a:br>
              <a:rPr lang="en-US" sz="1400" b="1" dirty="0"/>
            </a:br>
            <a:r>
              <a:rPr lang="en-US" sz="1400" b="1" dirty="0">
                <a:solidFill>
                  <a:srgbClr val="F92672"/>
                </a:solidFill>
              </a:rPr>
              <a:t>| table</a:t>
            </a:r>
            <a:r>
              <a:rPr lang="en-US" sz="1400" b="1" dirty="0"/>
              <a:t> </a:t>
            </a:r>
            <a:r>
              <a:rPr lang="en-US" sz="1400" b="1" dirty="0">
                <a:solidFill>
                  <a:schemeClr val="bg1"/>
                </a:solidFill>
              </a:rPr>
              <a:t>ut_subdomain ut_shannon_subdomain dest ut_shannon_dest </a:t>
            </a:r>
            <a:br>
              <a:rPr lang="en-US" sz="1400" b="1" dirty="0"/>
            </a:br>
            <a:r>
              <a:rPr lang="en-US" sz="1400" b="1" dirty="0">
                <a:solidFill>
                  <a:srgbClr val="F92672"/>
                </a:solidFill>
              </a:rPr>
              <a:t>| dedup</a:t>
            </a:r>
            <a:r>
              <a:rPr lang="en-US" sz="1400" b="1" dirty="0"/>
              <a:t> </a:t>
            </a:r>
            <a:r>
              <a:rPr lang="en-US" sz="1400" b="1" dirty="0">
                <a:solidFill>
                  <a:schemeClr val="bg1"/>
                </a:solidFill>
              </a:rPr>
              <a:t>dest ut_subdomain</a:t>
            </a:r>
          </a:p>
        </p:txBody>
      </p:sp>
      <p:sp>
        <p:nvSpPr>
          <p:cNvPr id="4" name="Title 3"/>
          <p:cNvSpPr>
            <a:spLocks noGrp="1"/>
          </p:cNvSpPr>
          <p:nvPr>
            <p:ph type="title"/>
          </p:nvPr>
        </p:nvSpPr>
        <p:spPr/>
        <p:txBody>
          <a:bodyPr/>
          <a:lstStyle/>
          <a:p>
            <a:r>
              <a:rPr lang="en-US" dirty="0"/>
              <a:t>Shannon Entropy for DGA Hunting</a:t>
            </a:r>
          </a:p>
        </p:txBody>
      </p:sp>
      <p:sp>
        <p:nvSpPr>
          <p:cNvPr id="7" name="Content Placeholder 7"/>
          <p:cNvSpPr>
            <a:spLocks noGrp="1"/>
          </p:cNvSpPr>
          <p:nvPr>
            <p:ph type="subTitle" idx="12"/>
          </p:nvPr>
        </p:nvSpPr>
        <p:spPr>
          <a:prstGeom prst="rect">
            <a:avLst/>
          </a:prstGeom>
        </p:spPr>
        <p:txBody>
          <a:bodyPr>
            <a:noAutofit/>
          </a:bodyPr>
          <a:lstStyle/>
          <a:p>
            <a:r>
              <a:rPr lang="en-US" sz="1333" b="1" dirty="0"/>
              <a:t># Results of Suricata HTTP Entropy Scoring</a:t>
            </a:r>
          </a:p>
        </p:txBody>
      </p:sp>
      <p:sp>
        <p:nvSpPr>
          <p:cNvPr id="6" name="Slide Number Placeholder 5"/>
          <p:cNvSpPr>
            <a:spLocks noGrp="1"/>
          </p:cNvSpPr>
          <p:nvPr>
            <p:ph type="sldNum" sz="quarter" idx="4294967295"/>
          </p:nvPr>
        </p:nvSpPr>
        <p:spPr>
          <a:xfrm>
            <a:off x="0" y="6361113"/>
            <a:ext cx="514350" cy="342900"/>
          </a:xfrm>
          <a:prstGeom prst="rect">
            <a:avLst/>
          </a:prstGeom>
        </p:spPr>
        <p:txBody>
          <a:bodyPr/>
          <a:lstStyle/>
          <a:p>
            <a:fld id="{027CC8FC-DC84-4CE8-AADD-ED05D9A2A54F}" type="slidenum">
              <a:rPr lang="en-US" smtClean="0"/>
              <a:pPr/>
              <a:t>21</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48" y="3732966"/>
            <a:ext cx="10395995" cy="2170911"/>
          </a:xfrm>
          <a:prstGeom prst="rect">
            <a:avLst/>
          </a:prstGeom>
        </p:spPr>
      </p:pic>
    </p:spTree>
    <p:extLst>
      <p:ext uri="{BB962C8B-B14F-4D97-AF65-F5344CB8AC3E}">
        <p14:creationId xmlns:p14="http://schemas.microsoft.com/office/powerpoint/2010/main" val="410419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Machine Learning &amp; Security Analytics</a:t>
            </a:r>
          </a:p>
        </p:txBody>
      </p:sp>
      <p:sp>
        <p:nvSpPr>
          <p:cNvPr id="6" name="Subtitle 5"/>
          <p:cNvSpPr>
            <a:spLocks noGrp="1"/>
          </p:cNvSpPr>
          <p:nvPr>
            <p:ph type="subTitle" idx="1"/>
          </p:nvPr>
        </p:nvSpPr>
        <p:spPr/>
        <p:txBody>
          <a:bodyPr/>
          <a:lstStyle/>
          <a:p>
            <a:r>
              <a:rPr lang="en-US" dirty="0"/>
              <a:t>DGA Domains &amp; </a:t>
            </a:r>
            <a:r>
              <a:rPr lang="en-US" dirty="0" err="1"/>
              <a:t>Mirai</a:t>
            </a:r>
            <a:r>
              <a:rPr lang="en-US" dirty="0"/>
              <a:t> Botnet</a:t>
            </a:r>
          </a:p>
        </p:txBody>
      </p:sp>
    </p:spTree>
    <p:extLst>
      <p:ext uri="{BB962C8B-B14F-4D97-AF65-F5344CB8AC3E}">
        <p14:creationId xmlns:p14="http://schemas.microsoft.com/office/powerpoint/2010/main" val="402888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52930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2988" y="3795662"/>
            <a:ext cx="6846023" cy="2413752"/>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170651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33"/>
            <a:ext cx="12192000" cy="4528457"/>
          </a:xfrm>
          <a:prstGeom prst="rect">
            <a:avLst/>
          </a:prstGeom>
        </p:spPr>
      </p:pic>
      <p:sp>
        <p:nvSpPr>
          <p:cNvPr id="4" name="Content Placeholder 5"/>
          <p:cNvSpPr txBox="1">
            <a:spLocks/>
          </p:cNvSpPr>
          <p:nvPr/>
        </p:nvSpPr>
        <p:spPr>
          <a:xfrm>
            <a:off x="456063" y="4720853"/>
            <a:ext cx="11279872" cy="1424756"/>
          </a:xfrm>
          <a:prstGeom prst="rect">
            <a:avLst/>
          </a:prstGeom>
        </p:spPr>
        <p:txBody>
          <a:bodyPr/>
          <a:lst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a:lstStyle>
          <a:p>
            <a:r>
              <a:rPr lang="en-US" dirty="0"/>
              <a:t>More features can significantly improve your machine learning models</a:t>
            </a:r>
          </a:p>
          <a:p>
            <a:pPr lvl="1"/>
            <a:r>
              <a:rPr lang="en-US" dirty="0"/>
              <a:t>Be wary of overfitting!</a:t>
            </a:r>
          </a:p>
          <a:p>
            <a:r>
              <a:rPr lang="en-US" dirty="0"/>
              <a:t>Extensible feature engineering ideas</a:t>
            </a:r>
          </a:p>
          <a:p>
            <a:pPr lvl="1"/>
            <a:r>
              <a:rPr lang="en-US" dirty="0"/>
              <a:t> (e.g. subdomains, age of domain registration, rating/scoring from threatlists for known malicious domains etc.)</a:t>
            </a:r>
          </a:p>
        </p:txBody>
      </p:sp>
    </p:spTree>
    <p:extLst>
      <p:ext uri="{BB962C8B-B14F-4D97-AF65-F5344CB8AC3E}">
        <p14:creationId xmlns:p14="http://schemas.microsoft.com/office/powerpoint/2010/main" val="308534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66" y="0"/>
            <a:ext cx="6060558" cy="265566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1824" y="-1"/>
            <a:ext cx="6131442" cy="2661943"/>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98196"/>
            <a:ext cx="12192000" cy="3239313"/>
          </a:xfrm>
          <a:prstGeom prst="rect">
            <a:avLst/>
          </a:prstGeom>
        </p:spPr>
      </p:pic>
      <p:cxnSp>
        <p:nvCxnSpPr>
          <p:cNvPr id="6" name="Straight Connector 5"/>
          <p:cNvCxnSpPr/>
          <p:nvPr/>
        </p:nvCxnSpPr>
        <p:spPr>
          <a:xfrm flipV="1">
            <a:off x="1275907" y="627321"/>
            <a:ext cx="3891516" cy="185006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688787"/>
            <a:ext cx="12192000" cy="3248722"/>
          </a:xfrm>
          <a:prstGeom prst="rect">
            <a:avLst/>
          </a:prstGeom>
        </p:spPr>
      </p:pic>
    </p:spTree>
    <p:extLst>
      <p:ext uri="{BB962C8B-B14F-4D97-AF65-F5344CB8AC3E}">
        <p14:creationId xmlns:p14="http://schemas.microsoft.com/office/powerpoint/2010/main" val="305849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764" r="1764"/>
          <a:stretch/>
        </p:blipFill>
        <p:spPr>
          <a:xfrm>
            <a:off x="954147" y="-1"/>
            <a:ext cx="10283707" cy="6173739"/>
          </a:xfrm>
          <a:prstGeom prst="rect">
            <a:avLst/>
          </a:prstGeom>
        </p:spPr>
      </p:pic>
    </p:spTree>
    <p:extLst>
      <p:ext uri="{BB962C8B-B14F-4D97-AF65-F5344CB8AC3E}">
        <p14:creationId xmlns:p14="http://schemas.microsoft.com/office/powerpoint/2010/main" val="135236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779" y="0"/>
            <a:ext cx="11046443" cy="6858000"/>
          </a:xfrm>
          <a:prstGeom prst="rect">
            <a:avLst/>
          </a:prstGeom>
        </p:spPr>
      </p:pic>
    </p:spTree>
    <p:extLst>
      <p:ext uri="{BB962C8B-B14F-4D97-AF65-F5344CB8AC3E}">
        <p14:creationId xmlns:p14="http://schemas.microsoft.com/office/powerpoint/2010/main" val="188240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063" y="3970184"/>
            <a:ext cx="11279872" cy="1933693"/>
          </a:xfrm>
          <a:prstGeom prst="rect">
            <a:avLst/>
          </a:prstGeom>
        </p:spPr>
      </p:pic>
      <p:sp>
        <p:nvSpPr>
          <p:cNvPr id="3" name="Text Placeholder 2"/>
          <p:cNvSpPr>
            <a:spLocks noGrp="1"/>
          </p:cNvSpPr>
          <p:nvPr>
            <p:ph sz="quarter" idx="10"/>
          </p:nvPr>
        </p:nvSpPr>
        <p:spPr>
          <a:xfrm>
            <a:off x="456063" y="1379621"/>
            <a:ext cx="6763444" cy="4524256"/>
          </a:xfrm>
        </p:spPr>
        <p:txBody>
          <a:bodyPr/>
          <a:lstStyle/>
          <a:p>
            <a:r>
              <a:rPr lang="en-US" dirty="0"/>
              <a:t>Check how our trained model performs against WannaCry C&amp;C domains that the model has </a:t>
            </a:r>
            <a:r>
              <a:rPr lang="en-US" dirty="0">
                <a:solidFill>
                  <a:srgbClr val="92D050"/>
                </a:solidFill>
              </a:rPr>
              <a:t>NOT</a:t>
            </a:r>
            <a:r>
              <a:rPr lang="en-US" dirty="0"/>
              <a:t> been trained on.</a:t>
            </a:r>
          </a:p>
          <a:p>
            <a:r>
              <a:rPr lang="en-US" dirty="0"/>
              <a:t>Model predictions can be made actionable immediately with Splunk Alerts or turn into notable event frameworks like in ES</a:t>
            </a:r>
          </a:p>
        </p:txBody>
      </p:sp>
      <p:sp>
        <p:nvSpPr>
          <p:cNvPr id="7" name="Title 6"/>
          <p:cNvSpPr>
            <a:spLocks noGrp="1"/>
          </p:cNvSpPr>
          <p:nvPr>
            <p:ph type="title"/>
          </p:nvPr>
        </p:nvSpPr>
        <p:spPr/>
        <p:txBody>
          <a:bodyPr/>
          <a:lstStyle/>
          <a:p>
            <a:r>
              <a:rPr lang="en-US" dirty="0"/>
              <a:t>Reality check: Detect Unknown Unknowns?</a:t>
            </a:r>
          </a:p>
        </p:txBody>
      </p:sp>
      <p:sp>
        <p:nvSpPr>
          <p:cNvPr id="4" name="Text Placeholder 3"/>
          <p:cNvSpPr>
            <a:spLocks noGrp="1"/>
          </p:cNvSpPr>
          <p:nvPr>
            <p:ph type="subTitle" idx="12"/>
          </p:nvPr>
        </p:nvSpPr>
        <p:spPr/>
        <p:txBody>
          <a:bodyPr/>
          <a:lstStyle/>
          <a:p>
            <a:r>
              <a:rPr lang="en-US" dirty="0"/>
              <a:t>Example WannaCry</a:t>
            </a:r>
          </a:p>
        </p:txBody>
      </p:sp>
      <p:pic>
        <p:nvPicPr>
          <p:cNvPr id="5" name="Picture 4"/>
          <p:cNvPicPr>
            <a:picLocks noChangeAspect="1"/>
          </p:cNvPicPr>
          <p:nvPr/>
        </p:nvPicPr>
        <p:blipFill>
          <a:blip r:embed="rId3"/>
          <a:stretch>
            <a:fillRect/>
          </a:stretch>
        </p:blipFill>
        <p:spPr>
          <a:xfrm>
            <a:off x="8346557" y="1632317"/>
            <a:ext cx="3389377" cy="2558978"/>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82049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p:cNvPicPr>
            <a:picLocks noGrp="1" noChangeAspect="1"/>
          </p:cNvPicPr>
          <p:nvPr>
            <p:ph sz="quarter" idx="10"/>
          </p:nvPr>
        </p:nvPicPr>
        <p:blipFill rotWithShape="1">
          <a:blip r:embed="rId3">
            <a:extLst>
              <a:ext uri="{28A0092B-C50C-407E-A947-70E740481C1C}">
                <a14:useLocalDpi xmlns:a14="http://schemas.microsoft.com/office/drawing/2010/main" val="0"/>
              </a:ext>
            </a:extLst>
          </a:blip>
          <a:stretch/>
        </p:blipFill>
        <p:spPr>
          <a:xfrm>
            <a:off x="257175" y="2179638"/>
            <a:ext cx="8501782" cy="4524375"/>
          </a:xfrm>
          <a:prstGeom prst="rect">
            <a:avLst/>
          </a:prstGeom>
        </p:spPr>
      </p:pic>
      <p:sp>
        <p:nvSpPr>
          <p:cNvPr id="4" name="Title 3"/>
          <p:cNvSpPr>
            <a:spLocks noGrp="1"/>
          </p:cNvSpPr>
          <p:nvPr>
            <p:ph type="title"/>
          </p:nvPr>
        </p:nvSpPr>
        <p:spPr/>
        <p:txBody>
          <a:bodyPr/>
          <a:lstStyle/>
          <a:p>
            <a:r>
              <a:rPr lang="en-US" dirty="0"/>
              <a:t>Correlation </a:t>
            </a:r>
            <a:r>
              <a:rPr lang="mr-IN" dirty="0"/>
              <a:t>–</a:t>
            </a:r>
            <a:r>
              <a:rPr lang="en-US" dirty="0"/>
              <a:t> Finding Mirai</a:t>
            </a:r>
          </a:p>
        </p:txBody>
      </p:sp>
      <p:sp>
        <p:nvSpPr>
          <p:cNvPr id="3" name="Subtitle 2"/>
          <p:cNvSpPr>
            <a:spLocks noGrp="1"/>
          </p:cNvSpPr>
          <p:nvPr>
            <p:ph type="subTitle" idx="12"/>
          </p:nvPr>
        </p:nvSpPr>
        <p:spPr/>
        <p:txBody>
          <a:bodyPr/>
          <a:lstStyle/>
          <a:p>
            <a:endParaRPr lang="en-US"/>
          </a:p>
        </p:txBody>
      </p:sp>
      <p:sp>
        <p:nvSpPr>
          <p:cNvPr id="6" name="Slide Number Placeholder 5"/>
          <p:cNvSpPr>
            <a:spLocks noGrp="1"/>
          </p:cNvSpPr>
          <p:nvPr>
            <p:ph type="sldNum" sz="quarter" idx="4294967295"/>
          </p:nvPr>
        </p:nvSpPr>
        <p:spPr>
          <a:xfrm>
            <a:off x="0" y="6361113"/>
            <a:ext cx="514350" cy="342900"/>
          </a:xfrm>
          <a:prstGeom prst="rect">
            <a:avLst/>
          </a:prstGeom>
        </p:spPr>
        <p:txBody>
          <a:bodyPr/>
          <a:lstStyle/>
          <a:p>
            <a:fld id="{027CC8FC-DC84-4CE8-AADD-ED05D9A2A54F}" type="slidenum">
              <a:rPr lang="en-US" smtClean="0"/>
              <a:pPr/>
              <a:t>29</a:t>
            </a:fld>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8973" y="949930"/>
            <a:ext cx="5603028" cy="2798231"/>
          </a:xfrm>
          <a:prstGeom prst="rect">
            <a:avLst/>
          </a:prstGeom>
        </p:spPr>
      </p:pic>
      <p:sp>
        <p:nvSpPr>
          <p:cNvPr id="11" name="TextBox 10"/>
          <p:cNvSpPr txBox="1"/>
          <p:nvPr/>
        </p:nvSpPr>
        <p:spPr>
          <a:xfrm>
            <a:off x="6417433" y="3742682"/>
            <a:ext cx="2793946" cy="315459"/>
          </a:xfrm>
          <a:prstGeom prst="rect">
            <a:avLst/>
          </a:prstGeom>
        </p:spPr>
        <p:txBody>
          <a:bodyPr wrap="none" lIns="68568" tIns="34284" rIns="68568" bIns="34284" rtlCol="0">
            <a:spAutoFit/>
          </a:bodyPr>
          <a:lstStyle/>
          <a:p>
            <a:pPr marL="463284" indent="-451093">
              <a:spcAft>
                <a:spcPts val="533"/>
              </a:spcAft>
              <a:buClr>
                <a:schemeClr val="accent4">
                  <a:lumMod val="75000"/>
                </a:schemeClr>
              </a:buClr>
              <a:buSzPct val="95000"/>
              <a:buFont typeface="Lucida Grande"/>
              <a:buChar char="●"/>
            </a:pPr>
            <a:r>
              <a:rPr lang="en-US" sz="1600" dirty="0"/>
              <a:t>Mirai </a:t>
            </a:r>
            <a:r>
              <a:rPr lang="en-US" sz="1600" dirty="0" err="1"/>
              <a:t>Scanner.C</a:t>
            </a:r>
            <a:r>
              <a:rPr lang="en-US" sz="1600" dirty="0"/>
              <a:t> module</a:t>
            </a:r>
          </a:p>
        </p:txBody>
      </p:sp>
      <p:sp>
        <p:nvSpPr>
          <p:cNvPr id="12" name="Frame 11"/>
          <p:cNvSpPr/>
          <p:nvPr/>
        </p:nvSpPr>
        <p:spPr>
          <a:xfrm>
            <a:off x="10533627" y="927286"/>
            <a:ext cx="1094659" cy="393967"/>
          </a:xfrm>
          <a:prstGeom prst="frame">
            <a:avLst/>
          </a:prstGeom>
          <a:solidFill>
            <a:srgbClr val="FF0000"/>
          </a:solidFill>
          <a:ln w="12700" cmpd="sng">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tx1"/>
              </a:solidFill>
            </a:endParaRPr>
          </a:p>
        </p:txBody>
      </p:sp>
      <p:sp>
        <p:nvSpPr>
          <p:cNvPr id="13" name="Frame 12"/>
          <p:cNvSpPr/>
          <p:nvPr/>
        </p:nvSpPr>
        <p:spPr>
          <a:xfrm>
            <a:off x="10533627" y="3488381"/>
            <a:ext cx="1094659" cy="259779"/>
          </a:xfrm>
          <a:prstGeom prst="frame">
            <a:avLst/>
          </a:prstGeom>
          <a:solidFill>
            <a:srgbClr val="FF0000"/>
          </a:solidFill>
          <a:ln w="12700" cmpd="sng">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solidFill>
                <a:schemeClr val="tx1"/>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7498" y="4058140"/>
            <a:ext cx="2865975" cy="2111771"/>
          </a:xfrm>
          <a:prstGeom prst="rect">
            <a:avLst/>
          </a:prstGeom>
        </p:spPr>
      </p:pic>
      <p:sp>
        <p:nvSpPr>
          <p:cNvPr id="8" name="Rectangle 7"/>
          <p:cNvSpPr/>
          <p:nvPr/>
        </p:nvSpPr>
        <p:spPr>
          <a:xfrm>
            <a:off x="421004" y="1211123"/>
            <a:ext cx="6096000" cy="2965555"/>
          </a:xfrm>
          <a:prstGeom prst="rect">
            <a:avLst/>
          </a:prstGeom>
        </p:spPr>
        <p:txBody>
          <a:bodyPr>
            <a:spAutoFit/>
          </a:bodyPr>
          <a:lstStyle/>
          <a:p>
            <a:pPr marL="463284" indent="-451093" defTabSz="1219170">
              <a:buClr>
                <a:schemeClr val="accent4">
                  <a:lumMod val="75000"/>
                </a:schemeClr>
              </a:buClr>
              <a:buSzPct val="95000"/>
              <a:buFont typeface="Arial" charset="0"/>
              <a:buChar char="•"/>
            </a:pPr>
            <a:r>
              <a:rPr lang="en-US" sz="1867" b="1" dirty="0"/>
              <a:t>Technique</a:t>
            </a:r>
          </a:p>
          <a:p>
            <a:pPr marL="1007255" lvl="1" indent="-451093" defTabSz="1219170">
              <a:buClr>
                <a:schemeClr val="accent4">
                  <a:lumMod val="75000"/>
                </a:schemeClr>
              </a:buClr>
              <a:buSzPct val="95000"/>
              <a:buFont typeface="Arial" charset="0"/>
              <a:buChar char="•"/>
            </a:pPr>
            <a:r>
              <a:rPr lang="en-US" sz="1867" dirty="0"/>
              <a:t>Default credentials hard-coded in the </a:t>
            </a:r>
            <a:r>
              <a:rPr lang="en-US" sz="1867" dirty="0" err="1"/>
              <a:t>Scanner.C</a:t>
            </a:r>
            <a:r>
              <a:rPr lang="en-US" sz="1867" dirty="0"/>
              <a:t> module give us a </a:t>
            </a:r>
            <a:r>
              <a:rPr lang="en-US" sz="1867" b="1" u="sng" dirty="0"/>
              <a:t>behavioral signature </a:t>
            </a:r>
            <a:r>
              <a:rPr lang="en-US" sz="1867" dirty="0"/>
              <a:t>to look for.</a:t>
            </a:r>
          </a:p>
          <a:p>
            <a:pPr marL="1007255" lvl="1" indent="-451093" defTabSz="1219170">
              <a:buClr>
                <a:schemeClr val="accent4">
                  <a:lumMod val="75000"/>
                </a:schemeClr>
              </a:buClr>
              <a:buSzPct val="95000"/>
              <a:buFont typeface="Arial" charset="0"/>
              <a:buChar char="•"/>
            </a:pPr>
            <a:r>
              <a:rPr lang="en-US" sz="1867" dirty="0"/>
              <a:t>Telnet/SSH attempts using invalid users (tech, mother, </a:t>
            </a:r>
            <a:r>
              <a:rPr lang="en-US" sz="1867" dirty="0" err="1"/>
              <a:t>ubnt</a:t>
            </a:r>
            <a:r>
              <a:rPr lang="en-US" sz="1867" dirty="0"/>
              <a:t>, 666666, 888888) are unique to </a:t>
            </a:r>
            <a:r>
              <a:rPr lang="en-US" sz="1867" dirty="0" err="1"/>
              <a:t>Mirai</a:t>
            </a:r>
            <a:r>
              <a:rPr lang="en-US" sz="1867" dirty="0"/>
              <a:t>, &amp; other botnets (post source code leak).</a:t>
            </a:r>
          </a:p>
          <a:p>
            <a:pPr marL="1007255" lvl="1" indent="-451093" defTabSz="1219170">
              <a:buClr>
                <a:schemeClr val="accent4">
                  <a:lumMod val="75000"/>
                </a:schemeClr>
              </a:buClr>
              <a:buSzPct val="95000"/>
              <a:buFont typeface="Arial" charset="0"/>
              <a:buChar char="•"/>
            </a:pPr>
            <a:r>
              <a:rPr lang="en-US" sz="1867" b="1" u="sng" dirty="0"/>
              <a:t>Correlate</a:t>
            </a:r>
            <a:r>
              <a:rPr lang="en-US" sz="1867" dirty="0"/>
              <a:t> list of IPs with </a:t>
            </a:r>
            <a:r>
              <a:rPr lang="en-US" sz="1867" dirty="0" err="1"/>
              <a:t>Suricata</a:t>
            </a:r>
            <a:r>
              <a:rPr lang="en-US" sz="1867" dirty="0"/>
              <a:t> to find other activity from these </a:t>
            </a:r>
            <a:r>
              <a:rPr lang="en-US" sz="1867" dirty="0" err="1"/>
              <a:t>IoT</a:t>
            </a:r>
            <a:r>
              <a:rPr lang="en-US" sz="1867" dirty="0"/>
              <a:t> nodes attempting to breach my network.</a:t>
            </a:r>
          </a:p>
        </p:txBody>
      </p:sp>
    </p:spTree>
    <p:extLst>
      <p:ext uri="{BB962C8B-B14F-4D97-AF65-F5344CB8AC3E}">
        <p14:creationId xmlns:p14="http://schemas.microsoft.com/office/powerpoint/2010/main" val="245750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Sense and Respond</a:t>
            </a:r>
          </a:p>
        </p:txBody>
      </p:sp>
      <p:sp>
        <p:nvSpPr>
          <p:cNvPr id="139" name="TextBox 41"/>
          <p:cNvSpPr txBox="1">
            <a:spLocks noChangeArrowheads="1"/>
          </p:cNvSpPr>
          <p:nvPr/>
        </p:nvSpPr>
        <p:spPr bwMode="gray">
          <a:xfrm>
            <a:off x="502701" y="4564215"/>
            <a:ext cx="973088" cy="267421"/>
          </a:xfrm>
          <a:prstGeom prst="rect">
            <a:avLst/>
          </a:prstGeom>
          <a:noFill/>
          <a:ln w="9525">
            <a:noFill/>
            <a:miter lim="800000"/>
            <a:headEnd/>
            <a:tailEnd/>
          </a:ln>
        </p:spPr>
        <p:txBody>
          <a:bodyPr wrap="square" lIns="61699" tIns="30849" rIns="61699" bIns="30849">
            <a:spAutoFit/>
          </a:bodyPr>
          <a:lstStyle/>
          <a:p>
            <a:pPr algn="ctr" defTabSz="1087939" fontAlgn="base">
              <a:spcBef>
                <a:spcPct val="0"/>
              </a:spcBef>
              <a:spcAft>
                <a:spcPct val="0"/>
              </a:spcAft>
              <a:defRPr/>
            </a:pPr>
            <a:r>
              <a:rPr lang="en-US" sz="1333" b="1" kern="0" dirty="0">
                <a:solidFill>
                  <a:schemeClr val="accent1"/>
                </a:solidFill>
                <a:latin typeface="+mj-lt"/>
                <a:ea typeface="ＭＳ Ｐゴシック" charset="0"/>
              </a:rPr>
              <a:t>OT</a:t>
            </a:r>
          </a:p>
        </p:txBody>
      </p:sp>
      <p:sp>
        <p:nvSpPr>
          <p:cNvPr id="140" name="TextBox 41"/>
          <p:cNvSpPr txBox="1">
            <a:spLocks noChangeArrowheads="1"/>
          </p:cNvSpPr>
          <p:nvPr/>
        </p:nvSpPr>
        <p:spPr bwMode="gray">
          <a:xfrm>
            <a:off x="160200" y="1936843"/>
            <a:ext cx="1668600" cy="267421"/>
          </a:xfrm>
          <a:prstGeom prst="rect">
            <a:avLst/>
          </a:prstGeom>
          <a:noFill/>
          <a:ln w="9525">
            <a:noFill/>
            <a:miter lim="800000"/>
            <a:headEnd/>
            <a:tailEnd/>
          </a:ln>
        </p:spPr>
        <p:txBody>
          <a:bodyPr wrap="square" lIns="61699" tIns="30849" rIns="61699" bIns="30849">
            <a:spAutoFit/>
          </a:bodyPr>
          <a:lstStyle/>
          <a:p>
            <a:pPr algn="ctr" defTabSz="1087939" fontAlgn="base">
              <a:spcBef>
                <a:spcPct val="0"/>
              </a:spcBef>
              <a:spcAft>
                <a:spcPct val="0"/>
              </a:spcAft>
              <a:defRPr/>
            </a:pPr>
            <a:r>
              <a:rPr lang="en-US" sz="1333" b="1" kern="0" dirty="0">
                <a:solidFill>
                  <a:schemeClr val="accent1"/>
                </a:solidFill>
                <a:latin typeface="+mj-lt"/>
                <a:ea typeface="ＭＳ Ｐゴシック" charset="0"/>
              </a:rPr>
              <a:t>Industrial Assets</a:t>
            </a:r>
          </a:p>
        </p:txBody>
      </p:sp>
      <p:sp>
        <p:nvSpPr>
          <p:cNvPr id="141" name="TextBox 41"/>
          <p:cNvSpPr txBox="1">
            <a:spLocks noChangeArrowheads="1"/>
          </p:cNvSpPr>
          <p:nvPr/>
        </p:nvSpPr>
        <p:spPr bwMode="gray">
          <a:xfrm>
            <a:off x="404682" y="5943600"/>
            <a:ext cx="1169125" cy="267421"/>
          </a:xfrm>
          <a:prstGeom prst="rect">
            <a:avLst/>
          </a:prstGeom>
          <a:noFill/>
          <a:ln w="9525">
            <a:noFill/>
            <a:miter lim="800000"/>
            <a:headEnd/>
            <a:tailEnd/>
          </a:ln>
        </p:spPr>
        <p:txBody>
          <a:bodyPr wrap="square" lIns="61699" tIns="30849" rIns="61699" bIns="30849">
            <a:spAutoFit/>
          </a:bodyPr>
          <a:lstStyle/>
          <a:p>
            <a:pPr algn="ctr" defTabSz="1087939" fontAlgn="base">
              <a:spcBef>
                <a:spcPct val="0"/>
              </a:spcBef>
              <a:spcAft>
                <a:spcPct val="0"/>
              </a:spcAft>
              <a:defRPr/>
            </a:pPr>
            <a:r>
              <a:rPr lang="en-US" sz="1333" b="1" kern="0" dirty="0">
                <a:solidFill>
                  <a:schemeClr val="accent1"/>
                </a:solidFill>
                <a:latin typeface="+mj-lt"/>
                <a:ea typeface="ＭＳ Ｐゴシック" charset="0"/>
              </a:rPr>
              <a:t>IT</a:t>
            </a:r>
          </a:p>
        </p:txBody>
      </p:sp>
      <p:sp>
        <p:nvSpPr>
          <p:cNvPr id="142" name="TextBox 41"/>
          <p:cNvSpPr txBox="1">
            <a:spLocks noChangeArrowheads="1"/>
          </p:cNvSpPr>
          <p:nvPr/>
        </p:nvSpPr>
        <p:spPr bwMode="gray">
          <a:xfrm>
            <a:off x="166103" y="3261259"/>
            <a:ext cx="1656795" cy="472541"/>
          </a:xfrm>
          <a:prstGeom prst="rect">
            <a:avLst/>
          </a:prstGeom>
          <a:noFill/>
          <a:ln w="9525">
            <a:noFill/>
            <a:miter lim="800000"/>
            <a:headEnd/>
            <a:tailEnd/>
          </a:ln>
        </p:spPr>
        <p:txBody>
          <a:bodyPr wrap="square" lIns="61699" tIns="30849" rIns="61699" bIns="30849">
            <a:spAutoFit/>
          </a:bodyPr>
          <a:lstStyle/>
          <a:p>
            <a:pPr algn="ctr" defTabSz="1087939" fontAlgn="base">
              <a:spcBef>
                <a:spcPct val="0"/>
              </a:spcBef>
              <a:spcAft>
                <a:spcPct val="0"/>
              </a:spcAft>
              <a:defRPr/>
            </a:pPr>
            <a:r>
              <a:rPr lang="en-US" sz="1333" b="1" kern="0" dirty="0">
                <a:solidFill>
                  <a:schemeClr val="accent1"/>
                </a:solidFill>
                <a:latin typeface="+mj-lt"/>
                <a:ea typeface="ＭＳ Ｐゴシック" charset="0"/>
              </a:rPr>
              <a:t>Consumer and </a:t>
            </a:r>
            <a:br>
              <a:rPr lang="en-US" sz="1333" b="1" kern="0" dirty="0">
                <a:solidFill>
                  <a:schemeClr val="accent1"/>
                </a:solidFill>
                <a:latin typeface="+mj-lt"/>
                <a:ea typeface="ＭＳ Ｐゴシック" charset="0"/>
              </a:rPr>
            </a:br>
            <a:r>
              <a:rPr lang="en-US" sz="1333" b="1" kern="0" dirty="0">
                <a:solidFill>
                  <a:schemeClr val="accent1"/>
                </a:solidFill>
                <a:latin typeface="+mj-lt"/>
                <a:ea typeface="ＭＳ Ｐゴシック" charset="0"/>
              </a:rPr>
              <a:t>Mobile Devices</a:t>
            </a:r>
          </a:p>
        </p:txBody>
      </p:sp>
      <p:grpSp>
        <p:nvGrpSpPr>
          <p:cNvPr id="143" name="Group 140"/>
          <p:cNvGrpSpPr>
            <a:grpSpLocks noChangeAspect="1"/>
          </p:cNvGrpSpPr>
          <p:nvPr/>
        </p:nvGrpSpPr>
        <p:grpSpPr bwMode="auto">
          <a:xfrm>
            <a:off x="711539" y="1371600"/>
            <a:ext cx="565922" cy="548640"/>
            <a:chOff x="1613" y="0"/>
            <a:chExt cx="4454" cy="4318"/>
          </a:xfrm>
          <a:solidFill>
            <a:srgbClr val="000000"/>
          </a:solidFill>
        </p:grpSpPr>
        <p:sp>
          <p:nvSpPr>
            <p:cNvPr id="144" name="Freeform 141"/>
            <p:cNvSpPr>
              <a:spLocks noEditPoints="1"/>
            </p:cNvSpPr>
            <p:nvPr/>
          </p:nvSpPr>
          <p:spPr bwMode="auto">
            <a:xfrm>
              <a:off x="1613" y="0"/>
              <a:ext cx="4454" cy="4318"/>
            </a:xfrm>
            <a:custGeom>
              <a:avLst/>
              <a:gdLst>
                <a:gd name="T0" fmla="*/ 2384 w 2714"/>
                <a:gd name="T1" fmla="*/ 102 h 2630"/>
                <a:gd name="T2" fmla="*/ 2512 w 2714"/>
                <a:gd name="T3" fmla="*/ 1487 h 2630"/>
                <a:gd name="T4" fmla="*/ 2614 w 2714"/>
                <a:gd name="T5" fmla="*/ 1577 h 2630"/>
                <a:gd name="T6" fmla="*/ 2554 w 2714"/>
                <a:gd name="T7" fmla="*/ 2530 h 2630"/>
                <a:gd name="T8" fmla="*/ 100 w 2714"/>
                <a:gd name="T9" fmla="*/ 2470 h 2630"/>
                <a:gd name="T10" fmla="*/ 100 w 2714"/>
                <a:gd name="T11" fmla="*/ 1381 h 2630"/>
                <a:gd name="T12" fmla="*/ 101 w 2714"/>
                <a:gd name="T13" fmla="*/ 1381 h 2630"/>
                <a:gd name="T14" fmla="*/ 494 w 2714"/>
                <a:gd name="T15" fmla="*/ 1582 h 2630"/>
                <a:gd name="T16" fmla="*/ 594 w 2714"/>
                <a:gd name="T17" fmla="*/ 1482 h 2630"/>
                <a:gd name="T18" fmla="*/ 594 w 2714"/>
                <a:gd name="T19" fmla="*/ 1381 h 2630"/>
                <a:gd name="T20" fmla="*/ 596 w 2714"/>
                <a:gd name="T21" fmla="*/ 1380 h 2630"/>
                <a:gd name="T22" fmla="*/ 1021 w 2714"/>
                <a:gd name="T23" fmla="*/ 1591 h 2630"/>
                <a:gd name="T24" fmla="*/ 1121 w 2714"/>
                <a:gd name="T25" fmla="*/ 1491 h 2630"/>
                <a:gd name="T26" fmla="*/ 1121 w 2714"/>
                <a:gd name="T27" fmla="*/ 1381 h 2630"/>
                <a:gd name="T28" fmla="*/ 1123 w 2714"/>
                <a:gd name="T29" fmla="*/ 1381 h 2630"/>
                <a:gd name="T30" fmla="*/ 1511 w 2714"/>
                <a:gd name="T31" fmla="*/ 1573 h 2630"/>
                <a:gd name="T32" fmla="*/ 1611 w 2714"/>
                <a:gd name="T33" fmla="*/ 1473 h 2630"/>
                <a:gd name="T34" fmla="*/ 1611 w 2714"/>
                <a:gd name="T35" fmla="*/ 1383 h 2630"/>
                <a:gd name="T36" fmla="*/ 1613 w 2714"/>
                <a:gd name="T37" fmla="*/ 1383 h 2630"/>
                <a:gd name="T38" fmla="*/ 1987 w 2714"/>
                <a:gd name="T39" fmla="*/ 1573 h 2630"/>
                <a:gd name="T40" fmla="*/ 2226 w 2714"/>
                <a:gd name="T41" fmla="*/ 1481 h 2630"/>
                <a:gd name="T42" fmla="*/ 2341 w 2714"/>
                <a:gd name="T43" fmla="*/ 102 h 2630"/>
                <a:gd name="T44" fmla="*/ 2383 w 2714"/>
                <a:gd name="T45" fmla="*/ 100 h 2630"/>
                <a:gd name="T46" fmla="*/ 594 w 2714"/>
                <a:gd name="T47" fmla="*/ 1381 h 2630"/>
                <a:gd name="T48" fmla="*/ 1121 w 2714"/>
                <a:gd name="T49" fmla="*/ 1381 h 2630"/>
                <a:gd name="T50" fmla="*/ 1121 w 2714"/>
                <a:gd name="T51" fmla="*/ 1381 h 2630"/>
                <a:gd name="T52" fmla="*/ 100 w 2714"/>
                <a:gd name="T53" fmla="*/ 1381 h 2630"/>
                <a:gd name="T54" fmla="*/ 1611 w 2714"/>
                <a:gd name="T55" fmla="*/ 1383 h 2630"/>
                <a:gd name="T56" fmla="*/ 1611 w 2714"/>
                <a:gd name="T57" fmla="*/ 1383 h 2630"/>
                <a:gd name="T58" fmla="*/ 2342 w 2714"/>
                <a:gd name="T59" fmla="*/ 0 h 2630"/>
                <a:gd name="T60" fmla="*/ 2127 w 2714"/>
                <a:gd name="T61" fmla="*/ 1473 h 2630"/>
                <a:gd name="T62" fmla="*/ 1660 w 2714"/>
                <a:gd name="T63" fmla="*/ 1295 h 2630"/>
                <a:gd name="T64" fmla="*/ 1511 w 2714"/>
                <a:gd name="T65" fmla="*/ 1384 h 2630"/>
                <a:gd name="T66" fmla="*/ 1170 w 2714"/>
                <a:gd name="T67" fmla="*/ 1292 h 2630"/>
                <a:gd name="T68" fmla="*/ 1021 w 2714"/>
                <a:gd name="T69" fmla="*/ 1382 h 2630"/>
                <a:gd name="T70" fmla="*/ 642 w 2714"/>
                <a:gd name="T71" fmla="*/ 1292 h 2630"/>
                <a:gd name="T72" fmla="*/ 494 w 2714"/>
                <a:gd name="T73" fmla="*/ 1381 h 2630"/>
                <a:gd name="T74" fmla="*/ 149 w 2714"/>
                <a:gd name="T75" fmla="*/ 1293 h 2630"/>
                <a:gd name="T76" fmla="*/ 0 w 2714"/>
                <a:gd name="T77" fmla="*/ 1382 h 2630"/>
                <a:gd name="T78" fmla="*/ 160 w 2714"/>
                <a:gd name="T79" fmla="*/ 2630 h 2630"/>
                <a:gd name="T80" fmla="*/ 2714 w 2714"/>
                <a:gd name="T81" fmla="*/ 2470 h 2630"/>
                <a:gd name="T82" fmla="*/ 2612 w 2714"/>
                <a:gd name="T83" fmla="*/ 1477 h 2630"/>
                <a:gd name="T84" fmla="*/ 2383 w 2714"/>
                <a:gd name="T85" fmla="*/ 0 h 2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4" h="2630">
                  <a:moveTo>
                    <a:pt x="2383" y="100"/>
                  </a:moveTo>
                  <a:cubicBezTo>
                    <a:pt x="2384" y="100"/>
                    <a:pt x="2384" y="101"/>
                    <a:pt x="2384" y="102"/>
                  </a:cubicBezTo>
                  <a:cubicBezTo>
                    <a:pt x="2384" y="102"/>
                    <a:pt x="2384" y="102"/>
                    <a:pt x="2384" y="103"/>
                  </a:cubicBezTo>
                  <a:cubicBezTo>
                    <a:pt x="2512" y="1487"/>
                    <a:pt x="2512" y="1487"/>
                    <a:pt x="2512" y="1487"/>
                  </a:cubicBezTo>
                  <a:cubicBezTo>
                    <a:pt x="2517" y="1538"/>
                    <a:pt x="2560" y="1577"/>
                    <a:pt x="2612" y="1577"/>
                  </a:cubicBezTo>
                  <a:cubicBezTo>
                    <a:pt x="2614" y="1577"/>
                    <a:pt x="2614" y="1577"/>
                    <a:pt x="2614" y="1577"/>
                  </a:cubicBezTo>
                  <a:cubicBezTo>
                    <a:pt x="2614" y="2470"/>
                    <a:pt x="2614" y="2470"/>
                    <a:pt x="2614" y="2470"/>
                  </a:cubicBezTo>
                  <a:cubicBezTo>
                    <a:pt x="2614" y="2503"/>
                    <a:pt x="2587" y="2530"/>
                    <a:pt x="2554" y="2530"/>
                  </a:cubicBezTo>
                  <a:cubicBezTo>
                    <a:pt x="160" y="2530"/>
                    <a:pt x="160" y="2530"/>
                    <a:pt x="160" y="2530"/>
                  </a:cubicBezTo>
                  <a:cubicBezTo>
                    <a:pt x="127" y="2530"/>
                    <a:pt x="100" y="2503"/>
                    <a:pt x="100" y="2470"/>
                  </a:cubicBezTo>
                  <a:cubicBezTo>
                    <a:pt x="100" y="1382"/>
                    <a:pt x="100" y="1382"/>
                    <a:pt x="100" y="1382"/>
                  </a:cubicBezTo>
                  <a:cubicBezTo>
                    <a:pt x="100" y="1382"/>
                    <a:pt x="100" y="1382"/>
                    <a:pt x="100" y="1381"/>
                  </a:cubicBezTo>
                  <a:cubicBezTo>
                    <a:pt x="100" y="1381"/>
                    <a:pt x="100" y="1381"/>
                    <a:pt x="101" y="1381"/>
                  </a:cubicBezTo>
                  <a:cubicBezTo>
                    <a:pt x="101" y="1381"/>
                    <a:pt x="101" y="1381"/>
                    <a:pt x="101" y="1381"/>
                  </a:cubicBezTo>
                  <a:cubicBezTo>
                    <a:pt x="446" y="1570"/>
                    <a:pt x="446" y="1570"/>
                    <a:pt x="446" y="1570"/>
                  </a:cubicBezTo>
                  <a:cubicBezTo>
                    <a:pt x="461" y="1578"/>
                    <a:pt x="478" y="1582"/>
                    <a:pt x="494" y="1582"/>
                  </a:cubicBezTo>
                  <a:cubicBezTo>
                    <a:pt x="512" y="1582"/>
                    <a:pt x="529" y="1577"/>
                    <a:pt x="545" y="1568"/>
                  </a:cubicBezTo>
                  <a:cubicBezTo>
                    <a:pt x="575" y="1550"/>
                    <a:pt x="594" y="1517"/>
                    <a:pt x="594" y="1482"/>
                  </a:cubicBezTo>
                  <a:cubicBezTo>
                    <a:pt x="594" y="1381"/>
                    <a:pt x="594" y="1381"/>
                    <a:pt x="594" y="1381"/>
                  </a:cubicBezTo>
                  <a:cubicBezTo>
                    <a:pt x="594" y="1381"/>
                    <a:pt x="594" y="1381"/>
                    <a:pt x="594" y="1381"/>
                  </a:cubicBezTo>
                  <a:cubicBezTo>
                    <a:pt x="594" y="1380"/>
                    <a:pt x="595" y="1380"/>
                    <a:pt x="595" y="1380"/>
                  </a:cubicBezTo>
                  <a:cubicBezTo>
                    <a:pt x="595" y="1380"/>
                    <a:pt x="595" y="1380"/>
                    <a:pt x="596" y="1380"/>
                  </a:cubicBezTo>
                  <a:cubicBezTo>
                    <a:pt x="975" y="1580"/>
                    <a:pt x="975" y="1580"/>
                    <a:pt x="975" y="1580"/>
                  </a:cubicBezTo>
                  <a:cubicBezTo>
                    <a:pt x="989" y="1588"/>
                    <a:pt x="1005" y="1591"/>
                    <a:pt x="1021" y="1591"/>
                  </a:cubicBezTo>
                  <a:cubicBezTo>
                    <a:pt x="1039" y="1591"/>
                    <a:pt x="1057" y="1587"/>
                    <a:pt x="1073" y="1577"/>
                  </a:cubicBezTo>
                  <a:cubicBezTo>
                    <a:pt x="1103" y="1559"/>
                    <a:pt x="1121" y="1526"/>
                    <a:pt x="1121" y="1491"/>
                  </a:cubicBezTo>
                  <a:cubicBezTo>
                    <a:pt x="1121" y="1382"/>
                    <a:pt x="1121" y="1382"/>
                    <a:pt x="1121" y="1382"/>
                  </a:cubicBezTo>
                  <a:cubicBezTo>
                    <a:pt x="1121" y="1381"/>
                    <a:pt x="1121" y="1381"/>
                    <a:pt x="1121" y="1381"/>
                  </a:cubicBezTo>
                  <a:cubicBezTo>
                    <a:pt x="1121" y="1381"/>
                    <a:pt x="1122" y="1380"/>
                    <a:pt x="1122" y="1380"/>
                  </a:cubicBezTo>
                  <a:cubicBezTo>
                    <a:pt x="1122" y="1380"/>
                    <a:pt x="1123" y="1381"/>
                    <a:pt x="1123" y="1381"/>
                  </a:cubicBezTo>
                  <a:cubicBezTo>
                    <a:pt x="1464" y="1561"/>
                    <a:pt x="1464" y="1561"/>
                    <a:pt x="1464" y="1561"/>
                  </a:cubicBezTo>
                  <a:cubicBezTo>
                    <a:pt x="1479" y="1569"/>
                    <a:pt x="1495" y="1573"/>
                    <a:pt x="1511" y="1573"/>
                  </a:cubicBezTo>
                  <a:cubicBezTo>
                    <a:pt x="1529" y="1573"/>
                    <a:pt x="1547" y="1568"/>
                    <a:pt x="1563" y="1558"/>
                  </a:cubicBezTo>
                  <a:cubicBezTo>
                    <a:pt x="1593" y="1540"/>
                    <a:pt x="1611" y="1508"/>
                    <a:pt x="1611" y="1473"/>
                  </a:cubicBezTo>
                  <a:cubicBezTo>
                    <a:pt x="1611" y="1384"/>
                    <a:pt x="1611" y="1384"/>
                    <a:pt x="1611" y="1384"/>
                  </a:cubicBezTo>
                  <a:cubicBezTo>
                    <a:pt x="1611" y="1384"/>
                    <a:pt x="1611" y="1383"/>
                    <a:pt x="1611" y="1383"/>
                  </a:cubicBezTo>
                  <a:cubicBezTo>
                    <a:pt x="1611" y="1383"/>
                    <a:pt x="1612" y="1383"/>
                    <a:pt x="1612" y="1383"/>
                  </a:cubicBezTo>
                  <a:cubicBezTo>
                    <a:pt x="1612" y="1383"/>
                    <a:pt x="1612" y="1383"/>
                    <a:pt x="1613" y="1383"/>
                  </a:cubicBezTo>
                  <a:cubicBezTo>
                    <a:pt x="1939" y="1561"/>
                    <a:pt x="1939" y="1561"/>
                    <a:pt x="1939" y="1561"/>
                  </a:cubicBezTo>
                  <a:cubicBezTo>
                    <a:pt x="1954" y="1569"/>
                    <a:pt x="1970" y="1573"/>
                    <a:pt x="1987" y="1573"/>
                  </a:cubicBezTo>
                  <a:cubicBezTo>
                    <a:pt x="2127" y="1573"/>
                    <a:pt x="2127" y="1573"/>
                    <a:pt x="2127" y="1573"/>
                  </a:cubicBezTo>
                  <a:cubicBezTo>
                    <a:pt x="2179" y="1573"/>
                    <a:pt x="2222" y="1533"/>
                    <a:pt x="2226" y="1481"/>
                  </a:cubicBezTo>
                  <a:cubicBezTo>
                    <a:pt x="2341" y="103"/>
                    <a:pt x="2341" y="103"/>
                    <a:pt x="2341" y="103"/>
                  </a:cubicBezTo>
                  <a:cubicBezTo>
                    <a:pt x="2341" y="102"/>
                    <a:pt x="2341" y="102"/>
                    <a:pt x="2341" y="102"/>
                  </a:cubicBezTo>
                  <a:cubicBezTo>
                    <a:pt x="2341" y="101"/>
                    <a:pt x="2341" y="100"/>
                    <a:pt x="2342" y="100"/>
                  </a:cubicBezTo>
                  <a:cubicBezTo>
                    <a:pt x="2383" y="100"/>
                    <a:pt x="2383" y="100"/>
                    <a:pt x="2383" y="100"/>
                  </a:cubicBezTo>
                  <a:moveTo>
                    <a:pt x="594" y="1381"/>
                  </a:moveTo>
                  <a:cubicBezTo>
                    <a:pt x="594" y="1381"/>
                    <a:pt x="594" y="1381"/>
                    <a:pt x="594" y="1381"/>
                  </a:cubicBezTo>
                  <a:cubicBezTo>
                    <a:pt x="594" y="1381"/>
                    <a:pt x="594" y="1381"/>
                    <a:pt x="594" y="1381"/>
                  </a:cubicBezTo>
                  <a:moveTo>
                    <a:pt x="1121" y="1381"/>
                  </a:moveTo>
                  <a:cubicBezTo>
                    <a:pt x="1121" y="1381"/>
                    <a:pt x="1121" y="1381"/>
                    <a:pt x="1121" y="1381"/>
                  </a:cubicBezTo>
                  <a:cubicBezTo>
                    <a:pt x="1121" y="1381"/>
                    <a:pt x="1121" y="1381"/>
                    <a:pt x="1121" y="1381"/>
                  </a:cubicBezTo>
                  <a:moveTo>
                    <a:pt x="100" y="1381"/>
                  </a:moveTo>
                  <a:cubicBezTo>
                    <a:pt x="100" y="1381"/>
                    <a:pt x="100" y="1381"/>
                    <a:pt x="100" y="1381"/>
                  </a:cubicBezTo>
                  <a:cubicBezTo>
                    <a:pt x="100" y="1381"/>
                    <a:pt x="100" y="1381"/>
                    <a:pt x="100" y="1381"/>
                  </a:cubicBezTo>
                  <a:moveTo>
                    <a:pt x="1611" y="1383"/>
                  </a:moveTo>
                  <a:cubicBezTo>
                    <a:pt x="1611" y="1383"/>
                    <a:pt x="1611" y="1383"/>
                    <a:pt x="1611" y="1383"/>
                  </a:cubicBezTo>
                  <a:cubicBezTo>
                    <a:pt x="1611" y="1383"/>
                    <a:pt x="1611" y="1383"/>
                    <a:pt x="1611" y="1383"/>
                  </a:cubicBezTo>
                  <a:moveTo>
                    <a:pt x="2383" y="0"/>
                  </a:moveTo>
                  <a:cubicBezTo>
                    <a:pt x="2342" y="0"/>
                    <a:pt x="2342" y="0"/>
                    <a:pt x="2342" y="0"/>
                  </a:cubicBezTo>
                  <a:cubicBezTo>
                    <a:pt x="2289" y="0"/>
                    <a:pt x="2245" y="41"/>
                    <a:pt x="2241" y="94"/>
                  </a:cubicBezTo>
                  <a:cubicBezTo>
                    <a:pt x="2127" y="1473"/>
                    <a:pt x="2127" y="1473"/>
                    <a:pt x="2127" y="1473"/>
                  </a:cubicBezTo>
                  <a:cubicBezTo>
                    <a:pt x="1987" y="1473"/>
                    <a:pt x="1987" y="1473"/>
                    <a:pt x="1987" y="1473"/>
                  </a:cubicBezTo>
                  <a:cubicBezTo>
                    <a:pt x="1660" y="1295"/>
                    <a:pt x="1660" y="1295"/>
                    <a:pt x="1660" y="1295"/>
                  </a:cubicBezTo>
                  <a:cubicBezTo>
                    <a:pt x="1645" y="1287"/>
                    <a:pt x="1628" y="1283"/>
                    <a:pt x="1612" y="1283"/>
                  </a:cubicBezTo>
                  <a:cubicBezTo>
                    <a:pt x="1559" y="1283"/>
                    <a:pt x="1511" y="1325"/>
                    <a:pt x="1511" y="1384"/>
                  </a:cubicBezTo>
                  <a:cubicBezTo>
                    <a:pt x="1511" y="1473"/>
                    <a:pt x="1511" y="1473"/>
                    <a:pt x="1511" y="1473"/>
                  </a:cubicBezTo>
                  <a:cubicBezTo>
                    <a:pt x="1170" y="1292"/>
                    <a:pt x="1170" y="1292"/>
                    <a:pt x="1170" y="1292"/>
                  </a:cubicBezTo>
                  <a:cubicBezTo>
                    <a:pt x="1154" y="1284"/>
                    <a:pt x="1138" y="1280"/>
                    <a:pt x="1122" y="1280"/>
                  </a:cubicBezTo>
                  <a:cubicBezTo>
                    <a:pt x="1069" y="1280"/>
                    <a:pt x="1021" y="1323"/>
                    <a:pt x="1021" y="1382"/>
                  </a:cubicBezTo>
                  <a:cubicBezTo>
                    <a:pt x="1021" y="1491"/>
                    <a:pt x="1021" y="1491"/>
                    <a:pt x="1021" y="1491"/>
                  </a:cubicBezTo>
                  <a:cubicBezTo>
                    <a:pt x="642" y="1292"/>
                    <a:pt x="642" y="1292"/>
                    <a:pt x="642" y="1292"/>
                  </a:cubicBezTo>
                  <a:cubicBezTo>
                    <a:pt x="627" y="1284"/>
                    <a:pt x="611" y="1280"/>
                    <a:pt x="595" y="1280"/>
                  </a:cubicBezTo>
                  <a:cubicBezTo>
                    <a:pt x="542" y="1280"/>
                    <a:pt x="494" y="1323"/>
                    <a:pt x="494" y="1381"/>
                  </a:cubicBezTo>
                  <a:cubicBezTo>
                    <a:pt x="494" y="1482"/>
                    <a:pt x="494" y="1482"/>
                    <a:pt x="494" y="1482"/>
                  </a:cubicBezTo>
                  <a:cubicBezTo>
                    <a:pt x="149" y="1293"/>
                    <a:pt x="149" y="1293"/>
                    <a:pt x="149" y="1293"/>
                  </a:cubicBezTo>
                  <a:cubicBezTo>
                    <a:pt x="134" y="1285"/>
                    <a:pt x="117" y="1281"/>
                    <a:pt x="101" y="1281"/>
                  </a:cubicBezTo>
                  <a:cubicBezTo>
                    <a:pt x="48" y="1281"/>
                    <a:pt x="0" y="1323"/>
                    <a:pt x="0" y="1382"/>
                  </a:cubicBezTo>
                  <a:cubicBezTo>
                    <a:pt x="0" y="2470"/>
                    <a:pt x="0" y="2470"/>
                    <a:pt x="0" y="2470"/>
                  </a:cubicBezTo>
                  <a:cubicBezTo>
                    <a:pt x="0" y="2558"/>
                    <a:pt x="71" y="2630"/>
                    <a:pt x="160" y="2630"/>
                  </a:cubicBezTo>
                  <a:cubicBezTo>
                    <a:pt x="2554" y="2630"/>
                    <a:pt x="2554" y="2630"/>
                    <a:pt x="2554" y="2630"/>
                  </a:cubicBezTo>
                  <a:cubicBezTo>
                    <a:pt x="2643" y="2630"/>
                    <a:pt x="2714" y="2558"/>
                    <a:pt x="2714" y="2470"/>
                  </a:cubicBezTo>
                  <a:cubicBezTo>
                    <a:pt x="2714" y="1477"/>
                    <a:pt x="2714" y="1477"/>
                    <a:pt x="2714" y="1477"/>
                  </a:cubicBezTo>
                  <a:cubicBezTo>
                    <a:pt x="2612" y="1477"/>
                    <a:pt x="2612" y="1477"/>
                    <a:pt x="2612" y="1477"/>
                  </a:cubicBezTo>
                  <a:cubicBezTo>
                    <a:pt x="2484" y="94"/>
                    <a:pt x="2484" y="94"/>
                    <a:pt x="2484" y="94"/>
                  </a:cubicBezTo>
                  <a:cubicBezTo>
                    <a:pt x="2480" y="41"/>
                    <a:pt x="2436" y="0"/>
                    <a:pt x="238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145" name="Rectangle 142"/>
            <p:cNvSpPr>
              <a:spLocks noChangeArrowheads="1"/>
            </p:cNvSpPr>
            <p:nvPr/>
          </p:nvSpPr>
          <p:spPr bwMode="auto">
            <a:xfrm>
              <a:off x="2150" y="3023"/>
              <a:ext cx="276" cy="4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02" name="Rectangle 143"/>
            <p:cNvSpPr>
              <a:spLocks noChangeArrowheads="1"/>
            </p:cNvSpPr>
            <p:nvPr/>
          </p:nvSpPr>
          <p:spPr bwMode="auto">
            <a:xfrm>
              <a:off x="2667" y="3023"/>
              <a:ext cx="277" cy="4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03" name="Rectangle 144"/>
            <p:cNvSpPr>
              <a:spLocks noChangeArrowheads="1"/>
            </p:cNvSpPr>
            <p:nvPr/>
          </p:nvSpPr>
          <p:spPr bwMode="auto">
            <a:xfrm>
              <a:off x="3184" y="3023"/>
              <a:ext cx="277" cy="4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04" name="Rectangle 145"/>
            <p:cNvSpPr>
              <a:spLocks noChangeArrowheads="1"/>
            </p:cNvSpPr>
            <p:nvPr/>
          </p:nvSpPr>
          <p:spPr bwMode="auto">
            <a:xfrm>
              <a:off x="3702" y="3023"/>
              <a:ext cx="276" cy="4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05" name="Rectangle 146"/>
            <p:cNvSpPr>
              <a:spLocks noChangeArrowheads="1"/>
            </p:cNvSpPr>
            <p:nvPr/>
          </p:nvSpPr>
          <p:spPr bwMode="auto">
            <a:xfrm>
              <a:off x="4219" y="3023"/>
              <a:ext cx="277" cy="4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06" name="Rectangle 147"/>
            <p:cNvSpPr>
              <a:spLocks noChangeArrowheads="1"/>
            </p:cNvSpPr>
            <p:nvPr/>
          </p:nvSpPr>
          <p:spPr bwMode="auto">
            <a:xfrm>
              <a:off x="4736" y="3023"/>
              <a:ext cx="277" cy="4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07" name="Rectangle 148"/>
            <p:cNvSpPr>
              <a:spLocks noChangeArrowheads="1"/>
            </p:cNvSpPr>
            <p:nvPr/>
          </p:nvSpPr>
          <p:spPr bwMode="auto">
            <a:xfrm>
              <a:off x="5254" y="3023"/>
              <a:ext cx="276" cy="4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grpSp>
      <p:grpSp>
        <p:nvGrpSpPr>
          <p:cNvPr id="208" name="Group 212"/>
          <p:cNvGrpSpPr>
            <a:grpSpLocks noChangeAspect="1"/>
          </p:cNvGrpSpPr>
          <p:nvPr/>
        </p:nvGrpSpPr>
        <p:grpSpPr bwMode="auto">
          <a:xfrm>
            <a:off x="367329" y="2699861"/>
            <a:ext cx="534558" cy="488428"/>
            <a:chOff x="1474" y="2"/>
            <a:chExt cx="4728" cy="4320"/>
          </a:xfrm>
          <a:solidFill>
            <a:srgbClr val="000000"/>
          </a:solidFill>
        </p:grpSpPr>
        <p:sp>
          <p:nvSpPr>
            <p:cNvPr id="209" name="Freeform 213"/>
            <p:cNvSpPr>
              <a:spLocks noEditPoints="1"/>
            </p:cNvSpPr>
            <p:nvPr/>
          </p:nvSpPr>
          <p:spPr bwMode="auto">
            <a:xfrm>
              <a:off x="1474" y="2"/>
              <a:ext cx="4728" cy="3545"/>
            </a:xfrm>
            <a:custGeom>
              <a:avLst/>
              <a:gdLst>
                <a:gd name="T0" fmla="*/ 2517 w 2760"/>
                <a:gd name="T1" fmla="*/ 2068 h 2068"/>
                <a:gd name="T2" fmla="*/ 243 w 2760"/>
                <a:gd name="T3" fmla="*/ 2068 h 2068"/>
                <a:gd name="T4" fmla="*/ 0 w 2760"/>
                <a:gd name="T5" fmla="*/ 1825 h 2068"/>
                <a:gd name="T6" fmla="*/ 0 w 2760"/>
                <a:gd name="T7" fmla="*/ 243 h 2068"/>
                <a:gd name="T8" fmla="*/ 243 w 2760"/>
                <a:gd name="T9" fmla="*/ 0 h 2068"/>
                <a:gd name="T10" fmla="*/ 2517 w 2760"/>
                <a:gd name="T11" fmla="*/ 0 h 2068"/>
                <a:gd name="T12" fmla="*/ 2760 w 2760"/>
                <a:gd name="T13" fmla="*/ 243 h 2068"/>
                <a:gd name="T14" fmla="*/ 2760 w 2760"/>
                <a:gd name="T15" fmla="*/ 1825 h 2068"/>
                <a:gd name="T16" fmla="*/ 2517 w 2760"/>
                <a:gd name="T17" fmla="*/ 2068 h 2068"/>
                <a:gd name="T18" fmla="*/ 243 w 2760"/>
                <a:gd name="T19" fmla="*/ 100 h 2068"/>
                <a:gd name="T20" fmla="*/ 100 w 2760"/>
                <a:gd name="T21" fmla="*/ 243 h 2068"/>
                <a:gd name="T22" fmla="*/ 100 w 2760"/>
                <a:gd name="T23" fmla="*/ 1825 h 2068"/>
                <a:gd name="T24" fmla="*/ 243 w 2760"/>
                <a:gd name="T25" fmla="*/ 1968 h 2068"/>
                <a:gd name="T26" fmla="*/ 2517 w 2760"/>
                <a:gd name="T27" fmla="*/ 1968 h 2068"/>
                <a:gd name="T28" fmla="*/ 2660 w 2760"/>
                <a:gd name="T29" fmla="*/ 1825 h 2068"/>
                <a:gd name="T30" fmla="*/ 2660 w 2760"/>
                <a:gd name="T31" fmla="*/ 243 h 2068"/>
                <a:gd name="T32" fmla="*/ 2517 w 2760"/>
                <a:gd name="T33" fmla="*/ 100 h 2068"/>
                <a:gd name="T34" fmla="*/ 243 w 2760"/>
                <a:gd name="T35" fmla="*/ 100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0" h="2068">
                  <a:moveTo>
                    <a:pt x="2517" y="2068"/>
                  </a:moveTo>
                  <a:cubicBezTo>
                    <a:pt x="243" y="2068"/>
                    <a:pt x="243" y="2068"/>
                    <a:pt x="243" y="2068"/>
                  </a:cubicBezTo>
                  <a:cubicBezTo>
                    <a:pt x="109" y="2068"/>
                    <a:pt x="0" y="1959"/>
                    <a:pt x="0" y="1825"/>
                  </a:cubicBezTo>
                  <a:cubicBezTo>
                    <a:pt x="0" y="243"/>
                    <a:pt x="0" y="243"/>
                    <a:pt x="0" y="243"/>
                  </a:cubicBezTo>
                  <a:cubicBezTo>
                    <a:pt x="0" y="109"/>
                    <a:pt x="109" y="0"/>
                    <a:pt x="243" y="0"/>
                  </a:cubicBezTo>
                  <a:cubicBezTo>
                    <a:pt x="2517" y="0"/>
                    <a:pt x="2517" y="0"/>
                    <a:pt x="2517" y="0"/>
                  </a:cubicBezTo>
                  <a:cubicBezTo>
                    <a:pt x="2651" y="0"/>
                    <a:pt x="2760" y="109"/>
                    <a:pt x="2760" y="243"/>
                  </a:cubicBezTo>
                  <a:cubicBezTo>
                    <a:pt x="2760" y="1825"/>
                    <a:pt x="2760" y="1825"/>
                    <a:pt x="2760" y="1825"/>
                  </a:cubicBezTo>
                  <a:cubicBezTo>
                    <a:pt x="2760" y="1959"/>
                    <a:pt x="2651" y="2068"/>
                    <a:pt x="2517" y="2068"/>
                  </a:cubicBezTo>
                  <a:close/>
                  <a:moveTo>
                    <a:pt x="243" y="100"/>
                  </a:moveTo>
                  <a:cubicBezTo>
                    <a:pt x="164" y="100"/>
                    <a:pt x="100" y="164"/>
                    <a:pt x="100" y="243"/>
                  </a:cubicBezTo>
                  <a:cubicBezTo>
                    <a:pt x="100" y="1825"/>
                    <a:pt x="100" y="1825"/>
                    <a:pt x="100" y="1825"/>
                  </a:cubicBezTo>
                  <a:cubicBezTo>
                    <a:pt x="100" y="1904"/>
                    <a:pt x="164" y="1968"/>
                    <a:pt x="243" y="1968"/>
                  </a:cubicBezTo>
                  <a:cubicBezTo>
                    <a:pt x="2517" y="1968"/>
                    <a:pt x="2517" y="1968"/>
                    <a:pt x="2517" y="1968"/>
                  </a:cubicBezTo>
                  <a:cubicBezTo>
                    <a:pt x="2596" y="1968"/>
                    <a:pt x="2660" y="1904"/>
                    <a:pt x="2660" y="1825"/>
                  </a:cubicBezTo>
                  <a:cubicBezTo>
                    <a:pt x="2660" y="243"/>
                    <a:pt x="2660" y="243"/>
                    <a:pt x="2660" y="243"/>
                  </a:cubicBezTo>
                  <a:cubicBezTo>
                    <a:pt x="2660" y="164"/>
                    <a:pt x="2596" y="100"/>
                    <a:pt x="2517" y="100"/>
                  </a:cubicBezTo>
                  <a:lnTo>
                    <a:pt x="243" y="1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10" name="Freeform 214"/>
            <p:cNvSpPr>
              <a:spLocks/>
            </p:cNvSpPr>
            <p:nvPr/>
          </p:nvSpPr>
          <p:spPr bwMode="auto">
            <a:xfrm>
              <a:off x="3074" y="3753"/>
              <a:ext cx="1528" cy="171"/>
            </a:xfrm>
            <a:custGeom>
              <a:avLst/>
              <a:gdLst>
                <a:gd name="T0" fmla="*/ 842 w 892"/>
                <a:gd name="T1" fmla="*/ 100 h 100"/>
                <a:gd name="T2" fmla="*/ 50 w 892"/>
                <a:gd name="T3" fmla="*/ 100 h 100"/>
                <a:gd name="T4" fmla="*/ 0 w 892"/>
                <a:gd name="T5" fmla="*/ 50 h 100"/>
                <a:gd name="T6" fmla="*/ 50 w 892"/>
                <a:gd name="T7" fmla="*/ 0 h 100"/>
                <a:gd name="T8" fmla="*/ 842 w 892"/>
                <a:gd name="T9" fmla="*/ 0 h 100"/>
                <a:gd name="T10" fmla="*/ 892 w 892"/>
                <a:gd name="T11" fmla="*/ 50 h 100"/>
                <a:gd name="T12" fmla="*/ 842 w 892"/>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92" h="100">
                  <a:moveTo>
                    <a:pt x="842" y="100"/>
                  </a:moveTo>
                  <a:cubicBezTo>
                    <a:pt x="50" y="100"/>
                    <a:pt x="50" y="100"/>
                    <a:pt x="50" y="100"/>
                  </a:cubicBezTo>
                  <a:cubicBezTo>
                    <a:pt x="22" y="100"/>
                    <a:pt x="0" y="77"/>
                    <a:pt x="0" y="50"/>
                  </a:cubicBezTo>
                  <a:cubicBezTo>
                    <a:pt x="0" y="22"/>
                    <a:pt x="22" y="0"/>
                    <a:pt x="50" y="0"/>
                  </a:cubicBezTo>
                  <a:cubicBezTo>
                    <a:pt x="842" y="0"/>
                    <a:pt x="842" y="0"/>
                    <a:pt x="842" y="0"/>
                  </a:cubicBezTo>
                  <a:cubicBezTo>
                    <a:pt x="870" y="0"/>
                    <a:pt x="892" y="22"/>
                    <a:pt x="892" y="50"/>
                  </a:cubicBezTo>
                  <a:cubicBezTo>
                    <a:pt x="892" y="77"/>
                    <a:pt x="870" y="100"/>
                    <a:pt x="842"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11" name="Freeform 215"/>
            <p:cNvSpPr>
              <a:spLocks/>
            </p:cNvSpPr>
            <p:nvPr/>
          </p:nvSpPr>
          <p:spPr bwMode="auto">
            <a:xfrm>
              <a:off x="2245" y="4150"/>
              <a:ext cx="3186" cy="172"/>
            </a:xfrm>
            <a:custGeom>
              <a:avLst/>
              <a:gdLst>
                <a:gd name="T0" fmla="*/ 1810 w 1860"/>
                <a:gd name="T1" fmla="*/ 100 h 100"/>
                <a:gd name="T2" fmla="*/ 50 w 1860"/>
                <a:gd name="T3" fmla="*/ 100 h 100"/>
                <a:gd name="T4" fmla="*/ 0 w 1860"/>
                <a:gd name="T5" fmla="*/ 50 h 100"/>
                <a:gd name="T6" fmla="*/ 50 w 1860"/>
                <a:gd name="T7" fmla="*/ 0 h 100"/>
                <a:gd name="T8" fmla="*/ 1810 w 1860"/>
                <a:gd name="T9" fmla="*/ 0 h 100"/>
                <a:gd name="T10" fmla="*/ 1860 w 1860"/>
                <a:gd name="T11" fmla="*/ 50 h 100"/>
                <a:gd name="T12" fmla="*/ 1810 w 186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860" h="100">
                  <a:moveTo>
                    <a:pt x="1810" y="100"/>
                  </a:moveTo>
                  <a:cubicBezTo>
                    <a:pt x="50" y="100"/>
                    <a:pt x="50" y="100"/>
                    <a:pt x="50" y="100"/>
                  </a:cubicBezTo>
                  <a:cubicBezTo>
                    <a:pt x="22" y="100"/>
                    <a:pt x="0" y="78"/>
                    <a:pt x="0" y="50"/>
                  </a:cubicBezTo>
                  <a:cubicBezTo>
                    <a:pt x="0" y="22"/>
                    <a:pt x="22" y="0"/>
                    <a:pt x="50" y="0"/>
                  </a:cubicBezTo>
                  <a:cubicBezTo>
                    <a:pt x="1810" y="0"/>
                    <a:pt x="1810" y="0"/>
                    <a:pt x="1810" y="0"/>
                  </a:cubicBezTo>
                  <a:cubicBezTo>
                    <a:pt x="1838" y="0"/>
                    <a:pt x="1860" y="22"/>
                    <a:pt x="1860" y="50"/>
                  </a:cubicBezTo>
                  <a:cubicBezTo>
                    <a:pt x="1860" y="78"/>
                    <a:pt x="1838" y="100"/>
                    <a:pt x="1810"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grpSp>
      <p:grpSp>
        <p:nvGrpSpPr>
          <p:cNvPr id="212" name="Group 237"/>
          <p:cNvGrpSpPr>
            <a:grpSpLocks noChangeAspect="1"/>
          </p:cNvGrpSpPr>
          <p:nvPr/>
        </p:nvGrpSpPr>
        <p:grpSpPr bwMode="auto">
          <a:xfrm>
            <a:off x="1052574" y="2687406"/>
            <a:ext cx="569536" cy="553642"/>
            <a:chOff x="1619" y="1"/>
            <a:chExt cx="4444" cy="4320"/>
          </a:xfrm>
          <a:solidFill>
            <a:srgbClr val="000000"/>
          </a:solidFill>
        </p:grpSpPr>
        <p:sp>
          <p:nvSpPr>
            <p:cNvPr id="233" name="Freeform 238"/>
            <p:cNvSpPr>
              <a:spLocks noEditPoints="1"/>
            </p:cNvSpPr>
            <p:nvPr/>
          </p:nvSpPr>
          <p:spPr bwMode="auto">
            <a:xfrm>
              <a:off x="1619" y="1"/>
              <a:ext cx="2768" cy="3807"/>
            </a:xfrm>
            <a:custGeom>
              <a:avLst/>
              <a:gdLst>
                <a:gd name="T0" fmla="*/ 1736 w 1946"/>
                <a:gd name="T1" fmla="*/ 0 h 2675"/>
                <a:gd name="T2" fmla="*/ 210 w 1946"/>
                <a:gd name="T3" fmla="*/ 0 h 2675"/>
                <a:gd name="T4" fmla="*/ 0 w 1946"/>
                <a:gd name="T5" fmla="*/ 210 h 2675"/>
                <a:gd name="T6" fmla="*/ 0 w 1946"/>
                <a:gd name="T7" fmla="*/ 2465 h 2675"/>
                <a:gd name="T8" fmla="*/ 210 w 1946"/>
                <a:gd name="T9" fmla="*/ 2675 h 2675"/>
                <a:gd name="T10" fmla="*/ 1736 w 1946"/>
                <a:gd name="T11" fmla="*/ 2675 h 2675"/>
                <a:gd name="T12" fmla="*/ 1946 w 1946"/>
                <a:gd name="T13" fmla="*/ 2465 h 2675"/>
                <a:gd name="T14" fmla="*/ 1946 w 1946"/>
                <a:gd name="T15" fmla="*/ 210 h 2675"/>
                <a:gd name="T16" fmla="*/ 1736 w 1946"/>
                <a:gd name="T17" fmla="*/ 0 h 2675"/>
                <a:gd name="T18" fmla="*/ 100 w 1946"/>
                <a:gd name="T19" fmla="*/ 491 h 2675"/>
                <a:gd name="T20" fmla="*/ 1846 w 1946"/>
                <a:gd name="T21" fmla="*/ 491 h 2675"/>
                <a:gd name="T22" fmla="*/ 1846 w 1946"/>
                <a:gd name="T23" fmla="*/ 2041 h 2675"/>
                <a:gd name="T24" fmla="*/ 100 w 1946"/>
                <a:gd name="T25" fmla="*/ 2041 h 2675"/>
                <a:gd name="T26" fmla="*/ 100 w 1946"/>
                <a:gd name="T27" fmla="*/ 491 h 2675"/>
                <a:gd name="T28" fmla="*/ 210 w 1946"/>
                <a:gd name="T29" fmla="*/ 100 h 2675"/>
                <a:gd name="T30" fmla="*/ 1736 w 1946"/>
                <a:gd name="T31" fmla="*/ 100 h 2675"/>
                <a:gd name="T32" fmla="*/ 1846 w 1946"/>
                <a:gd name="T33" fmla="*/ 210 h 2675"/>
                <a:gd name="T34" fmla="*/ 1846 w 1946"/>
                <a:gd name="T35" fmla="*/ 391 h 2675"/>
                <a:gd name="T36" fmla="*/ 100 w 1946"/>
                <a:gd name="T37" fmla="*/ 391 h 2675"/>
                <a:gd name="T38" fmla="*/ 100 w 1946"/>
                <a:gd name="T39" fmla="*/ 210 h 2675"/>
                <a:gd name="T40" fmla="*/ 210 w 1946"/>
                <a:gd name="T41" fmla="*/ 100 h 2675"/>
                <a:gd name="T42" fmla="*/ 1736 w 1946"/>
                <a:gd name="T43" fmla="*/ 2575 h 2675"/>
                <a:gd name="T44" fmla="*/ 210 w 1946"/>
                <a:gd name="T45" fmla="*/ 2575 h 2675"/>
                <a:gd name="T46" fmla="*/ 100 w 1946"/>
                <a:gd name="T47" fmla="*/ 2465 h 2675"/>
                <a:gd name="T48" fmla="*/ 100 w 1946"/>
                <a:gd name="T49" fmla="*/ 2141 h 2675"/>
                <a:gd name="T50" fmla="*/ 1846 w 1946"/>
                <a:gd name="T51" fmla="*/ 2141 h 2675"/>
                <a:gd name="T52" fmla="*/ 1846 w 1946"/>
                <a:gd name="T53" fmla="*/ 2465 h 2675"/>
                <a:gd name="T54" fmla="*/ 1736 w 1946"/>
                <a:gd name="T55" fmla="*/ 2575 h 2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46" h="2675">
                  <a:moveTo>
                    <a:pt x="1736" y="0"/>
                  </a:moveTo>
                  <a:cubicBezTo>
                    <a:pt x="210" y="0"/>
                    <a:pt x="210" y="0"/>
                    <a:pt x="210" y="0"/>
                  </a:cubicBezTo>
                  <a:cubicBezTo>
                    <a:pt x="94" y="0"/>
                    <a:pt x="0" y="94"/>
                    <a:pt x="0" y="210"/>
                  </a:cubicBezTo>
                  <a:cubicBezTo>
                    <a:pt x="0" y="2465"/>
                    <a:pt x="0" y="2465"/>
                    <a:pt x="0" y="2465"/>
                  </a:cubicBezTo>
                  <a:cubicBezTo>
                    <a:pt x="0" y="2581"/>
                    <a:pt x="94" y="2675"/>
                    <a:pt x="210" y="2675"/>
                  </a:cubicBezTo>
                  <a:cubicBezTo>
                    <a:pt x="1736" y="2675"/>
                    <a:pt x="1736" y="2675"/>
                    <a:pt x="1736" y="2675"/>
                  </a:cubicBezTo>
                  <a:cubicBezTo>
                    <a:pt x="1852" y="2675"/>
                    <a:pt x="1946" y="2581"/>
                    <a:pt x="1946" y="2465"/>
                  </a:cubicBezTo>
                  <a:cubicBezTo>
                    <a:pt x="1946" y="210"/>
                    <a:pt x="1946" y="210"/>
                    <a:pt x="1946" y="210"/>
                  </a:cubicBezTo>
                  <a:cubicBezTo>
                    <a:pt x="1946" y="94"/>
                    <a:pt x="1852" y="0"/>
                    <a:pt x="1736" y="0"/>
                  </a:cubicBezTo>
                  <a:close/>
                  <a:moveTo>
                    <a:pt x="100" y="491"/>
                  </a:moveTo>
                  <a:cubicBezTo>
                    <a:pt x="1846" y="491"/>
                    <a:pt x="1846" y="491"/>
                    <a:pt x="1846" y="491"/>
                  </a:cubicBezTo>
                  <a:cubicBezTo>
                    <a:pt x="1846" y="2041"/>
                    <a:pt x="1846" y="2041"/>
                    <a:pt x="1846" y="2041"/>
                  </a:cubicBezTo>
                  <a:cubicBezTo>
                    <a:pt x="100" y="2041"/>
                    <a:pt x="100" y="2041"/>
                    <a:pt x="100" y="2041"/>
                  </a:cubicBezTo>
                  <a:lnTo>
                    <a:pt x="100" y="491"/>
                  </a:lnTo>
                  <a:close/>
                  <a:moveTo>
                    <a:pt x="210" y="100"/>
                  </a:moveTo>
                  <a:cubicBezTo>
                    <a:pt x="1736" y="100"/>
                    <a:pt x="1736" y="100"/>
                    <a:pt x="1736" y="100"/>
                  </a:cubicBezTo>
                  <a:cubicBezTo>
                    <a:pt x="1797" y="100"/>
                    <a:pt x="1846" y="149"/>
                    <a:pt x="1846" y="210"/>
                  </a:cubicBezTo>
                  <a:cubicBezTo>
                    <a:pt x="1846" y="391"/>
                    <a:pt x="1846" y="391"/>
                    <a:pt x="1846" y="391"/>
                  </a:cubicBezTo>
                  <a:cubicBezTo>
                    <a:pt x="100" y="391"/>
                    <a:pt x="100" y="391"/>
                    <a:pt x="100" y="391"/>
                  </a:cubicBezTo>
                  <a:cubicBezTo>
                    <a:pt x="100" y="210"/>
                    <a:pt x="100" y="210"/>
                    <a:pt x="100" y="210"/>
                  </a:cubicBezTo>
                  <a:cubicBezTo>
                    <a:pt x="100" y="149"/>
                    <a:pt x="149" y="100"/>
                    <a:pt x="210" y="100"/>
                  </a:cubicBezTo>
                  <a:close/>
                  <a:moveTo>
                    <a:pt x="1736" y="2575"/>
                  </a:moveTo>
                  <a:cubicBezTo>
                    <a:pt x="210" y="2575"/>
                    <a:pt x="210" y="2575"/>
                    <a:pt x="210" y="2575"/>
                  </a:cubicBezTo>
                  <a:cubicBezTo>
                    <a:pt x="149" y="2575"/>
                    <a:pt x="100" y="2525"/>
                    <a:pt x="100" y="2465"/>
                  </a:cubicBezTo>
                  <a:cubicBezTo>
                    <a:pt x="100" y="2141"/>
                    <a:pt x="100" y="2141"/>
                    <a:pt x="100" y="2141"/>
                  </a:cubicBezTo>
                  <a:cubicBezTo>
                    <a:pt x="1846" y="2141"/>
                    <a:pt x="1846" y="2141"/>
                    <a:pt x="1846" y="2141"/>
                  </a:cubicBezTo>
                  <a:cubicBezTo>
                    <a:pt x="1846" y="2465"/>
                    <a:pt x="1846" y="2465"/>
                    <a:pt x="1846" y="2465"/>
                  </a:cubicBezTo>
                  <a:cubicBezTo>
                    <a:pt x="1846" y="2525"/>
                    <a:pt x="1797" y="2575"/>
                    <a:pt x="1736" y="25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34" name="Oval 239"/>
            <p:cNvSpPr>
              <a:spLocks noChangeArrowheads="1"/>
            </p:cNvSpPr>
            <p:nvPr/>
          </p:nvSpPr>
          <p:spPr bwMode="auto">
            <a:xfrm>
              <a:off x="2832" y="3176"/>
              <a:ext cx="342" cy="341"/>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35" name="Freeform 240"/>
            <p:cNvSpPr>
              <a:spLocks noEditPoints="1"/>
            </p:cNvSpPr>
            <p:nvPr/>
          </p:nvSpPr>
          <p:spPr bwMode="auto">
            <a:xfrm>
              <a:off x="4667" y="1847"/>
              <a:ext cx="1396" cy="2474"/>
            </a:xfrm>
            <a:custGeom>
              <a:avLst/>
              <a:gdLst>
                <a:gd name="T0" fmla="*/ 771 w 981"/>
                <a:gd name="T1" fmla="*/ 0 h 1739"/>
                <a:gd name="T2" fmla="*/ 210 w 981"/>
                <a:gd name="T3" fmla="*/ 0 h 1739"/>
                <a:gd name="T4" fmla="*/ 0 w 981"/>
                <a:gd name="T5" fmla="*/ 210 h 1739"/>
                <a:gd name="T6" fmla="*/ 0 w 981"/>
                <a:gd name="T7" fmla="*/ 1529 h 1739"/>
                <a:gd name="T8" fmla="*/ 210 w 981"/>
                <a:gd name="T9" fmla="*/ 1739 h 1739"/>
                <a:gd name="T10" fmla="*/ 771 w 981"/>
                <a:gd name="T11" fmla="*/ 1739 h 1739"/>
                <a:gd name="T12" fmla="*/ 981 w 981"/>
                <a:gd name="T13" fmla="*/ 1529 h 1739"/>
                <a:gd name="T14" fmla="*/ 981 w 981"/>
                <a:gd name="T15" fmla="*/ 210 h 1739"/>
                <a:gd name="T16" fmla="*/ 771 w 981"/>
                <a:gd name="T17" fmla="*/ 0 h 1739"/>
                <a:gd name="T18" fmla="*/ 210 w 981"/>
                <a:gd name="T19" fmla="*/ 100 h 1739"/>
                <a:gd name="T20" fmla="*/ 771 w 981"/>
                <a:gd name="T21" fmla="*/ 100 h 1739"/>
                <a:gd name="T22" fmla="*/ 881 w 981"/>
                <a:gd name="T23" fmla="*/ 210 h 1739"/>
                <a:gd name="T24" fmla="*/ 881 w 981"/>
                <a:gd name="T25" fmla="*/ 1272 h 1739"/>
                <a:gd name="T26" fmla="*/ 100 w 981"/>
                <a:gd name="T27" fmla="*/ 1272 h 1739"/>
                <a:gd name="T28" fmla="*/ 100 w 981"/>
                <a:gd name="T29" fmla="*/ 210 h 1739"/>
                <a:gd name="T30" fmla="*/ 210 w 981"/>
                <a:gd name="T31" fmla="*/ 100 h 1739"/>
                <a:gd name="T32" fmla="*/ 771 w 981"/>
                <a:gd name="T33" fmla="*/ 1639 h 1739"/>
                <a:gd name="T34" fmla="*/ 210 w 981"/>
                <a:gd name="T35" fmla="*/ 1639 h 1739"/>
                <a:gd name="T36" fmla="*/ 100 w 981"/>
                <a:gd name="T37" fmla="*/ 1529 h 1739"/>
                <a:gd name="T38" fmla="*/ 100 w 981"/>
                <a:gd name="T39" fmla="*/ 1372 h 1739"/>
                <a:gd name="T40" fmla="*/ 881 w 981"/>
                <a:gd name="T41" fmla="*/ 1372 h 1739"/>
                <a:gd name="T42" fmla="*/ 881 w 981"/>
                <a:gd name="T43" fmla="*/ 1529 h 1739"/>
                <a:gd name="T44" fmla="*/ 771 w 981"/>
                <a:gd name="T45" fmla="*/ 163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1" h="1739">
                  <a:moveTo>
                    <a:pt x="771" y="0"/>
                  </a:moveTo>
                  <a:cubicBezTo>
                    <a:pt x="210" y="0"/>
                    <a:pt x="210" y="0"/>
                    <a:pt x="210" y="0"/>
                  </a:cubicBezTo>
                  <a:cubicBezTo>
                    <a:pt x="95" y="0"/>
                    <a:pt x="0" y="94"/>
                    <a:pt x="0" y="210"/>
                  </a:cubicBezTo>
                  <a:cubicBezTo>
                    <a:pt x="0" y="1529"/>
                    <a:pt x="0" y="1529"/>
                    <a:pt x="0" y="1529"/>
                  </a:cubicBezTo>
                  <a:cubicBezTo>
                    <a:pt x="0" y="1645"/>
                    <a:pt x="95" y="1739"/>
                    <a:pt x="210" y="1739"/>
                  </a:cubicBezTo>
                  <a:cubicBezTo>
                    <a:pt x="771" y="1739"/>
                    <a:pt x="771" y="1739"/>
                    <a:pt x="771" y="1739"/>
                  </a:cubicBezTo>
                  <a:cubicBezTo>
                    <a:pt x="887" y="1739"/>
                    <a:pt x="981" y="1645"/>
                    <a:pt x="981" y="1529"/>
                  </a:cubicBezTo>
                  <a:cubicBezTo>
                    <a:pt x="981" y="210"/>
                    <a:pt x="981" y="210"/>
                    <a:pt x="981" y="210"/>
                  </a:cubicBezTo>
                  <a:cubicBezTo>
                    <a:pt x="981" y="94"/>
                    <a:pt x="887" y="0"/>
                    <a:pt x="771" y="0"/>
                  </a:cubicBezTo>
                  <a:close/>
                  <a:moveTo>
                    <a:pt x="210" y="100"/>
                  </a:moveTo>
                  <a:cubicBezTo>
                    <a:pt x="771" y="100"/>
                    <a:pt x="771" y="100"/>
                    <a:pt x="771" y="100"/>
                  </a:cubicBezTo>
                  <a:cubicBezTo>
                    <a:pt x="832" y="100"/>
                    <a:pt x="881" y="149"/>
                    <a:pt x="881" y="210"/>
                  </a:cubicBezTo>
                  <a:cubicBezTo>
                    <a:pt x="881" y="1272"/>
                    <a:pt x="881" y="1272"/>
                    <a:pt x="881" y="1272"/>
                  </a:cubicBezTo>
                  <a:cubicBezTo>
                    <a:pt x="100" y="1272"/>
                    <a:pt x="100" y="1272"/>
                    <a:pt x="100" y="1272"/>
                  </a:cubicBezTo>
                  <a:cubicBezTo>
                    <a:pt x="100" y="210"/>
                    <a:pt x="100" y="210"/>
                    <a:pt x="100" y="210"/>
                  </a:cubicBezTo>
                  <a:cubicBezTo>
                    <a:pt x="100" y="149"/>
                    <a:pt x="150" y="100"/>
                    <a:pt x="210" y="100"/>
                  </a:cubicBezTo>
                  <a:close/>
                  <a:moveTo>
                    <a:pt x="771" y="1639"/>
                  </a:moveTo>
                  <a:cubicBezTo>
                    <a:pt x="210" y="1639"/>
                    <a:pt x="210" y="1639"/>
                    <a:pt x="210" y="1639"/>
                  </a:cubicBezTo>
                  <a:cubicBezTo>
                    <a:pt x="150" y="1639"/>
                    <a:pt x="100" y="1590"/>
                    <a:pt x="100" y="1529"/>
                  </a:cubicBezTo>
                  <a:cubicBezTo>
                    <a:pt x="100" y="1372"/>
                    <a:pt x="100" y="1372"/>
                    <a:pt x="100" y="1372"/>
                  </a:cubicBezTo>
                  <a:cubicBezTo>
                    <a:pt x="881" y="1372"/>
                    <a:pt x="881" y="1372"/>
                    <a:pt x="881" y="1372"/>
                  </a:cubicBezTo>
                  <a:cubicBezTo>
                    <a:pt x="881" y="1529"/>
                    <a:pt x="881" y="1529"/>
                    <a:pt x="881" y="1529"/>
                  </a:cubicBezTo>
                  <a:cubicBezTo>
                    <a:pt x="881" y="1590"/>
                    <a:pt x="832" y="1639"/>
                    <a:pt x="771" y="16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36" name="Oval 241"/>
            <p:cNvSpPr>
              <a:spLocks noChangeArrowheads="1"/>
            </p:cNvSpPr>
            <p:nvPr/>
          </p:nvSpPr>
          <p:spPr bwMode="auto">
            <a:xfrm>
              <a:off x="5280" y="2157"/>
              <a:ext cx="171" cy="171"/>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grpSp>
      <p:sp>
        <p:nvSpPr>
          <p:cNvPr id="237" name="Freeform 29"/>
          <p:cNvSpPr>
            <a:spLocks noEditPoints="1"/>
          </p:cNvSpPr>
          <p:nvPr/>
        </p:nvSpPr>
        <p:spPr bwMode="auto">
          <a:xfrm>
            <a:off x="751233" y="4038600"/>
            <a:ext cx="486534" cy="472734"/>
          </a:xfrm>
          <a:custGeom>
            <a:avLst/>
            <a:gdLst>
              <a:gd name="T0" fmla="*/ 2953 w 3025"/>
              <a:gd name="T1" fmla="*/ 455 h 2899"/>
              <a:gd name="T2" fmla="*/ 2680 w 3025"/>
              <a:gd name="T3" fmla="*/ 694 h 2899"/>
              <a:gd name="T4" fmla="*/ 2681 w 3025"/>
              <a:gd name="T5" fmla="*/ 243 h 2899"/>
              <a:gd name="T6" fmla="*/ 2662 w 3025"/>
              <a:gd name="T7" fmla="*/ 161 h 2899"/>
              <a:gd name="T8" fmla="*/ 2123 w 3025"/>
              <a:gd name="T9" fmla="*/ 286 h 2899"/>
              <a:gd name="T10" fmla="*/ 1626 w 3025"/>
              <a:gd name="T11" fmla="*/ 1226 h 2899"/>
              <a:gd name="T12" fmla="*/ 1407 w 3025"/>
              <a:gd name="T13" fmla="*/ 252 h 2899"/>
              <a:gd name="T14" fmla="*/ 1386 w 3025"/>
              <a:gd name="T15" fmla="*/ 169 h 2899"/>
              <a:gd name="T16" fmla="*/ 727 w 3025"/>
              <a:gd name="T17" fmla="*/ 46 h 2899"/>
              <a:gd name="T18" fmla="*/ 0 w 3025"/>
              <a:gd name="T19" fmla="*/ 828 h 2899"/>
              <a:gd name="T20" fmla="*/ 296 w 3025"/>
              <a:gd name="T21" fmla="*/ 1178 h 2899"/>
              <a:gd name="T22" fmla="*/ 481 w 3025"/>
              <a:gd name="T23" fmla="*/ 1178 h 2899"/>
              <a:gd name="T24" fmla="*/ 1308 w 3025"/>
              <a:gd name="T25" fmla="*/ 1544 h 2899"/>
              <a:gd name="T26" fmla="*/ 404 w 3025"/>
              <a:gd name="T27" fmla="*/ 2005 h 2899"/>
              <a:gd name="T28" fmla="*/ 278 w 3025"/>
              <a:gd name="T29" fmla="*/ 2544 h 2899"/>
              <a:gd name="T30" fmla="*/ 361 w 3025"/>
              <a:gd name="T31" fmla="*/ 2564 h 2899"/>
              <a:gd name="T32" fmla="*/ 812 w 3025"/>
              <a:gd name="T33" fmla="*/ 2563 h 2899"/>
              <a:gd name="T34" fmla="*/ 572 w 3025"/>
              <a:gd name="T35" fmla="*/ 2835 h 2899"/>
              <a:gd name="T36" fmla="*/ 774 w 3025"/>
              <a:gd name="T37" fmla="*/ 2899 h 2899"/>
              <a:gd name="T38" fmla="*/ 1144 w 3025"/>
              <a:gd name="T39" fmla="*/ 2746 h 2899"/>
              <a:gd name="T40" fmla="*/ 1605 w 3025"/>
              <a:gd name="T41" fmla="*/ 1841 h 2899"/>
              <a:gd name="T42" fmla="*/ 2574 w 3025"/>
              <a:gd name="T43" fmla="*/ 2756 h 2899"/>
              <a:gd name="T44" fmla="*/ 2799 w 3025"/>
              <a:gd name="T45" fmla="*/ 2585 h 2899"/>
              <a:gd name="T46" fmla="*/ 2799 w 3025"/>
              <a:gd name="T47" fmla="*/ 2400 h 2899"/>
              <a:gd name="T48" fmla="*/ 2302 w 3025"/>
              <a:gd name="T49" fmla="*/ 1145 h 2899"/>
              <a:gd name="T50" fmla="*/ 2863 w 3025"/>
              <a:gd name="T51" fmla="*/ 1027 h 2899"/>
              <a:gd name="T52" fmla="*/ 2989 w 3025"/>
              <a:gd name="T53" fmla="*/ 487 h 2899"/>
              <a:gd name="T54" fmla="*/ 676 w 3025"/>
              <a:gd name="T55" fmla="*/ 842 h 2899"/>
              <a:gd name="T56" fmla="*/ 388 w 3025"/>
              <a:gd name="T57" fmla="*/ 1117 h 2899"/>
              <a:gd name="T58" fmla="*/ 109 w 3025"/>
              <a:gd name="T59" fmla="*/ 850 h 2899"/>
              <a:gd name="T60" fmla="*/ 109 w 3025"/>
              <a:gd name="T61" fmla="*/ 806 h 2899"/>
              <a:gd name="T62" fmla="*/ 828 w 3025"/>
              <a:gd name="T63" fmla="*/ 109 h 2899"/>
              <a:gd name="T64" fmla="*/ 923 w 3025"/>
              <a:gd name="T65" fmla="*/ 595 h 2899"/>
              <a:gd name="T66" fmla="*/ 1555 w 3025"/>
              <a:gd name="T67" fmla="*/ 1297 h 2899"/>
              <a:gd name="T68" fmla="*/ 747 w 3025"/>
              <a:gd name="T69" fmla="*/ 842 h 2899"/>
              <a:gd name="T70" fmla="*/ 2737 w 3025"/>
              <a:gd name="T71" fmla="*/ 2492 h 2899"/>
              <a:gd name="T72" fmla="*/ 2596 w 3025"/>
              <a:gd name="T73" fmla="*/ 2647 h 2899"/>
              <a:gd name="T74" fmla="*/ 1676 w 3025"/>
              <a:gd name="T75" fmla="*/ 1771 h 2899"/>
              <a:gd name="T76" fmla="*/ 2728 w 3025"/>
              <a:gd name="T77" fmla="*/ 2470 h 2899"/>
              <a:gd name="T78" fmla="*/ 2312 w 3025"/>
              <a:gd name="T79" fmla="*/ 1040 h 2899"/>
              <a:gd name="T80" fmla="*/ 1817 w 3025"/>
              <a:gd name="T81" fmla="*/ 1488 h 2899"/>
              <a:gd name="T82" fmla="*/ 1817 w 3025"/>
              <a:gd name="T83" fmla="*/ 1489 h 2899"/>
              <a:gd name="T84" fmla="*/ 1570 w 3025"/>
              <a:gd name="T85" fmla="*/ 1735 h 2899"/>
              <a:gd name="T86" fmla="*/ 1167 w 3025"/>
              <a:gd name="T87" fmla="*/ 2138 h 2899"/>
              <a:gd name="T88" fmla="*/ 1074 w 3025"/>
              <a:gd name="T89" fmla="*/ 2675 h 2899"/>
              <a:gd name="T90" fmla="*/ 918 w 3025"/>
              <a:gd name="T91" fmla="*/ 2598 h 2899"/>
              <a:gd name="T92" fmla="*/ 918 w 3025"/>
              <a:gd name="T93" fmla="*/ 2527 h 2899"/>
              <a:gd name="T94" fmla="*/ 551 w 3025"/>
              <a:gd name="T95" fmla="*/ 2232 h 2899"/>
              <a:gd name="T96" fmla="*/ 474 w 3025"/>
              <a:gd name="T97" fmla="*/ 2076 h 2899"/>
              <a:gd name="T98" fmla="*/ 1012 w 3025"/>
              <a:gd name="T99" fmla="*/ 1982 h 2899"/>
              <a:gd name="T100" fmla="*/ 2109 w 3025"/>
              <a:gd name="T101" fmla="*/ 837 h 2899"/>
              <a:gd name="T102" fmla="*/ 2547 w 3025"/>
              <a:gd name="T103" fmla="*/ 236 h 2899"/>
              <a:gd name="T104" fmla="*/ 2349 w 3025"/>
              <a:gd name="T105" fmla="*/ 505 h 2899"/>
              <a:gd name="T106" fmla="*/ 2716 w 3025"/>
              <a:gd name="T107" fmla="*/ 800 h 2899"/>
              <a:gd name="T108" fmla="*/ 2793 w 3025"/>
              <a:gd name="T109" fmla="*/ 956 h 2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25" h="2899">
                <a:moveTo>
                  <a:pt x="2989" y="487"/>
                </a:moveTo>
                <a:cubicBezTo>
                  <a:pt x="2983" y="471"/>
                  <a:pt x="2970" y="459"/>
                  <a:pt x="2953" y="455"/>
                </a:cubicBezTo>
                <a:cubicBezTo>
                  <a:pt x="2936" y="451"/>
                  <a:pt x="2918" y="456"/>
                  <a:pt x="2906" y="468"/>
                </a:cubicBezTo>
                <a:cubicBezTo>
                  <a:pt x="2680" y="694"/>
                  <a:pt x="2680" y="694"/>
                  <a:pt x="2680" y="694"/>
                </a:cubicBezTo>
                <a:cubicBezTo>
                  <a:pt x="2455" y="469"/>
                  <a:pt x="2455" y="469"/>
                  <a:pt x="2455" y="469"/>
                </a:cubicBezTo>
                <a:cubicBezTo>
                  <a:pt x="2681" y="243"/>
                  <a:pt x="2681" y="243"/>
                  <a:pt x="2681" y="243"/>
                </a:cubicBezTo>
                <a:cubicBezTo>
                  <a:pt x="2694" y="231"/>
                  <a:pt x="2699" y="214"/>
                  <a:pt x="2695" y="197"/>
                </a:cubicBezTo>
                <a:cubicBezTo>
                  <a:pt x="2691" y="180"/>
                  <a:pt x="2678" y="166"/>
                  <a:pt x="2662" y="161"/>
                </a:cubicBezTo>
                <a:cubicBezTo>
                  <a:pt x="2571" y="130"/>
                  <a:pt x="2473" y="124"/>
                  <a:pt x="2378" y="145"/>
                </a:cubicBezTo>
                <a:cubicBezTo>
                  <a:pt x="2282" y="167"/>
                  <a:pt x="2193" y="216"/>
                  <a:pt x="2123" y="286"/>
                </a:cubicBezTo>
                <a:cubicBezTo>
                  <a:pt x="1975" y="434"/>
                  <a:pt x="1930" y="655"/>
                  <a:pt x="2005" y="847"/>
                </a:cubicBezTo>
                <a:cubicBezTo>
                  <a:pt x="1626" y="1226"/>
                  <a:pt x="1626" y="1226"/>
                  <a:pt x="1626" y="1226"/>
                </a:cubicBezTo>
                <a:cubicBezTo>
                  <a:pt x="1029" y="630"/>
                  <a:pt x="1029" y="630"/>
                  <a:pt x="1029" y="630"/>
                </a:cubicBezTo>
                <a:cubicBezTo>
                  <a:pt x="1407" y="252"/>
                  <a:pt x="1407" y="252"/>
                  <a:pt x="1407" y="252"/>
                </a:cubicBezTo>
                <a:cubicBezTo>
                  <a:pt x="1420" y="240"/>
                  <a:pt x="1425" y="222"/>
                  <a:pt x="1420" y="205"/>
                </a:cubicBezTo>
                <a:cubicBezTo>
                  <a:pt x="1416" y="187"/>
                  <a:pt x="1403" y="174"/>
                  <a:pt x="1386" y="169"/>
                </a:cubicBezTo>
                <a:cubicBezTo>
                  <a:pt x="857" y="13"/>
                  <a:pt x="857" y="13"/>
                  <a:pt x="857" y="13"/>
                </a:cubicBezTo>
                <a:cubicBezTo>
                  <a:pt x="811" y="0"/>
                  <a:pt x="761" y="12"/>
                  <a:pt x="727" y="46"/>
                </a:cubicBezTo>
                <a:cubicBezTo>
                  <a:pt x="38" y="735"/>
                  <a:pt x="38" y="735"/>
                  <a:pt x="38" y="735"/>
                </a:cubicBezTo>
                <a:cubicBezTo>
                  <a:pt x="13" y="760"/>
                  <a:pt x="0" y="793"/>
                  <a:pt x="0" y="828"/>
                </a:cubicBezTo>
                <a:cubicBezTo>
                  <a:pt x="0" y="863"/>
                  <a:pt x="13" y="896"/>
                  <a:pt x="38" y="920"/>
                </a:cubicBezTo>
                <a:cubicBezTo>
                  <a:pt x="296" y="1178"/>
                  <a:pt x="296" y="1178"/>
                  <a:pt x="296" y="1178"/>
                </a:cubicBezTo>
                <a:cubicBezTo>
                  <a:pt x="321" y="1203"/>
                  <a:pt x="353" y="1217"/>
                  <a:pt x="388" y="1217"/>
                </a:cubicBezTo>
                <a:cubicBezTo>
                  <a:pt x="423" y="1217"/>
                  <a:pt x="456" y="1203"/>
                  <a:pt x="481" y="1178"/>
                </a:cubicBezTo>
                <a:cubicBezTo>
                  <a:pt x="712" y="948"/>
                  <a:pt x="712" y="948"/>
                  <a:pt x="712" y="948"/>
                </a:cubicBezTo>
                <a:cubicBezTo>
                  <a:pt x="1308" y="1544"/>
                  <a:pt x="1308" y="1544"/>
                  <a:pt x="1308" y="1544"/>
                </a:cubicBezTo>
                <a:cubicBezTo>
                  <a:pt x="965" y="1887"/>
                  <a:pt x="965" y="1887"/>
                  <a:pt x="965" y="1887"/>
                </a:cubicBezTo>
                <a:cubicBezTo>
                  <a:pt x="773" y="1812"/>
                  <a:pt x="551" y="1858"/>
                  <a:pt x="404" y="2005"/>
                </a:cubicBezTo>
                <a:cubicBezTo>
                  <a:pt x="333" y="2075"/>
                  <a:pt x="285" y="2164"/>
                  <a:pt x="263" y="2261"/>
                </a:cubicBezTo>
                <a:cubicBezTo>
                  <a:pt x="242" y="2355"/>
                  <a:pt x="247" y="2453"/>
                  <a:pt x="278" y="2544"/>
                </a:cubicBezTo>
                <a:cubicBezTo>
                  <a:pt x="284" y="2561"/>
                  <a:pt x="297" y="2573"/>
                  <a:pt x="314" y="2577"/>
                </a:cubicBezTo>
                <a:cubicBezTo>
                  <a:pt x="331" y="2581"/>
                  <a:pt x="349" y="2576"/>
                  <a:pt x="361" y="2564"/>
                </a:cubicBezTo>
                <a:cubicBezTo>
                  <a:pt x="587" y="2338"/>
                  <a:pt x="587" y="2338"/>
                  <a:pt x="587" y="2338"/>
                </a:cubicBezTo>
                <a:cubicBezTo>
                  <a:pt x="812" y="2563"/>
                  <a:pt x="812" y="2563"/>
                  <a:pt x="812" y="2563"/>
                </a:cubicBezTo>
                <a:cubicBezTo>
                  <a:pt x="586" y="2788"/>
                  <a:pt x="586" y="2788"/>
                  <a:pt x="586" y="2788"/>
                </a:cubicBezTo>
                <a:cubicBezTo>
                  <a:pt x="574" y="2801"/>
                  <a:pt x="568" y="2818"/>
                  <a:pt x="572" y="2835"/>
                </a:cubicBezTo>
                <a:cubicBezTo>
                  <a:pt x="576" y="2852"/>
                  <a:pt x="589" y="2866"/>
                  <a:pt x="605" y="2871"/>
                </a:cubicBezTo>
                <a:cubicBezTo>
                  <a:pt x="660" y="2890"/>
                  <a:pt x="717" y="2899"/>
                  <a:pt x="774" y="2899"/>
                </a:cubicBezTo>
                <a:cubicBezTo>
                  <a:pt x="812" y="2899"/>
                  <a:pt x="851" y="2895"/>
                  <a:pt x="889" y="2886"/>
                </a:cubicBezTo>
                <a:cubicBezTo>
                  <a:pt x="985" y="2865"/>
                  <a:pt x="1074" y="2816"/>
                  <a:pt x="1144" y="2746"/>
                </a:cubicBezTo>
                <a:cubicBezTo>
                  <a:pt x="1292" y="2598"/>
                  <a:pt x="1337" y="2377"/>
                  <a:pt x="1262" y="2185"/>
                </a:cubicBezTo>
                <a:cubicBezTo>
                  <a:pt x="1605" y="1841"/>
                  <a:pt x="1605" y="1841"/>
                  <a:pt x="1605" y="1841"/>
                </a:cubicBezTo>
                <a:cubicBezTo>
                  <a:pt x="2481" y="2717"/>
                  <a:pt x="2481" y="2717"/>
                  <a:pt x="2481" y="2717"/>
                </a:cubicBezTo>
                <a:cubicBezTo>
                  <a:pt x="2506" y="2742"/>
                  <a:pt x="2539" y="2756"/>
                  <a:pt x="2574" y="2756"/>
                </a:cubicBezTo>
                <a:cubicBezTo>
                  <a:pt x="2609" y="2756"/>
                  <a:pt x="2642" y="2742"/>
                  <a:pt x="2666" y="2717"/>
                </a:cubicBezTo>
                <a:cubicBezTo>
                  <a:pt x="2799" y="2585"/>
                  <a:pt x="2799" y="2585"/>
                  <a:pt x="2799" y="2585"/>
                </a:cubicBezTo>
                <a:cubicBezTo>
                  <a:pt x="2824" y="2560"/>
                  <a:pt x="2837" y="2527"/>
                  <a:pt x="2837" y="2492"/>
                </a:cubicBezTo>
                <a:cubicBezTo>
                  <a:pt x="2837" y="2457"/>
                  <a:pt x="2824" y="2424"/>
                  <a:pt x="2799" y="2400"/>
                </a:cubicBezTo>
                <a:cubicBezTo>
                  <a:pt x="1923" y="1524"/>
                  <a:pt x="1923" y="1524"/>
                  <a:pt x="1923" y="1524"/>
                </a:cubicBezTo>
                <a:cubicBezTo>
                  <a:pt x="2302" y="1145"/>
                  <a:pt x="2302" y="1145"/>
                  <a:pt x="2302" y="1145"/>
                </a:cubicBezTo>
                <a:cubicBezTo>
                  <a:pt x="2364" y="1168"/>
                  <a:pt x="2428" y="1180"/>
                  <a:pt x="2492" y="1180"/>
                </a:cubicBezTo>
                <a:cubicBezTo>
                  <a:pt x="2628" y="1180"/>
                  <a:pt x="2763" y="1127"/>
                  <a:pt x="2863" y="1027"/>
                </a:cubicBezTo>
                <a:cubicBezTo>
                  <a:pt x="2934" y="956"/>
                  <a:pt x="2982" y="868"/>
                  <a:pt x="3004" y="771"/>
                </a:cubicBezTo>
                <a:cubicBezTo>
                  <a:pt x="3025" y="677"/>
                  <a:pt x="3020" y="579"/>
                  <a:pt x="2989" y="487"/>
                </a:cubicBezTo>
                <a:close/>
                <a:moveTo>
                  <a:pt x="747" y="842"/>
                </a:moveTo>
                <a:cubicBezTo>
                  <a:pt x="727" y="822"/>
                  <a:pt x="696" y="822"/>
                  <a:pt x="676" y="842"/>
                </a:cubicBezTo>
                <a:cubicBezTo>
                  <a:pt x="410" y="1108"/>
                  <a:pt x="410" y="1108"/>
                  <a:pt x="410" y="1108"/>
                </a:cubicBezTo>
                <a:cubicBezTo>
                  <a:pt x="404" y="1113"/>
                  <a:pt x="397" y="1117"/>
                  <a:pt x="388" y="1117"/>
                </a:cubicBezTo>
                <a:cubicBezTo>
                  <a:pt x="380" y="1117"/>
                  <a:pt x="372" y="1113"/>
                  <a:pt x="367" y="1108"/>
                </a:cubicBezTo>
                <a:cubicBezTo>
                  <a:pt x="109" y="850"/>
                  <a:pt x="109" y="850"/>
                  <a:pt x="109" y="850"/>
                </a:cubicBezTo>
                <a:cubicBezTo>
                  <a:pt x="103" y="844"/>
                  <a:pt x="100" y="836"/>
                  <a:pt x="100" y="828"/>
                </a:cubicBezTo>
                <a:cubicBezTo>
                  <a:pt x="100" y="820"/>
                  <a:pt x="103" y="812"/>
                  <a:pt x="109" y="806"/>
                </a:cubicBezTo>
                <a:cubicBezTo>
                  <a:pt x="798" y="117"/>
                  <a:pt x="798" y="117"/>
                  <a:pt x="798" y="117"/>
                </a:cubicBezTo>
                <a:cubicBezTo>
                  <a:pt x="806" y="109"/>
                  <a:pt x="818" y="106"/>
                  <a:pt x="828" y="109"/>
                </a:cubicBezTo>
                <a:cubicBezTo>
                  <a:pt x="1277" y="241"/>
                  <a:pt x="1277" y="241"/>
                  <a:pt x="1277" y="241"/>
                </a:cubicBezTo>
                <a:cubicBezTo>
                  <a:pt x="923" y="595"/>
                  <a:pt x="923" y="595"/>
                  <a:pt x="923" y="595"/>
                </a:cubicBezTo>
                <a:cubicBezTo>
                  <a:pt x="904" y="614"/>
                  <a:pt x="904" y="646"/>
                  <a:pt x="923" y="665"/>
                </a:cubicBezTo>
                <a:cubicBezTo>
                  <a:pt x="1555" y="1297"/>
                  <a:pt x="1555" y="1297"/>
                  <a:pt x="1555" y="1297"/>
                </a:cubicBezTo>
                <a:cubicBezTo>
                  <a:pt x="1379" y="1473"/>
                  <a:pt x="1379" y="1473"/>
                  <a:pt x="1379" y="1473"/>
                </a:cubicBezTo>
                <a:lnTo>
                  <a:pt x="747" y="842"/>
                </a:lnTo>
                <a:close/>
                <a:moveTo>
                  <a:pt x="2728" y="2470"/>
                </a:moveTo>
                <a:cubicBezTo>
                  <a:pt x="2734" y="2476"/>
                  <a:pt x="2737" y="2484"/>
                  <a:pt x="2737" y="2492"/>
                </a:cubicBezTo>
                <a:cubicBezTo>
                  <a:pt x="2737" y="2500"/>
                  <a:pt x="2734" y="2508"/>
                  <a:pt x="2728" y="2514"/>
                </a:cubicBezTo>
                <a:cubicBezTo>
                  <a:pt x="2596" y="2647"/>
                  <a:pt x="2596" y="2647"/>
                  <a:pt x="2596" y="2647"/>
                </a:cubicBezTo>
                <a:cubicBezTo>
                  <a:pt x="2584" y="2659"/>
                  <a:pt x="2564" y="2659"/>
                  <a:pt x="2552" y="2647"/>
                </a:cubicBezTo>
                <a:cubicBezTo>
                  <a:pt x="1676" y="1771"/>
                  <a:pt x="1676" y="1771"/>
                  <a:pt x="1676" y="1771"/>
                </a:cubicBezTo>
                <a:cubicBezTo>
                  <a:pt x="1852" y="1595"/>
                  <a:pt x="1852" y="1595"/>
                  <a:pt x="1852" y="1595"/>
                </a:cubicBezTo>
                <a:lnTo>
                  <a:pt x="2728" y="2470"/>
                </a:lnTo>
                <a:close/>
                <a:moveTo>
                  <a:pt x="2793" y="956"/>
                </a:moveTo>
                <a:cubicBezTo>
                  <a:pt x="2666" y="1082"/>
                  <a:pt x="2473" y="1116"/>
                  <a:pt x="2312" y="1040"/>
                </a:cubicBezTo>
                <a:cubicBezTo>
                  <a:pt x="2293" y="1031"/>
                  <a:pt x="2270" y="1035"/>
                  <a:pt x="2256" y="1050"/>
                </a:cubicBezTo>
                <a:cubicBezTo>
                  <a:pt x="1817" y="1488"/>
                  <a:pt x="1817" y="1488"/>
                  <a:pt x="1817" y="1488"/>
                </a:cubicBezTo>
                <a:cubicBezTo>
                  <a:pt x="1817" y="1488"/>
                  <a:pt x="1817" y="1488"/>
                  <a:pt x="1817" y="1488"/>
                </a:cubicBezTo>
                <a:cubicBezTo>
                  <a:pt x="1817" y="1488"/>
                  <a:pt x="1817" y="1488"/>
                  <a:pt x="1817" y="1489"/>
                </a:cubicBezTo>
                <a:cubicBezTo>
                  <a:pt x="1570" y="1735"/>
                  <a:pt x="1570" y="1735"/>
                  <a:pt x="1570" y="1735"/>
                </a:cubicBezTo>
                <a:cubicBezTo>
                  <a:pt x="1570" y="1735"/>
                  <a:pt x="1570" y="1735"/>
                  <a:pt x="1570" y="1735"/>
                </a:cubicBezTo>
                <a:cubicBezTo>
                  <a:pt x="1570" y="1735"/>
                  <a:pt x="1570" y="1735"/>
                  <a:pt x="1570" y="1735"/>
                </a:cubicBezTo>
                <a:cubicBezTo>
                  <a:pt x="1167" y="2138"/>
                  <a:pt x="1167" y="2138"/>
                  <a:pt x="1167" y="2138"/>
                </a:cubicBezTo>
                <a:cubicBezTo>
                  <a:pt x="1153" y="2153"/>
                  <a:pt x="1149" y="2176"/>
                  <a:pt x="1158" y="2195"/>
                </a:cubicBezTo>
                <a:cubicBezTo>
                  <a:pt x="1234" y="2356"/>
                  <a:pt x="1200" y="2549"/>
                  <a:pt x="1074" y="2675"/>
                </a:cubicBezTo>
                <a:cubicBezTo>
                  <a:pt x="979" y="2770"/>
                  <a:pt x="849" y="2813"/>
                  <a:pt x="720" y="2796"/>
                </a:cubicBezTo>
                <a:cubicBezTo>
                  <a:pt x="918" y="2598"/>
                  <a:pt x="918" y="2598"/>
                  <a:pt x="918" y="2598"/>
                </a:cubicBezTo>
                <a:cubicBezTo>
                  <a:pt x="927" y="2589"/>
                  <a:pt x="932" y="2576"/>
                  <a:pt x="932" y="2563"/>
                </a:cubicBezTo>
                <a:cubicBezTo>
                  <a:pt x="932" y="2549"/>
                  <a:pt x="927" y="2537"/>
                  <a:pt x="918" y="2527"/>
                </a:cubicBezTo>
                <a:cubicBezTo>
                  <a:pt x="622" y="2232"/>
                  <a:pt x="622" y="2232"/>
                  <a:pt x="622" y="2232"/>
                </a:cubicBezTo>
                <a:cubicBezTo>
                  <a:pt x="603" y="2212"/>
                  <a:pt x="571" y="2212"/>
                  <a:pt x="551" y="2232"/>
                </a:cubicBezTo>
                <a:cubicBezTo>
                  <a:pt x="354" y="2430"/>
                  <a:pt x="354" y="2430"/>
                  <a:pt x="354" y="2430"/>
                </a:cubicBezTo>
                <a:cubicBezTo>
                  <a:pt x="337" y="2301"/>
                  <a:pt x="380" y="2170"/>
                  <a:pt x="474" y="2076"/>
                </a:cubicBezTo>
                <a:cubicBezTo>
                  <a:pt x="601" y="1950"/>
                  <a:pt x="794" y="1916"/>
                  <a:pt x="955" y="1992"/>
                </a:cubicBezTo>
                <a:cubicBezTo>
                  <a:pt x="974" y="2001"/>
                  <a:pt x="997" y="1997"/>
                  <a:pt x="1012" y="1982"/>
                </a:cubicBezTo>
                <a:cubicBezTo>
                  <a:pt x="2100" y="894"/>
                  <a:pt x="2100" y="894"/>
                  <a:pt x="2100" y="894"/>
                </a:cubicBezTo>
                <a:cubicBezTo>
                  <a:pt x="2115" y="879"/>
                  <a:pt x="2118" y="856"/>
                  <a:pt x="2109" y="837"/>
                </a:cubicBezTo>
                <a:cubicBezTo>
                  <a:pt x="2034" y="676"/>
                  <a:pt x="2067" y="483"/>
                  <a:pt x="2193" y="357"/>
                </a:cubicBezTo>
                <a:cubicBezTo>
                  <a:pt x="2288" y="262"/>
                  <a:pt x="2418" y="219"/>
                  <a:pt x="2547" y="236"/>
                </a:cubicBezTo>
                <a:cubicBezTo>
                  <a:pt x="2349" y="434"/>
                  <a:pt x="2349" y="434"/>
                  <a:pt x="2349" y="434"/>
                </a:cubicBezTo>
                <a:cubicBezTo>
                  <a:pt x="2330" y="453"/>
                  <a:pt x="2330" y="485"/>
                  <a:pt x="2349" y="505"/>
                </a:cubicBezTo>
                <a:cubicBezTo>
                  <a:pt x="2645" y="800"/>
                  <a:pt x="2645" y="800"/>
                  <a:pt x="2645" y="800"/>
                </a:cubicBezTo>
                <a:cubicBezTo>
                  <a:pt x="2664" y="820"/>
                  <a:pt x="2696" y="820"/>
                  <a:pt x="2716" y="800"/>
                </a:cubicBezTo>
                <a:cubicBezTo>
                  <a:pt x="2913" y="602"/>
                  <a:pt x="2913" y="602"/>
                  <a:pt x="2913" y="602"/>
                </a:cubicBezTo>
                <a:cubicBezTo>
                  <a:pt x="2930" y="731"/>
                  <a:pt x="2887" y="861"/>
                  <a:pt x="2793" y="95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38" name="Freeform 270"/>
          <p:cNvSpPr>
            <a:spLocks noEditPoints="1"/>
          </p:cNvSpPr>
          <p:nvPr/>
        </p:nvSpPr>
        <p:spPr bwMode="auto">
          <a:xfrm>
            <a:off x="725277" y="5320139"/>
            <a:ext cx="538446" cy="555536"/>
          </a:xfrm>
          <a:custGeom>
            <a:avLst/>
            <a:gdLst>
              <a:gd name="T0" fmla="*/ 1969 w 2760"/>
              <a:gd name="T1" fmla="*/ 168 h 2846"/>
              <a:gd name="T2" fmla="*/ 962 w 2760"/>
              <a:gd name="T3" fmla="*/ 155 h 2846"/>
              <a:gd name="T4" fmla="*/ 610 w 2760"/>
              <a:gd name="T5" fmla="*/ 513 h 2846"/>
              <a:gd name="T6" fmla="*/ 165 w 2760"/>
              <a:gd name="T7" fmla="*/ 1541 h 2846"/>
              <a:gd name="T8" fmla="*/ 610 w 2760"/>
              <a:gd name="T9" fmla="*/ 1734 h 2846"/>
              <a:gd name="T10" fmla="*/ 1010 w 2760"/>
              <a:gd name="T11" fmla="*/ 2068 h 2846"/>
              <a:gd name="T12" fmla="*/ 635 w 2760"/>
              <a:gd name="T13" fmla="*/ 2154 h 2846"/>
              <a:gd name="T14" fmla="*/ 333 w 2760"/>
              <a:gd name="T15" fmla="*/ 2003 h 2846"/>
              <a:gd name="T16" fmla="*/ 202 w 2760"/>
              <a:gd name="T17" fmla="*/ 2204 h 2846"/>
              <a:gd name="T18" fmla="*/ 519 w 2760"/>
              <a:gd name="T19" fmla="*/ 2400 h 2846"/>
              <a:gd name="T20" fmla="*/ 924 w 2760"/>
              <a:gd name="T21" fmla="*/ 2254 h 2846"/>
              <a:gd name="T22" fmla="*/ 1110 w 2760"/>
              <a:gd name="T23" fmla="*/ 1734 h 2846"/>
              <a:gd name="T24" fmla="*/ 1330 w 2760"/>
              <a:gd name="T25" fmla="*/ 2413 h 2846"/>
              <a:gd name="T26" fmla="*/ 1169 w 2760"/>
              <a:gd name="T27" fmla="*/ 2566 h 2846"/>
              <a:gd name="T28" fmla="*/ 1380 w 2760"/>
              <a:gd name="T29" fmla="*/ 2846 h 2846"/>
              <a:gd name="T30" fmla="*/ 1594 w 2760"/>
              <a:gd name="T31" fmla="*/ 2676 h 2846"/>
              <a:gd name="T32" fmla="*/ 1430 w 2760"/>
              <a:gd name="T33" fmla="*/ 2413 h 2846"/>
              <a:gd name="T34" fmla="*/ 1650 w 2760"/>
              <a:gd name="T35" fmla="*/ 1734 h 2846"/>
              <a:gd name="T36" fmla="*/ 1836 w 2760"/>
              <a:gd name="T37" fmla="*/ 2254 h 2846"/>
              <a:gd name="T38" fmla="*/ 2341 w 2760"/>
              <a:gd name="T39" fmla="*/ 2423 h 2846"/>
              <a:gd name="T40" fmla="*/ 2555 w 2760"/>
              <a:gd name="T41" fmla="*/ 2253 h 2846"/>
              <a:gd name="T42" fmla="*/ 2341 w 2760"/>
              <a:gd name="T43" fmla="*/ 1984 h 2846"/>
              <a:gd name="T44" fmla="*/ 2130 w 2760"/>
              <a:gd name="T45" fmla="*/ 2143 h 2846"/>
              <a:gd name="T46" fmla="*/ 1836 w 2760"/>
              <a:gd name="T47" fmla="*/ 2154 h 2846"/>
              <a:gd name="T48" fmla="*/ 1750 w 2760"/>
              <a:gd name="T49" fmla="*/ 1734 h 2846"/>
              <a:gd name="T50" fmla="*/ 2190 w 2760"/>
              <a:gd name="T51" fmla="*/ 1734 h 2846"/>
              <a:gd name="T52" fmla="*/ 2760 w 2760"/>
              <a:gd name="T53" fmla="*/ 1146 h 2846"/>
              <a:gd name="T54" fmla="*/ 538 w 2760"/>
              <a:gd name="T55" fmla="*/ 2231 h 2846"/>
              <a:gd name="T56" fmla="*/ 421 w 2760"/>
              <a:gd name="T57" fmla="*/ 2323 h 2846"/>
              <a:gd name="T58" fmla="*/ 307 w 2760"/>
              <a:gd name="T59" fmla="*/ 2171 h 2846"/>
              <a:gd name="T60" fmla="*/ 421 w 2760"/>
              <a:gd name="T61" fmla="*/ 2084 h 2846"/>
              <a:gd name="T62" fmla="*/ 538 w 2760"/>
              <a:gd name="T63" fmla="*/ 2231 h 2846"/>
              <a:gd name="T64" fmla="*/ 1496 w 2760"/>
              <a:gd name="T65" fmla="*/ 2654 h 2846"/>
              <a:gd name="T66" fmla="*/ 1380 w 2760"/>
              <a:gd name="T67" fmla="*/ 2746 h 2846"/>
              <a:gd name="T68" fmla="*/ 1265 w 2760"/>
              <a:gd name="T69" fmla="*/ 2594 h 2846"/>
              <a:gd name="T70" fmla="*/ 1380 w 2760"/>
              <a:gd name="T71" fmla="*/ 2507 h 2846"/>
              <a:gd name="T72" fmla="*/ 2226 w 2760"/>
              <a:gd name="T73" fmla="*/ 2171 h 2846"/>
              <a:gd name="T74" fmla="*/ 2341 w 2760"/>
              <a:gd name="T75" fmla="*/ 2084 h 2846"/>
              <a:gd name="T76" fmla="*/ 2457 w 2760"/>
              <a:gd name="T77" fmla="*/ 2231 h 2846"/>
              <a:gd name="T78" fmla="*/ 2341 w 2760"/>
              <a:gd name="T79" fmla="*/ 2323 h 2846"/>
              <a:gd name="T80" fmla="*/ 2226 w 2760"/>
              <a:gd name="T81" fmla="*/ 2171 h 2846"/>
              <a:gd name="T82" fmla="*/ 2171 w 2760"/>
              <a:gd name="T83" fmla="*/ 1634 h 2846"/>
              <a:gd name="T84" fmla="*/ 575 w 2760"/>
              <a:gd name="T85" fmla="*/ 1633 h 2846"/>
              <a:gd name="T86" fmla="*/ 610 w 2760"/>
              <a:gd name="T87" fmla="*/ 613 h 2846"/>
              <a:gd name="T88" fmla="*/ 741 w 2760"/>
              <a:gd name="T89" fmla="*/ 588 h 2846"/>
              <a:gd name="T90" fmla="*/ 2185 w 2760"/>
              <a:gd name="T91" fmla="*/ 626 h 2846"/>
              <a:gd name="T92" fmla="*/ 2660 w 2760"/>
              <a:gd name="T93" fmla="*/ 1146 h 2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60" h="2846">
                <a:moveTo>
                  <a:pt x="2269" y="565"/>
                </a:moveTo>
                <a:cubicBezTo>
                  <a:pt x="2210" y="406"/>
                  <a:pt x="2107" y="269"/>
                  <a:pt x="1969" y="168"/>
                </a:cubicBezTo>
                <a:cubicBezTo>
                  <a:pt x="1819" y="58"/>
                  <a:pt x="1642" y="0"/>
                  <a:pt x="1456" y="0"/>
                </a:cubicBezTo>
                <a:cubicBezTo>
                  <a:pt x="1278" y="0"/>
                  <a:pt x="1107" y="53"/>
                  <a:pt x="962" y="155"/>
                </a:cubicBezTo>
                <a:cubicBezTo>
                  <a:pt x="830" y="246"/>
                  <a:pt x="728" y="370"/>
                  <a:pt x="663" y="515"/>
                </a:cubicBezTo>
                <a:cubicBezTo>
                  <a:pt x="646" y="514"/>
                  <a:pt x="628" y="513"/>
                  <a:pt x="610" y="513"/>
                </a:cubicBezTo>
                <a:cubicBezTo>
                  <a:pt x="274" y="513"/>
                  <a:pt x="0" y="787"/>
                  <a:pt x="0" y="1124"/>
                </a:cubicBezTo>
                <a:cubicBezTo>
                  <a:pt x="0" y="1279"/>
                  <a:pt x="58" y="1428"/>
                  <a:pt x="165" y="1541"/>
                </a:cubicBezTo>
                <a:cubicBezTo>
                  <a:pt x="271" y="1654"/>
                  <a:pt x="414" y="1722"/>
                  <a:pt x="568" y="1733"/>
                </a:cubicBezTo>
                <a:cubicBezTo>
                  <a:pt x="582" y="1734"/>
                  <a:pt x="596" y="1734"/>
                  <a:pt x="610" y="1734"/>
                </a:cubicBezTo>
                <a:cubicBezTo>
                  <a:pt x="1010" y="1734"/>
                  <a:pt x="1010" y="1734"/>
                  <a:pt x="1010" y="1734"/>
                </a:cubicBezTo>
                <a:cubicBezTo>
                  <a:pt x="1010" y="2068"/>
                  <a:pt x="1010" y="2068"/>
                  <a:pt x="1010" y="2068"/>
                </a:cubicBezTo>
                <a:cubicBezTo>
                  <a:pt x="1010" y="2115"/>
                  <a:pt x="971" y="2154"/>
                  <a:pt x="924" y="2154"/>
                </a:cubicBezTo>
                <a:cubicBezTo>
                  <a:pt x="635" y="2154"/>
                  <a:pt x="635" y="2154"/>
                  <a:pt x="635" y="2154"/>
                </a:cubicBezTo>
                <a:cubicBezTo>
                  <a:pt x="612" y="2057"/>
                  <a:pt x="525" y="1984"/>
                  <a:pt x="421" y="1984"/>
                </a:cubicBezTo>
                <a:cubicBezTo>
                  <a:pt x="391" y="1984"/>
                  <a:pt x="361" y="1991"/>
                  <a:pt x="333" y="2003"/>
                </a:cubicBezTo>
                <a:cubicBezTo>
                  <a:pt x="273" y="2029"/>
                  <a:pt x="228" y="2081"/>
                  <a:pt x="210" y="2143"/>
                </a:cubicBezTo>
                <a:cubicBezTo>
                  <a:pt x="205" y="2163"/>
                  <a:pt x="202" y="2183"/>
                  <a:pt x="202" y="2204"/>
                </a:cubicBezTo>
                <a:cubicBezTo>
                  <a:pt x="202" y="2325"/>
                  <a:pt x="300" y="2423"/>
                  <a:pt x="421" y="2423"/>
                </a:cubicBezTo>
                <a:cubicBezTo>
                  <a:pt x="456" y="2423"/>
                  <a:pt x="488" y="2416"/>
                  <a:pt x="519" y="2400"/>
                </a:cubicBezTo>
                <a:cubicBezTo>
                  <a:pt x="578" y="2371"/>
                  <a:pt x="620" y="2318"/>
                  <a:pt x="635" y="2254"/>
                </a:cubicBezTo>
                <a:cubicBezTo>
                  <a:pt x="924" y="2254"/>
                  <a:pt x="924" y="2254"/>
                  <a:pt x="924" y="2254"/>
                </a:cubicBezTo>
                <a:cubicBezTo>
                  <a:pt x="1026" y="2254"/>
                  <a:pt x="1110" y="2171"/>
                  <a:pt x="1110" y="2068"/>
                </a:cubicBezTo>
                <a:cubicBezTo>
                  <a:pt x="1110" y="1734"/>
                  <a:pt x="1110" y="1734"/>
                  <a:pt x="1110" y="1734"/>
                </a:cubicBezTo>
                <a:cubicBezTo>
                  <a:pt x="1330" y="1734"/>
                  <a:pt x="1330" y="1734"/>
                  <a:pt x="1330" y="1734"/>
                </a:cubicBezTo>
                <a:cubicBezTo>
                  <a:pt x="1330" y="2413"/>
                  <a:pt x="1330" y="2413"/>
                  <a:pt x="1330" y="2413"/>
                </a:cubicBezTo>
                <a:cubicBezTo>
                  <a:pt x="1317" y="2416"/>
                  <a:pt x="1304" y="2420"/>
                  <a:pt x="1292" y="2426"/>
                </a:cubicBezTo>
                <a:cubicBezTo>
                  <a:pt x="1232" y="2452"/>
                  <a:pt x="1187" y="2503"/>
                  <a:pt x="1169" y="2566"/>
                </a:cubicBezTo>
                <a:cubicBezTo>
                  <a:pt x="1163" y="2586"/>
                  <a:pt x="1161" y="2606"/>
                  <a:pt x="1161" y="2627"/>
                </a:cubicBezTo>
                <a:cubicBezTo>
                  <a:pt x="1161" y="2748"/>
                  <a:pt x="1259" y="2846"/>
                  <a:pt x="1380" y="2846"/>
                </a:cubicBezTo>
                <a:cubicBezTo>
                  <a:pt x="1414" y="2846"/>
                  <a:pt x="1447" y="2838"/>
                  <a:pt x="1477" y="2823"/>
                </a:cubicBezTo>
                <a:cubicBezTo>
                  <a:pt x="1536" y="2794"/>
                  <a:pt x="1579" y="2740"/>
                  <a:pt x="1594" y="2676"/>
                </a:cubicBezTo>
                <a:cubicBezTo>
                  <a:pt x="1597" y="2660"/>
                  <a:pt x="1599" y="2643"/>
                  <a:pt x="1599" y="2627"/>
                </a:cubicBezTo>
                <a:cubicBezTo>
                  <a:pt x="1599" y="2523"/>
                  <a:pt x="1527" y="2436"/>
                  <a:pt x="1430" y="2413"/>
                </a:cubicBezTo>
                <a:cubicBezTo>
                  <a:pt x="1430" y="1734"/>
                  <a:pt x="1430" y="1734"/>
                  <a:pt x="1430" y="1734"/>
                </a:cubicBezTo>
                <a:cubicBezTo>
                  <a:pt x="1650" y="1734"/>
                  <a:pt x="1650" y="1734"/>
                  <a:pt x="1650" y="1734"/>
                </a:cubicBezTo>
                <a:cubicBezTo>
                  <a:pt x="1650" y="2068"/>
                  <a:pt x="1650" y="2068"/>
                  <a:pt x="1650" y="2068"/>
                </a:cubicBezTo>
                <a:cubicBezTo>
                  <a:pt x="1650" y="2171"/>
                  <a:pt x="1734" y="2254"/>
                  <a:pt x="1836" y="2254"/>
                </a:cubicBezTo>
                <a:cubicBezTo>
                  <a:pt x="2127" y="2254"/>
                  <a:pt x="2127" y="2254"/>
                  <a:pt x="2127" y="2254"/>
                </a:cubicBezTo>
                <a:cubicBezTo>
                  <a:pt x="2150" y="2351"/>
                  <a:pt x="2237" y="2423"/>
                  <a:pt x="2341" y="2423"/>
                </a:cubicBezTo>
                <a:cubicBezTo>
                  <a:pt x="2375" y="2423"/>
                  <a:pt x="2408" y="2416"/>
                  <a:pt x="2438" y="2400"/>
                </a:cubicBezTo>
                <a:cubicBezTo>
                  <a:pt x="2497" y="2371"/>
                  <a:pt x="2540" y="2318"/>
                  <a:pt x="2555" y="2253"/>
                </a:cubicBezTo>
                <a:cubicBezTo>
                  <a:pt x="2558" y="2237"/>
                  <a:pt x="2560" y="2221"/>
                  <a:pt x="2560" y="2204"/>
                </a:cubicBezTo>
                <a:cubicBezTo>
                  <a:pt x="2560" y="2083"/>
                  <a:pt x="2462" y="1984"/>
                  <a:pt x="2341" y="1984"/>
                </a:cubicBezTo>
                <a:cubicBezTo>
                  <a:pt x="2310" y="1984"/>
                  <a:pt x="2280" y="1991"/>
                  <a:pt x="2253" y="2003"/>
                </a:cubicBezTo>
                <a:cubicBezTo>
                  <a:pt x="2193" y="2029"/>
                  <a:pt x="2148" y="2081"/>
                  <a:pt x="2130" y="2143"/>
                </a:cubicBezTo>
                <a:cubicBezTo>
                  <a:pt x="2129" y="2147"/>
                  <a:pt x="2128" y="2150"/>
                  <a:pt x="2127" y="2154"/>
                </a:cubicBezTo>
                <a:cubicBezTo>
                  <a:pt x="1836" y="2154"/>
                  <a:pt x="1836" y="2154"/>
                  <a:pt x="1836" y="2154"/>
                </a:cubicBezTo>
                <a:cubicBezTo>
                  <a:pt x="1789" y="2154"/>
                  <a:pt x="1750" y="2115"/>
                  <a:pt x="1750" y="2068"/>
                </a:cubicBezTo>
                <a:cubicBezTo>
                  <a:pt x="1750" y="1734"/>
                  <a:pt x="1750" y="1734"/>
                  <a:pt x="1750" y="1734"/>
                </a:cubicBezTo>
                <a:cubicBezTo>
                  <a:pt x="2171" y="1734"/>
                  <a:pt x="2171" y="1734"/>
                  <a:pt x="2171" y="1734"/>
                </a:cubicBezTo>
                <a:cubicBezTo>
                  <a:pt x="2177" y="1734"/>
                  <a:pt x="2184" y="1734"/>
                  <a:pt x="2190" y="1734"/>
                </a:cubicBezTo>
                <a:cubicBezTo>
                  <a:pt x="2344" y="1729"/>
                  <a:pt x="2487" y="1666"/>
                  <a:pt x="2594" y="1556"/>
                </a:cubicBezTo>
                <a:cubicBezTo>
                  <a:pt x="2701" y="1445"/>
                  <a:pt x="2760" y="1300"/>
                  <a:pt x="2760" y="1146"/>
                </a:cubicBezTo>
                <a:cubicBezTo>
                  <a:pt x="2760" y="856"/>
                  <a:pt x="2551" y="612"/>
                  <a:pt x="2269" y="565"/>
                </a:cubicBezTo>
                <a:close/>
                <a:moveTo>
                  <a:pt x="538" y="2231"/>
                </a:moveTo>
                <a:cubicBezTo>
                  <a:pt x="530" y="2266"/>
                  <a:pt x="507" y="2295"/>
                  <a:pt x="474" y="2311"/>
                </a:cubicBezTo>
                <a:cubicBezTo>
                  <a:pt x="458" y="2319"/>
                  <a:pt x="440" y="2323"/>
                  <a:pt x="421" y="2323"/>
                </a:cubicBezTo>
                <a:cubicBezTo>
                  <a:pt x="356" y="2323"/>
                  <a:pt x="302" y="2270"/>
                  <a:pt x="302" y="2204"/>
                </a:cubicBezTo>
                <a:cubicBezTo>
                  <a:pt x="302" y="2193"/>
                  <a:pt x="304" y="2182"/>
                  <a:pt x="307" y="2171"/>
                </a:cubicBezTo>
                <a:cubicBezTo>
                  <a:pt x="316" y="2137"/>
                  <a:pt x="341" y="2109"/>
                  <a:pt x="373" y="2094"/>
                </a:cubicBezTo>
                <a:cubicBezTo>
                  <a:pt x="389" y="2088"/>
                  <a:pt x="405" y="2084"/>
                  <a:pt x="421" y="2084"/>
                </a:cubicBezTo>
                <a:cubicBezTo>
                  <a:pt x="487" y="2084"/>
                  <a:pt x="541" y="2138"/>
                  <a:pt x="541" y="2204"/>
                </a:cubicBezTo>
                <a:cubicBezTo>
                  <a:pt x="541" y="2213"/>
                  <a:pt x="540" y="2222"/>
                  <a:pt x="538" y="2231"/>
                </a:cubicBezTo>
                <a:close/>
                <a:moveTo>
                  <a:pt x="1499" y="2627"/>
                </a:moveTo>
                <a:cubicBezTo>
                  <a:pt x="1499" y="2636"/>
                  <a:pt x="1498" y="2645"/>
                  <a:pt x="1496" y="2654"/>
                </a:cubicBezTo>
                <a:cubicBezTo>
                  <a:pt x="1488" y="2689"/>
                  <a:pt x="1465" y="2718"/>
                  <a:pt x="1433" y="2734"/>
                </a:cubicBezTo>
                <a:cubicBezTo>
                  <a:pt x="1416" y="2742"/>
                  <a:pt x="1399" y="2746"/>
                  <a:pt x="1380" y="2746"/>
                </a:cubicBezTo>
                <a:cubicBezTo>
                  <a:pt x="1314" y="2746"/>
                  <a:pt x="1261" y="2692"/>
                  <a:pt x="1261" y="2627"/>
                </a:cubicBezTo>
                <a:cubicBezTo>
                  <a:pt x="1261" y="2615"/>
                  <a:pt x="1262" y="2604"/>
                  <a:pt x="1265" y="2594"/>
                </a:cubicBezTo>
                <a:cubicBezTo>
                  <a:pt x="1275" y="2560"/>
                  <a:pt x="1299" y="2532"/>
                  <a:pt x="1332" y="2517"/>
                </a:cubicBezTo>
                <a:cubicBezTo>
                  <a:pt x="1347" y="2511"/>
                  <a:pt x="1363" y="2507"/>
                  <a:pt x="1380" y="2507"/>
                </a:cubicBezTo>
                <a:cubicBezTo>
                  <a:pt x="1446" y="2507"/>
                  <a:pt x="1499" y="2561"/>
                  <a:pt x="1499" y="2627"/>
                </a:cubicBezTo>
                <a:close/>
                <a:moveTo>
                  <a:pt x="2226" y="2171"/>
                </a:moveTo>
                <a:cubicBezTo>
                  <a:pt x="2236" y="2137"/>
                  <a:pt x="2260" y="2109"/>
                  <a:pt x="2293" y="2094"/>
                </a:cubicBezTo>
                <a:cubicBezTo>
                  <a:pt x="2308" y="2088"/>
                  <a:pt x="2324" y="2084"/>
                  <a:pt x="2341" y="2084"/>
                </a:cubicBezTo>
                <a:cubicBezTo>
                  <a:pt x="2407" y="2084"/>
                  <a:pt x="2460" y="2138"/>
                  <a:pt x="2460" y="2204"/>
                </a:cubicBezTo>
                <a:cubicBezTo>
                  <a:pt x="2460" y="2213"/>
                  <a:pt x="2459" y="2222"/>
                  <a:pt x="2457" y="2231"/>
                </a:cubicBezTo>
                <a:cubicBezTo>
                  <a:pt x="2449" y="2266"/>
                  <a:pt x="2426" y="2295"/>
                  <a:pt x="2394" y="2311"/>
                </a:cubicBezTo>
                <a:cubicBezTo>
                  <a:pt x="2377" y="2319"/>
                  <a:pt x="2359" y="2323"/>
                  <a:pt x="2341" y="2323"/>
                </a:cubicBezTo>
                <a:cubicBezTo>
                  <a:pt x="2275" y="2323"/>
                  <a:pt x="2221" y="2270"/>
                  <a:pt x="2221" y="2204"/>
                </a:cubicBezTo>
                <a:cubicBezTo>
                  <a:pt x="2221" y="2193"/>
                  <a:pt x="2223" y="2182"/>
                  <a:pt x="2226" y="2171"/>
                </a:cubicBezTo>
                <a:close/>
                <a:moveTo>
                  <a:pt x="2187" y="1634"/>
                </a:moveTo>
                <a:cubicBezTo>
                  <a:pt x="2182" y="1634"/>
                  <a:pt x="2177" y="1634"/>
                  <a:pt x="2171" y="1634"/>
                </a:cubicBezTo>
                <a:cubicBezTo>
                  <a:pt x="610" y="1634"/>
                  <a:pt x="610" y="1634"/>
                  <a:pt x="610" y="1634"/>
                </a:cubicBezTo>
                <a:cubicBezTo>
                  <a:pt x="598" y="1634"/>
                  <a:pt x="586" y="1634"/>
                  <a:pt x="575" y="1633"/>
                </a:cubicBezTo>
                <a:cubicBezTo>
                  <a:pt x="308" y="1615"/>
                  <a:pt x="100" y="1391"/>
                  <a:pt x="100" y="1124"/>
                </a:cubicBezTo>
                <a:cubicBezTo>
                  <a:pt x="100" y="842"/>
                  <a:pt x="329" y="613"/>
                  <a:pt x="610" y="613"/>
                </a:cubicBezTo>
                <a:cubicBezTo>
                  <a:pt x="636" y="613"/>
                  <a:pt x="662" y="615"/>
                  <a:pt x="687" y="619"/>
                </a:cubicBezTo>
                <a:cubicBezTo>
                  <a:pt x="710" y="622"/>
                  <a:pt x="733" y="609"/>
                  <a:pt x="741" y="588"/>
                </a:cubicBezTo>
                <a:cubicBezTo>
                  <a:pt x="857" y="291"/>
                  <a:pt x="1138" y="100"/>
                  <a:pt x="1456" y="100"/>
                </a:cubicBezTo>
                <a:cubicBezTo>
                  <a:pt x="1788" y="100"/>
                  <a:pt x="2081" y="311"/>
                  <a:pt x="2185" y="626"/>
                </a:cubicBezTo>
                <a:cubicBezTo>
                  <a:pt x="2191" y="645"/>
                  <a:pt x="2207" y="658"/>
                  <a:pt x="2227" y="660"/>
                </a:cubicBezTo>
                <a:cubicBezTo>
                  <a:pt x="2474" y="688"/>
                  <a:pt x="2660" y="896"/>
                  <a:pt x="2660" y="1146"/>
                </a:cubicBezTo>
                <a:cubicBezTo>
                  <a:pt x="2660" y="1411"/>
                  <a:pt x="2452" y="1626"/>
                  <a:pt x="2187" y="163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cxnSp>
        <p:nvCxnSpPr>
          <p:cNvPr id="213" name="Straight Connector 212"/>
          <p:cNvCxnSpPr/>
          <p:nvPr/>
        </p:nvCxnSpPr>
        <p:spPr>
          <a:xfrm flipH="1">
            <a:off x="7620000" y="4187198"/>
            <a:ext cx="1062077" cy="0"/>
          </a:xfrm>
          <a:prstGeom prst="line">
            <a:avLst/>
          </a:prstGeom>
          <a:ln w="1270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14" name="Chevron 213"/>
          <p:cNvSpPr/>
          <p:nvPr/>
        </p:nvSpPr>
        <p:spPr bwMode="gray">
          <a:xfrm>
            <a:off x="3105145" y="3821438"/>
            <a:ext cx="2305055" cy="731520"/>
          </a:xfrm>
          <a:prstGeom prst="chevron">
            <a:avLst>
              <a:gd name="adj" fmla="val 0"/>
            </a:avLst>
          </a:prstGeom>
          <a:solidFill>
            <a:schemeClr val="tx1"/>
          </a:solidFill>
          <a:ln w="12700" cap="flat" cmpd="sng" algn="ctr">
            <a:noFill/>
            <a:prstDash val="solid"/>
          </a:ln>
          <a:effectLst/>
        </p:spPr>
        <p:txBody>
          <a:bodyPr rot="0" spcFirstLastPara="0" vertOverflow="overflow" horzOverflow="overflow" vert="horz" wrap="square" lIns="68568" tIns="34284" rIns="68568" bIns="34284" numCol="1" spcCol="0" rtlCol="0" fromWordArt="0" anchor="ctr" anchorCtr="0" forceAA="0" compatLnSpc="1">
            <a:prstTxWarp prst="textNoShape">
              <a:avLst/>
            </a:prstTxWarp>
            <a:noAutofit/>
          </a:bodyPr>
          <a:lstStyle/>
          <a:p>
            <a:pPr algn="ctr" defTabSz="1086943" fontAlgn="base">
              <a:spcBef>
                <a:spcPct val="0"/>
              </a:spcBef>
              <a:spcAft>
                <a:spcPct val="0"/>
              </a:spcAft>
              <a:defRPr/>
            </a:pPr>
            <a:endParaRPr lang="en-US" sz="1333" kern="0" dirty="0">
              <a:solidFill>
                <a:prstClr val="black"/>
              </a:solidFill>
              <a:latin typeface="+mj-lt"/>
              <a:ea typeface="ＭＳ Ｐゴシック" charset="0"/>
            </a:endParaRPr>
          </a:p>
        </p:txBody>
      </p:sp>
      <p:pic>
        <p:nvPicPr>
          <p:cNvPr id="215" name="Picture 214" descr="Aler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44000" y="1538831"/>
            <a:ext cx="1094360" cy="686358"/>
          </a:xfrm>
          <a:prstGeom prst="rect">
            <a:avLst/>
          </a:prstGeom>
          <a:ln>
            <a:solidFill>
              <a:schemeClr val="accent2"/>
            </a:solidFill>
          </a:ln>
        </p:spPr>
      </p:pic>
      <p:sp>
        <p:nvSpPr>
          <p:cNvPr id="216" name="Chevron 215"/>
          <p:cNvSpPr/>
          <p:nvPr/>
        </p:nvSpPr>
        <p:spPr bwMode="gray">
          <a:xfrm>
            <a:off x="5528741" y="3909982"/>
            <a:ext cx="1134519" cy="554432"/>
          </a:xfrm>
          <a:prstGeom prst="chevron">
            <a:avLst>
              <a:gd name="adj" fmla="val 25183"/>
            </a:avLst>
          </a:prstGeom>
          <a:solidFill>
            <a:schemeClr val="accent3"/>
          </a:solidFill>
          <a:ln w="12700" cap="flat" cmpd="sng" algn="ctr">
            <a:noFill/>
            <a:prstDash val="solid"/>
          </a:ln>
          <a:effectLst/>
        </p:spPr>
        <p:txBody>
          <a:bodyPr rot="0" spcFirstLastPara="0" vertOverflow="overflow" horzOverflow="overflow" vert="horz" wrap="square" lIns="68568" tIns="34284" rIns="68568" bIns="34284" numCol="1" spcCol="0" rtlCol="0" fromWordArt="0" anchor="ctr" anchorCtr="0" forceAA="0" compatLnSpc="1">
            <a:prstTxWarp prst="textNoShape">
              <a:avLst/>
            </a:prstTxWarp>
            <a:noAutofit/>
          </a:bodyPr>
          <a:lstStyle/>
          <a:p>
            <a:pPr algn="ctr" defTabSz="1086943" fontAlgn="base">
              <a:spcBef>
                <a:spcPct val="0"/>
              </a:spcBef>
              <a:spcAft>
                <a:spcPct val="0"/>
              </a:spcAft>
              <a:defRPr/>
            </a:pPr>
            <a:r>
              <a:rPr lang="en-US" sz="1333" b="1" kern="0" dirty="0">
                <a:solidFill>
                  <a:schemeClr val="bg1"/>
                </a:solidFill>
                <a:latin typeface="+mj-lt"/>
                <a:ea typeface="ＭＳ Ｐゴシック" charset="0"/>
              </a:rPr>
              <a:t>Search</a:t>
            </a:r>
          </a:p>
        </p:txBody>
      </p:sp>
      <p:sp>
        <p:nvSpPr>
          <p:cNvPr id="217" name="TextBox 216"/>
          <p:cNvSpPr txBox="1"/>
          <p:nvPr/>
        </p:nvSpPr>
        <p:spPr>
          <a:xfrm>
            <a:off x="9227302" y="4889229"/>
            <a:ext cx="972820" cy="397651"/>
          </a:xfrm>
          <a:prstGeom prst="rect">
            <a:avLst/>
          </a:prstGeom>
        </p:spPr>
        <p:txBody>
          <a:bodyPr wrap="square" lIns="68556" tIns="34279" rIns="68556" bIns="34279" rtlCol="0">
            <a:spAutoFit/>
          </a:bodyPr>
          <a:lstStyle/>
          <a:p>
            <a:pPr algn="ctr" defTabSz="1087939" fontAlgn="base">
              <a:spcBef>
                <a:spcPct val="0"/>
              </a:spcBef>
              <a:spcAft>
                <a:spcPct val="0"/>
              </a:spcAft>
            </a:pPr>
            <a:r>
              <a:rPr lang="en-US" sz="1067" b="1" dirty="0">
                <a:solidFill>
                  <a:schemeClr val="accent3"/>
                </a:solidFill>
                <a:latin typeface="+mj-lt"/>
                <a:ea typeface="ＭＳ Ｐゴシック" charset="0"/>
              </a:rPr>
              <a:t>Third-Party</a:t>
            </a:r>
          </a:p>
          <a:p>
            <a:pPr algn="ctr" defTabSz="1087939" fontAlgn="base">
              <a:spcBef>
                <a:spcPct val="0"/>
              </a:spcBef>
              <a:spcAft>
                <a:spcPct val="0"/>
              </a:spcAft>
            </a:pPr>
            <a:r>
              <a:rPr lang="en-US" sz="1067" b="1" dirty="0">
                <a:solidFill>
                  <a:schemeClr val="accent3"/>
                </a:solidFill>
                <a:latin typeface="+mj-lt"/>
                <a:ea typeface="ＭＳ Ｐゴシック" charset="0"/>
              </a:rPr>
              <a:t>Applications</a:t>
            </a:r>
          </a:p>
        </p:txBody>
      </p:sp>
      <p:sp>
        <p:nvSpPr>
          <p:cNvPr id="218" name="TextBox 217"/>
          <p:cNvSpPr txBox="1"/>
          <p:nvPr/>
        </p:nvSpPr>
        <p:spPr>
          <a:xfrm>
            <a:off x="9189065" y="5926949"/>
            <a:ext cx="1049296" cy="397651"/>
          </a:xfrm>
          <a:prstGeom prst="rect">
            <a:avLst/>
          </a:prstGeom>
        </p:spPr>
        <p:txBody>
          <a:bodyPr wrap="square" lIns="68556" tIns="34279" rIns="68556" bIns="34279" rtlCol="0">
            <a:spAutoFit/>
          </a:bodyPr>
          <a:lstStyle/>
          <a:p>
            <a:pPr algn="ctr" defTabSz="1087939" fontAlgn="base">
              <a:spcBef>
                <a:spcPct val="0"/>
              </a:spcBef>
              <a:spcAft>
                <a:spcPct val="0"/>
              </a:spcAft>
            </a:pPr>
            <a:r>
              <a:rPr lang="en-US" sz="1067" b="1" dirty="0">
                <a:solidFill>
                  <a:schemeClr val="accent3"/>
                </a:solidFill>
                <a:latin typeface="+mj-lt"/>
                <a:ea typeface="ＭＳ Ｐゴシック" charset="0"/>
              </a:rPr>
              <a:t>Smartphones and Devices</a:t>
            </a:r>
          </a:p>
        </p:txBody>
      </p:sp>
      <p:sp>
        <p:nvSpPr>
          <p:cNvPr id="219" name="TextBox 218"/>
          <p:cNvSpPr txBox="1"/>
          <p:nvPr/>
        </p:nvSpPr>
        <p:spPr>
          <a:xfrm>
            <a:off x="9396791" y="4010489"/>
            <a:ext cx="633843" cy="233450"/>
          </a:xfrm>
          <a:prstGeom prst="rect">
            <a:avLst/>
          </a:prstGeom>
        </p:spPr>
        <p:txBody>
          <a:bodyPr wrap="square" lIns="68568" tIns="34284" rIns="68568" bIns="34284" rtlCol="0">
            <a:spAutoFit/>
          </a:bodyPr>
          <a:lstStyle/>
          <a:p>
            <a:pPr algn="ctr" defTabSz="1087939" fontAlgn="base">
              <a:spcBef>
                <a:spcPct val="0"/>
              </a:spcBef>
              <a:spcAft>
                <a:spcPct val="0"/>
              </a:spcAft>
            </a:pPr>
            <a:r>
              <a:rPr lang="en-US" sz="1067" b="1" dirty="0">
                <a:solidFill>
                  <a:schemeClr val="accent3"/>
                </a:solidFill>
                <a:latin typeface="+mj-lt"/>
                <a:ea typeface="ＭＳ Ｐゴシック" charset="0"/>
              </a:rPr>
              <a:t>Tickets</a:t>
            </a:r>
          </a:p>
        </p:txBody>
      </p:sp>
      <p:sp>
        <p:nvSpPr>
          <p:cNvPr id="220" name="TextBox 219"/>
          <p:cNvSpPr txBox="1"/>
          <p:nvPr/>
        </p:nvSpPr>
        <p:spPr>
          <a:xfrm>
            <a:off x="9473755" y="3081774"/>
            <a:ext cx="503960" cy="233450"/>
          </a:xfrm>
          <a:prstGeom prst="rect">
            <a:avLst/>
          </a:prstGeom>
          <a:noFill/>
        </p:spPr>
        <p:txBody>
          <a:bodyPr wrap="none" lIns="68568" tIns="34284" rIns="68568" bIns="34284" rtlCol="0">
            <a:spAutoFit/>
          </a:bodyPr>
          <a:lstStyle/>
          <a:p>
            <a:pPr defTabSz="1087939" fontAlgn="base">
              <a:spcBef>
                <a:spcPct val="0"/>
              </a:spcBef>
              <a:spcAft>
                <a:spcPct val="0"/>
              </a:spcAft>
            </a:pPr>
            <a:r>
              <a:rPr lang="en-US" sz="1067" b="1" dirty="0">
                <a:solidFill>
                  <a:schemeClr val="accent3"/>
                </a:solidFill>
                <a:latin typeface="+mj-lt"/>
                <a:ea typeface="ＭＳ Ｐゴシック" charset="0"/>
              </a:rPr>
              <a:t>Email</a:t>
            </a:r>
          </a:p>
        </p:txBody>
      </p:sp>
      <p:sp>
        <p:nvSpPr>
          <p:cNvPr id="221" name="TextBox 220"/>
          <p:cNvSpPr txBox="1"/>
          <p:nvPr/>
        </p:nvSpPr>
        <p:spPr>
          <a:xfrm>
            <a:off x="10591801" y="2676103"/>
            <a:ext cx="1162756" cy="479478"/>
          </a:xfrm>
          <a:prstGeom prst="rect">
            <a:avLst/>
          </a:prstGeom>
        </p:spPr>
        <p:txBody>
          <a:bodyPr wrap="square" lIns="68568" tIns="34284" rIns="68568" bIns="34284" rtlCol="0">
            <a:spAutoFit/>
          </a:bodyPr>
          <a:lstStyle/>
          <a:p>
            <a:pPr defTabSz="1087939" fontAlgn="base">
              <a:spcBef>
                <a:spcPct val="0"/>
              </a:spcBef>
              <a:spcAft>
                <a:spcPct val="0"/>
              </a:spcAft>
            </a:pPr>
            <a:r>
              <a:rPr lang="en-US" sz="1333" b="1" dirty="0">
                <a:solidFill>
                  <a:schemeClr val="accent1"/>
                </a:solidFill>
                <a:latin typeface="+mj-lt"/>
                <a:ea typeface="ＭＳ Ｐゴシック" charset="0"/>
              </a:rPr>
              <a:t>Send an email</a:t>
            </a:r>
          </a:p>
        </p:txBody>
      </p:sp>
      <p:sp>
        <p:nvSpPr>
          <p:cNvPr id="222" name="TextBox 221"/>
          <p:cNvSpPr txBox="1"/>
          <p:nvPr/>
        </p:nvSpPr>
        <p:spPr>
          <a:xfrm>
            <a:off x="10591801" y="3658351"/>
            <a:ext cx="900031" cy="479478"/>
          </a:xfrm>
          <a:prstGeom prst="rect">
            <a:avLst/>
          </a:prstGeom>
        </p:spPr>
        <p:txBody>
          <a:bodyPr wrap="square" lIns="68568" tIns="34284" rIns="68568" bIns="34284" rtlCol="0">
            <a:spAutoFit/>
          </a:bodyPr>
          <a:lstStyle/>
          <a:p>
            <a:pPr defTabSz="1087939" fontAlgn="base">
              <a:spcBef>
                <a:spcPct val="0"/>
              </a:spcBef>
              <a:spcAft>
                <a:spcPct val="0"/>
              </a:spcAft>
            </a:pPr>
            <a:r>
              <a:rPr lang="en-US" sz="1333" b="1" dirty="0">
                <a:solidFill>
                  <a:schemeClr val="accent1"/>
                </a:solidFill>
                <a:latin typeface="+mj-lt"/>
                <a:ea typeface="ＭＳ Ｐゴシック" charset="0"/>
              </a:rPr>
              <a:t>File a ticket</a:t>
            </a:r>
          </a:p>
        </p:txBody>
      </p:sp>
      <p:sp>
        <p:nvSpPr>
          <p:cNvPr id="223" name="TextBox 222"/>
          <p:cNvSpPr txBox="1"/>
          <p:nvPr/>
        </p:nvSpPr>
        <p:spPr>
          <a:xfrm>
            <a:off x="10591801" y="5612757"/>
            <a:ext cx="1162756" cy="274358"/>
          </a:xfrm>
          <a:prstGeom prst="rect">
            <a:avLst/>
          </a:prstGeom>
        </p:spPr>
        <p:txBody>
          <a:bodyPr wrap="square" lIns="68568" tIns="34284" rIns="68568" bIns="34284" rtlCol="0">
            <a:spAutoFit/>
          </a:bodyPr>
          <a:lstStyle/>
          <a:p>
            <a:pPr defTabSz="1087939" fontAlgn="base">
              <a:spcBef>
                <a:spcPct val="0"/>
              </a:spcBef>
              <a:spcAft>
                <a:spcPct val="0"/>
              </a:spcAft>
            </a:pPr>
            <a:r>
              <a:rPr lang="en-US" sz="1333" b="1" dirty="0">
                <a:solidFill>
                  <a:schemeClr val="accent1"/>
                </a:solidFill>
                <a:latin typeface="+mj-lt"/>
                <a:ea typeface="ＭＳ Ｐゴシック" charset="0"/>
              </a:rPr>
              <a:t>Send a text</a:t>
            </a:r>
          </a:p>
        </p:txBody>
      </p:sp>
      <p:sp>
        <p:nvSpPr>
          <p:cNvPr id="224" name="TextBox 223"/>
          <p:cNvSpPr txBox="1"/>
          <p:nvPr/>
        </p:nvSpPr>
        <p:spPr>
          <a:xfrm>
            <a:off x="10591801" y="1741828"/>
            <a:ext cx="1083749" cy="274358"/>
          </a:xfrm>
          <a:prstGeom prst="rect">
            <a:avLst/>
          </a:prstGeom>
        </p:spPr>
        <p:txBody>
          <a:bodyPr wrap="square" lIns="68568" tIns="34284" rIns="68568" bIns="34284" rtlCol="0">
            <a:spAutoFit/>
          </a:bodyPr>
          <a:lstStyle/>
          <a:p>
            <a:pPr defTabSz="1087939" fontAlgn="base">
              <a:spcBef>
                <a:spcPct val="0"/>
              </a:spcBef>
              <a:spcAft>
                <a:spcPct val="0"/>
              </a:spcAft>
            </a:pPr>
            <a:r>
              <a:rPr lang="en-US" sz="1333" b="1" dirty="0">
                <a:solidFill>
                  <a:schemeClr val="accent1"/>
                </a:solidFill>
                <a:latin typeface="+mj-lt"/>
                <a:ea typeface="ＭＳ Ｐゴシック" charset="0"/>
              </a:rPr>
              <a:t>Flash lights</a:t>
            </a:r>
          </a:p>
        </p:txBody>
      </p:sp>
      <p:sp>
        <p:nvSpPr>
          <p:cNvPr id="225" name="TextBox 224"/>
          <p:cNvSpPr txBox="1"/>
          <p:nvPr/>
        </p:nvSpPr>
        <p:spPr>
          <a:xfrm>
            <a:off x="10591800" y="4494725"/>
            <a:ext cx="1291165" cy="479478"/>
          </a:xfrm>
          <a:prstGeom prst="rect">
            <a:avLst/>
          </a:prstGeom>
        </p:spPr>
        <p:txBody>
          <a:bodyPr wrap="square" lIns="68568" tIns="34284" rIns="68568" bIns="34284" rtlCol="0">
            <a:spAutoFit/>
          </a:bodyPr>
          <a:lstStyle/>
          <a:p>
            <a:pPr defTabSz="1087939" fontAlgn="base">
              <a:spcBef>
                <a:spcPct val="0"/>
              </a:spcBef>
              <a:spcAft>
                <a:spcPct val="0"/>
              </a:spcAft>
            </a:pPr>
            <a:r>
              <a:rPr lang="en-US" sz="1333" b="1" dirty="0">
                <a:solidFill>
                  <a:schemeClr val="accent1"/>
                </a:solidFill>
                <a:latin typeface="+mj-lt"/>
                <a:ea typeface="ＭＳ Ｐゴシック" charset="0"/>
              </a:rPr>
              <a:t>Trigger process flow</a:t>
            </a:r>
          </a:p>
        </p:txBody>
      </p:sp>
      <p:sp>
        <p:nvSpPr>
          <p:cNvPr id="226" name="TextBox 225"/>
          <p:cNvSpPr txBox="1"/>
          <p:nvPr/>
        </p:nvSpPr>
        <p:spPr>
          <a:xfrm>
            <a:off x="4330833" y="1143000"/>
            <a:ext cx="3522496" cy="807901"/>
          </a:xfrm>
          <a:prstGeom prst="rect">
            <a:avLst/>
          </a:prstGeom>
        </p:spPr>
        <p:txBody>
          <a:bodyPr wrap="square" lIns="68568" tIns="34284" rIns="68568" bIns="34284" rtlCol="0">
            <a:spAutoFit/>
          </a:bodyPr>
          <a:lstStyle/>
          <a:p>
            <a:pPr algn="ctr" defTabSz="1087939" fontAlgn="base">
              <a:spcBef>
                <a:spcPct val="0"/>
              </a:spcBef>
              <a:spcAft>
                <a:spcPct val="0"/>
              </a:spcAft>
            </a:pPr>
            <a:r>
              <a:rPr lang="en-US" sz="2400" b="1" dirty="0">
                <a:solidFill>
                  <a:schemeClr val="accent1"/>
                </a:solidFill>
                <a:ea typeface="ＭＳ Ｐゴシック" charset="0"/>
              </a:rPr>
              <a:t>Every Search Can Use </a:t>
            </a:r>
          </a:p>
          <a:p>
            <a:pPr algn="ctr" defTabSz="1087939" fontAlgn="base">
              <a:spcBef>
                <a:spcPct val="0"/>
              </a:spcBef>
              <a:spcAft>
                <a:spcPct val="0"/>
              </a:spcAft>
            </a:pPr>
            <a:r>
              <a:rPr lang="en-US" sz="2400" b="1" dirty="0">
                <a:solidFill>
                  <a:schemeClr val="accent1"/>
                </a:solidFill>
                <a:ea typeface="ＭＳ Ｐゴシック" charset="0"/>
              </a:rPr>
              <a:t>Machine Learning</a:t>
            </a:r>
          </a:p>
        </p:txBody>
      </p:sp>
      <p:grpSp>
        <p:nvGrpSpPr>
          <p:cNvPr id="227" name="Group 237"/>
          <p:cNvGrpSpPr>
            <a:grpSpLocks noChangeAspect="1"/>
          </p:cNvGrpSpPr>
          <p:nvPr/>
        </p:nvGrpSpPr>
        <p:grpSpPr bwMode="auto">
          <a:xfrm>
            <a:off x="9445766" y="5415060"/>
            <a:ext cx="535892" cy="520936"/>
            <a:chOff x="1619" y="1"/>
            <a:chExt cx="4444" cy="4320"/>
          </a:xfrm>
          <a:solidFill>
            <a:srgbClr val="000000"/>
          </a:solidFill>
        </p:grpSpPr>
        <p:sp>
          <p:nvSpPr>
            <p:cNvPr id="228" name="Freeform 238"/>
            <p:cNvSpPr>
              <a:spLocks noEditPoints="1"/>
            </p:cNvSpPr>
            <p:nvPr/>
          </p:nvSpPr>
          <p:spPr bwMode="auto">
            <a:xfrm>
              <a:off x="1619" y="1"/>
              <a:ext cx="2768" cy="3807"/>
            </a:xfrm>
            <a:custGeom>
              <a:avLst/>
              <a:gdLst>
                <a:gd name="T0" fmla="*/ 1736 w 1946"/>
                <a:gd name="T1" fmla="*/ 0 h 2675"/>
                <a:gd name="T2" fmla="*/ 210 w 1946"/>
                <a:gd name="T3" fmla="*/ 0 h 2675"/>
                <a:gd name="T4" fmla="*/ 0 w 1946"/>
                <a:gd name="T5" fmla="*/ 210 h 2675"/>
                <a:gd name="T6" fmla="*/ 0 w 1946"/>
                <a:gd name="T7" fmla="*/ 2465 h 2675"/>
                <a:gd name="T8" fmla="*/ 210 w 1946"/>
                <a:gd name="T9" fmla="*/ 2675 h 2675"/>
                <a:gd name="T10" fmla="*/ 1736 w 1946"/>
                <a:gd name="T11" fmla="*/ 2675 h 2675"/>
                <a:gd name="T12" fmla="*/ 1946 w 1946"/>
                <a:gd name="T13" fmla="*/ 2465 h 2675"/>
                <a:gd name="T14" fmla="*/ 1946 w 1946"/>
                <a:gd name="T15" fmla="*/ 210 h 2675"/>
                <a:gd name="T16" fmla="*/ 1736 w 1946"/>
                <a:gd name="T17" fmla="*/ 0 h 2675"/>
                <a:gd name="T18" fmla="*/ 100 w 1946"/>
                <a:gd name="T19" fmla="*/ 491 h 2675"/>
                <a:gd name="T20" fmla="*/ 1846 w 1946"/>
                <a:gd name="T21" fmla="*/ 491 h 2675"/>
                <a:gd name="T22" fmla="*/ 1846 w 1946"/>
                <a:gd name="T23" fmla="*/ 2041 h 2675"/>
                <a:gd name="T24" fmla="*/ 100 w 1946"/>
                <a:gd name="T25" fmla="*/ 2041 h 2675"/>
                <a:gd name="T26" fmla="*/ 100 w 1946"/>
                <a:gd name="T27" fmla="*/ 491 h 2675"/>
                <a:gd name="T28" fmla="*/ 210 w 1946"/>
                <a:gd name="T29" fmla="*/ 100 h 2675"/>
                <a:gd name="T30" fmla="*/ 1736 w 1946"/>
                <a:gd name="T31" fmla="*/ 100 h 2675"/>
                <a:gd name="T32" fmla="*/ 1846 w 1946"/>
                <a:gd name="T33" fmla="*/ 210 h 2675"/>
                <a:gd name="T34" fmla="*/ 1846 w 1946"/>
                <a:gd name="T35" fmla="*/ 391 h 2675"/>
                <a:gd name="T36" fmla="*/ 100 w 1946"/>
                <a:gd name="T37" fmla="*/ 391 h 2675"/>
                <a:gd name="T38" fmla="*/ 100 w 1946"/>
                <a:gd name="T39" fmla="*/ 210 h 2675"/>
                <a:gd name="T40" fmla="*/ 210 w 1946"/>
                <a:gd name="T41" fmla="*/ 100 h 2675"/>
                <a:gd name="T42" fmla="*/ 1736 w 1946"/>
                <a:gd name="T43" fmla="*/ 2575 h 2675"/>
                <a:gd name="T44" fmla="*/ 210 w 1946"/>
                <a:gd name="T45" fmla="*/ 2575 h 2675"/>
                <a:gd name="T46" fmla="*/ 100 w 1946"/>
                <a:gd name="T47" fmla="*/ 2465 h 2675"/>
                <a:gd name="T48" fmla="*/ 100 w 1946"/>
                <a:gd name="T49" fmla="*/ 2141 h 2675"/>
                <a:gd name="T50" fmla="*/ 1846 w 1946"/>
                <a:gd name="T51" fmla="*/ 2141 h 2675"/>
                <a:gd name="T52" fmla="*/ 1846 w 1946"/>
                <a:gd name="T53" fmla="*/ 2465 h 2675"/>
                <a:gd name="T54" fmla="*/ 1736 w 1946"/>
                <a:gd name="T55" fmla="*/ 2575 h 2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46" h="2675">
                  <a:moveTo>
                    <a:pt x="1736" y="0"/>
                  </a:moveTo>
                  <a:cubicBezTo>
                    <a:pt x="210" y="0"/>
                    <a:pt x="210" y="0"/>
                    <a:pt x="210" y="0"/>
                  </a:cubicBezTo>
                  <a:cubicBezTo>
                    <a:pt x="94" y="0"/>
                    <a:pt x="0" y="94"/>
                    <a:pt x="0" y="210"/>
                  </a:cubicBezTo>
                  <a:cubicBezTo>
                    <a:pt x="0" y="2465"/>
                    <a:pt x="0" y="2465"/>
                    <a:pt x="0" y="2465"/>
                  </a:cubicBezTo>
                  <a:cubicBezTo>
                    <a:pt x="0" y="2581"/>
                    <a:pt x="94" y="2675"/>
                    <a:pt x="210" y="2675"/>
                  </a:cubicBezTo>
                  <a:cubicBezTo>
                    <a:pt x="1736" y="2675"/>
                    <a:pt x="1736" y="2675"/>
                    <a:pt x="1736" y="2675"/>
                  </a:cubicBezTo>
                  <a:cubicBezTo>
                    <a:pt x="1852" y="2675"/>
                    <a:pt x="1946" y="2581"/>
                    <a:pt x="1946" y="2465"/>
                  </a:cubicBezTo>
                  <a:cubicBezTo>
                    <a:pt x="1946" y="210"/>
                    <a:pt x="1946" y="210"/>
                    <a:pt x="1946" y="210"/>
                  </a:cubicBezTo>
                  <a:cubicBezTo>
                    <a:pt x="1946" y="94"/>
                    <a:pt x="1852" y="0"/>
                    <a:pt x="1736" y="0"/>
                  </a:cubicBezTo>
                  <a:close/>
                  <a:moveTo>
                    <a:pt x="100" y="491"/>
                  </a:moveTo>
                  <a:cubicBezTo>
                    <a:pt x="1846" y="491"/>
                    <a:pt x="1846" y="491"/>
                    <a:pt x="1846" y="491"/>
                  </a:cubicBezTo>
                  <a:cubicBezTo>
                    <a:pt x="1846" y="2041"/>
                    <a:pt x="1846" y="2041"/>
                    <a:pt x="1846" y="2041"/>
                  </a:cubicBezTo>
                  <a:cubicBezTo>
                    <a:pt x="100" y="2041"/>
                    <a:pt x="100" y="2041"/>
                    <a:pt x="100" y="2041"/>
                  </a:cubicBezTo>
                  <a:lnTo>
                    <a:pt x="100" y="491"/>
                  </a:lnTo>
                  <a:close/>
                  <a:moveTo>
                    <a:pt x="210" y="100"/>
                  </a:moveTo>
                  <a:cubicBezTo>
                    <a:pt x="1736" y="100"/>
                    <a:pt x="1736" y="100"/>
                    <a:pt x="1736" y="100"/>
                  </a:cubicBezTo>
                  <a:cubicBezTo>
                    <a:pt x="1797" y="100"/>
                    <a:pt x="1846" y="149"/>
                    <a:pt x="1846" y="210"/>
                  </a:cubicBezTo>
                  <a:cubicBezTo>
                    <a:pt x="1846" y="391"/>
                    <a:pt x="1846" y="391"/>
                    <a:pt x="1846" y="391"/>
                  </a:cubicBezTo>
                  <a:cubicBezTo>
                    <a:pt x="100" y="391"/>
                    <a:pt x="100" y="391"/>
                    <a:pt x="100" y="391"/>
                  </a:cubicBezTo>
                  <a:cubicBezTo>
                    <a:pt x="100" y="210"/>
                    <a:pt x="100" y="210"/>
                    <a:pt x="100" y="210"/>
                  </a:cubicBezTo>
                  <a:cubicBezTo>
                    <a:pt x="100" y="149"/>
                    <a:pt x="149" y="100"/>
                    <a:pt x="210" y="100"/>
                  </a:cubicBezTo>
                  <a:close/>
                  <a:moveTo>
                    <a:pt x="1736" y="2575"/>
                  </a:moveTo>
                  <a:cubicBezTo>
                    <a:pt x="210" y="2575"/>
                    <a:pt x="210" y="2575"/>
                    <a:pt x="210" y="2575"/>
                  </a:cubicBezTo>
                  <a:cubicBezTo>
                    <a:pt x="149" y="2575"/>
                    <a:pt x="100" y="2525"/>
                    <a:pt x="100" y="2465"/>
                  </a:cubicBezTo>
                  <a:cubicBezTo>
                    <a:pt x="100" y="2141"/>
                    <a:pt x="100" y="2141"/>
                    <a:pt x="100" y="2141"/>
                  </a:cubicBezTo>
                  <a:cubicBezTo>
                    <a:pt x="1846" y="2141"/>
                    <a:pt x="1846" y="2141"/>
                    <a:pt x="1846" y="2141"/>
                  </a:cubicBezTo>
                  <a:cubicBezTo>
                    <a:pt x="1846" y="2465"/>
                    <a:pt x="1846" y="2465"/>
                    <a:pt x="1846" y="2465"/>
                  </a:cubicBezTo>
                  <a:cubicBezTo>
                    <a:pt x="1846" y="2525"/>
                    <a:pt x="1797" y="2575"/>
                    <a:pt x="1736" y="25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Oval 239"/>
            <p:cNvSpPr>
              <a:spLocks noChangeArrowheads="1"/>
            </p:cNvSpPr>
            <p:nvPr/>
          </p:nvSpPr>
          <p:spPr bwMode="auto">
            <a:xfrm>
              <a:off x="2832" y="3176"/>
              <a:ext cx="342" cy="341"/>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Freeform 240"/>
            <p:cNvSpPr>
              <a:spLocks noEditPoints="1"/>
            </p:cNvSpPr>
            <p:nvPr/>
          </p:nvSpPr>
          <p:spPr bwMode="auto">
            <a:xfrm>
              <a:off x="4667" y="1847"/>
              <a:ext cx="1396" cy="2474"/>
            </a:xfrm>
            <a:custGeom>
              <a:avLst/>
              <a:gdLst>
                <a:gd name="T0" fmla="*/ 771 w 981"/>
                <a:gd name="T1" fmla="*/ 0 h 1739"/>
                <a:gd name="T2" fmla="*/ 210 w 981"/>
                <a:gd name="T3" fmla="*/ 0 h 1739"/>
                <a:gd name="T4" fmla="*/ 0 w 981"/>
                <a:gd name="T5" fmla="*/ 210 h 1739"/>
                <a:gd name="T6" fmla="*/ 0 w 981"/>
                <a:gd name="T7" fmla="*/ 1529 h 1739"/>
                <a:gd name="T8" fmla="*/ 210 w 981"/>
                <a:gd name="T9" fmla="*/ 1739 h 1739"/>
                <a:gd name="T10" fmla="*/ 771 w 981"/>
                <a:gd name="T11" fmla="*/ 1739 h 1739"/>
                <a:gd name="T12" fmla="*/ 981 w 981"/>
                <a:gd name="T13" fmla="*/ 1529 h 1739"/>
                <a:gd name="T14" fmla="*/ 981 w 981"/>
                <a:gd name="T15" fmla="*/ 210 h 1739"/>
                <a:gd name="T16" fmla="*/ 771 w 981"/>
                <a:gd name="T17" fmla="*/ 0 h 1739"/>
                <a:gd name="T18" fmla="*/ 210 w 981"/>
                <a:gd name="T19" fmla="*/ 100 h 1739"/>
                <a:gd name="T20" fmla="*/ 771 w 981"/>
                <a:gd name="T21" fmla="*/ 100 h 1739"/>
                <a:gd name="T22" fmla="*/ 881 w 981"/>
                <a:gd name="T23" fmla="*/ 210 h 1739"/>
                <a:gd name="T24" fmla="*/ 881 w 981"/>
                <a:gd name="T25" fmla="*/ 1272 h 1739"/>
                <a:gd name="T26" fmla="*/ 100 w 981"/>
                <a:gd name="T27" fmla="*/ 1272 h 1739"/>
                <a:gd name="T28" fmla="*/ 100 w 981"/>
                <a:gd name="T29" fmla="*/ 210 h 1739"/>
                <a:gd name="T30" fmla="*/ 210 w 981"/>
                <a:gd name="T31" fmla="*/ 100 h 1739"/>
                <a:gd name="T32" fmla="*/ 771 w 981"/>
                <a:gd name="T33" fmla="*/ 1639 h 1739"/>
                <a:gd name="T34" fmla="*/ 210 w 981"/>
                <a:gd name="T35" fmla="*/ 1639 h 1739"/>
                <a:gd name="T36" fmla="*/ 100 w 981"/>
                <a:gd name="T37" fmla="*/ 1529 h 1739"/>
                <a:gd name="T38" fmla="*/ 100 w 981"/>
                <a:gd name="T39" fmla="*/ 1372 h 1739"/>
                <a:gd name="T40" fmla="*/ 881 w 981"/>
                <a:gd name="T41" fmla="*/ 1372 h 1739"/>
                <a:gd name="T42" fmla="*/ 881 w 981"/>
                <a:gd name="T43" fmla="*/ 1529 h 1739"/>
                <a:gd name="T44" fmla="*/ 771 w 981"/>
                <a:gd name="T45" fmla="*/ 163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1" h="1739">
                  <a:moveTo>
                    <a:pt x="771" y="0"/>
                  </a:moveTo>
                  <a:cubicBezTo>
                    <a:pt x="210" y="0"/>
                    <a:pt x="210" y="0"/>
                    <a:pt x="210" y="0"/>
                  </a:cubicBezTo>
                  <a:cubicBezTo>
                    <a:pt x="95" y="0"/>
                    <a:pt x="0" y="94"/>
                    <a:pt x="0" y="210"/>
                  </a:cubicBezTo>
                  <a:cubicBezTo>
                    <a:pt x="0" y="1529"/>
                    <a:pt x="0" y="1529"/>
                    <a:pt x="0" y="1529"/>
                  </a:cubicBezTo>
                  <a:cubicBezTo>
                    <a:pt x="0" y="1645"/>
                    <a:pt x="95" y="1739"/>
                    <a:pt x="210" y="1739"/>
                  </a:cubicBezTo>
                  <a:cubicBezTo>
                    <a:pt x="771" y="1739"/>
                    <a:pt x="771" y="1739"/>
                    <a:pt x="771" y="1739"/>
                  </a:cubicBezTo>
                  <a:cubicBezTo>
                    <a:pt x="887" y="1739"/>
                    <a:pt x="981" y="1645"/>
                    <a:pt x="981" y="1529"/>
                  </a:cubicBezTo>
                  <a:cubicBezTo>
                    <a:pt x="981" y="210"/>
                    <a:pt x="981" y="210"/>
                    <a:pt x="981" y="210"/>
                  </a:cubicBezTo>
                  <a:cubicBezTo>
                    <a:pt x="981" y="94"/>
                    <a:pt x="887" y="0"/>
                    <a:pt x="771" y="0"/>
                  </a:cubicBezTo>
                  <a:close/>
                  <a:moveTo>
                    <a:pt x="210" y="100"/>
                  </a:moveTo>
                  <a:cubicBezTo>
                    <a:pt x="771" y="100"/>
                    <a:pt x="771" y="100"/>
                    <a:pt x="771" y="100"/>
                  </a:cubicBezTo>
                  <a:cubicBezTo>
                    <a:pt x="832" y="100"/>
                    <a:pt x="881" y="149"/>
                    <a:pt x="881" y="210"/>
                  </a:cubicBezTo>
                  <a:cubicBezTo>
                    <a:pt x="881" y="1272"/>
                    <a:pt x="881" y="1272"/>
                    <a:pt x="881" y="1272"/>
                  </a:cubicBezTo>
                  <a:cubicBezTo>
                    <a:pt x="100" y="1272"/>
                    <a:pt x="100" y="1272"/>
                    <a:pt x="100" y="1272"/>
                  </a:cubicBezTo>
                  <a:cubicBezTo>
                    <a:pt x="100" y="210"/>
                    <a:pt x="100" y="210"/>
                    <a:pt x="100" y="210"/>
                  </a:cubicBezTo>
                  <a:cubicBezTo>
                    <a:pt x="100" y="149"/>
                    <a:pt x="150" y="100"/>
                    <a:pt x="210" y="100"/>
                  </a:cubicBezTo>
                  <a:close/>
                  <a:moveTo>
                    <a:pt x="771" y="1639"/>
                  </a:moveTo>
                  <a:cubicBezTo>
                    <a:pt x="210" y="1639"/>
                    <a:pt x="210" y="1639"/>
                    <a:pt x="210" y="1639"/>
                  </a:cubicBezTo>
                  <a:cubicBezTo>
                    <a:pt x="150" y="1639"/>
                    <a:pt x="100" y="1590"/>
                    <a:pt x="100" y="1529"/>
                  </a:cubicBezTo>
                  <a:cubicBezTo>
                    <a:pt x="100" y="1372"/>
                    <a:pt x="100" y="1372"/>
                    <a:pt x="100" y="1372"/>
                  </a:cubicBezTo>
                  <a:cubicBezTo>
                    <a:pt x="881" y="1372"/>
                    <a:pt x="881" y="1372"/>
                    <a:pt x="881" y="1372"/>
                  </a:cubicBezTo>
                  <a:cubicBezTo>
                    <a:pt x="881" y="1529"/>
                    <a:pt x="881" y="1529"/>
                    <a:pt x="881" y="1529"/>
                  </a:cubicBezTo>
                  <a:cubicBezTo>
                    <a:pt x="881" y="1590"/>
                    <a:pt x="832" y="1639"/>
                    <a:pt x="771" y="16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Oval 241"/>
            <p:cNvSpPr>
              <a:spLocks noChangeArrowheads="1"/>
            </p:cNvSpPr>
            <p:nvPr/>
          </p:nvSpPr>
          <p:spPr bwMode="auto">
            <a:xfrm>
              <a:off x="5280" y="2157"/>
              <a:ext cx="171" cy="171"/>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232" name="Group 236"/>
          <p:cNvGrpSpPr>
            <a:grpSpLocks noChangeAspect="1"/>
          </p:cNvGrpSpPr>
          <p:nvPr/>
        </p:nvGrpSpPr>
        <p:grpSpPr bwMode="auto">
          <a:xfrm>
            <a:off x="9487819" y="3515282"/>
            <a:ext cx="451786" cy="451994"/>
            <a:chOff x="1667" y="-14"/>
            <a:chExt cx="4333" cy="4335"/>
          </a:xfrm>
          <a:solidFill>
            <a:srgbClr val="000000"/>
          </a:solidFill>
        </p:grpSpPr>
        <p:sp>
          <p:nvSpPr>
            <p:cNvPr id="239" name="Freeform 237"/>
            <p:cNvSpPr>
              <a:spLocks noEditPoints="1"/>
            </p:cNvSpPr>
            <p:nvPr/>
          </p:nvSpPr>
          <p:spPr bwMode="auto">
            <a:xfrm>
              <a:off x="1667" y="-14"/>
              <a:ext cx="4333" cy="4335"/>
            </a:xfrm>
            <a:custGeom>
              <a:avLst/>
              <a:gdLst>
                <a:gd name="T0" fmla="*/ 1919 w 3203"/>
                <a:gd name="T1" fmla="*/ 3203 h 3203"/>
                <a:gd name="T2" fmla="*/ 1770 w 3203"/>
                <a:gd name="T3" fmla="*/ 3142 h 3203"/>
                <a:gd name="T4" fmla="*/ 221 w 3203"/>
                <a:gd name="T5" fmla="*/ 1593 h 3203"/>
                <a:gd name="T6" fmla="*/ 163 w 3203"/>
                <a:gd name="T7" fmla="*/ 1482 h 3203"/>
                <a:gd name="T8" fmla="*/ 12 w 3203"/>
                <a:gd name="T9" fmla="*/ 659 h 3203"/>
                <a:gd name="T10" fmla="*/ 70 w 3203"/>
                <a:gd name="T11" fmla="*/ 473 h 3203"/>
                <a:gd name="T12" fmla="*/ 473 w 3203"/>
                <a:gd name="T13" fmla="*/ 70 h 3203"/>
                <a:gd name="T14" fmla="*/ 659 w 3203"/>
                <a:gd name="T15" fmla="*/ 12 h 3203"/>
                <a:gd name="T16" fmla="*/ 659 w 3203"/>
                <a:gd name="T17" fmla="*/ 12 h 3203"/>
                <a:gd name="T18" fmla="*/ 1482 w 3203"/>
                <a:gd name="T19" fmla="*/ 163 h 3203"/>
                <a:gd name="T20" fmla="*/ 1593 w 3203"/>
                <a:gd name="T21" fmla="*/ 221 h 3203"/>
                <a:gd name="T22" fmla="*/ 3142 w 3203"/>
                <a:gd name="T23" fmla="*/ 1770 h 3203"/>
                <a:gd name="T24" fmla="*/ 3203 w 3203"/>
                <a:gd name="T25" fmla="*/ 1919 h 3203"/>
                <a:gd name="T26" fmla="*/ 3142 w 3203"/>
                <a:gd name="T27" fmla="*/ 2067 h 3203"/>
                <a:gd name="T28" fmla="*/ 2067 w 3203"/>
                <a:gd name="T29" fmla="*/ 3142 h 3203"/>
                <a:gd name="T30" fmla="*/ 1919 w 3203"/>
                <a:gd name="T31" fmla="*/ 3203 h 3203"/>
                <a:gd name="T32" fmla="*/ 621 w 3203"/>
                <a:gd name="T33" fmla="*/ 109 h 3203"/>
                <a:gd name="T34" fmla="*/ 544 w 3203"/>
                <a:gd name="T35" fmla="*/ 141 h 3203"/>
                <a:gd name="T36" fmla="*/ 141 w 3203"/>
                <a:gd name="T37" fmla="*/ 544 h 3203"/>
                <a:gd name="T38" fmla="*/ 110 w 3203"/>
                <a:gd name="T39" fmla="*/ 641 h 3203"/>
                <a:gd name="T40" fmla="*/ 261 w 3203"/>
                <a:gd name="T41" fmla="*/ 1464 h 3203"/>
                <a:gd name="T42" fmla="*/ 291 w 3203"/>
                <a:gd name="T43" fmla="*/ 1522 h 3203"/>
                <a:gd name="T44" fmla="*/ 1841 w 3203"/>
                <a:gd name="T45" fmla="*/ 3071 h 3203"/>
                <a:gd name="T46" fmla="*/ 1919 w 3203"/>
                <a:gd name="T47" fmla="*/ 3103 h 3203"/>
                <a:gd name="T48" fmla="*/ 1996 w 3203"/>
                <a:gd name="T49" fmla="*/ 3071 h 3203"/>
                <a:gd name="T50" fmla="*/ 3071 w 3203"/>
                <a:gd name="T51" fmla="*/ 1996 h 3203"/>
                <a:gd name="T52" fmla="*/ 3103 w 3203"/>
                <a:gd name="T53" fmla="*/ 1919 h 3203"/>
                <a:gd name="T54" fmla="*/ 3071 w 3203"/>
                <a:gd name="T55" fmla="*/ 1841 h 3203"/>
                <a:gd name="T56" fmla="*/ 1522 w 3203"/>
                <a:gd name="T57" fmla="*/ 291 h 3203"/>
                <a:gd name="T58" fmla="*/ 1464 w 3203"/>
                <a:gd name="T59" fmla="*/ 261 h 3203"/>
                <a:gd name="T60" fmla="*/ 641 w 3203"/>
                <a:gd name="T61" fmla="*/ 110 h 3203"/>
                <a:gd name="T62" fmla="*/ 621 w 3203"/>
                <a:gd name="T63" fmla="*/ 109 h 3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3" h="3203">
                  <a:moveTo>
                    <a:pt x="1919" y="3203"/>
                  </a:moveTo>
                  <a:cubicBezTo>
                    <a:pt x="1862" y="3203"/>
                    <a:pt x="1810" y="3181"/>
                    <a:pt x="1770" y="3142"/>
                  </a:cubicBezTo>
                  <a:cubicBezTo>
                    <a:pt x="221" y="1593"/>
                    <a:pt x="221" y="1593"/>
                    <a:pt x="221" y="1593"/>
                  </a:cubicBezTo>
                  <a:cubicBezTo>
                    <a:pt x="190" y="1562"/>
                    <a:pt x="170" y="1524"/>
                    <a:pt x="163" y="1482"/>
                  </a:cubicBezTo>
                  <a:cubicBezTo>
                    <a:pt x="12" y="659"/>
                    <a:pt x="12" y="659"/>
                    <a:pt x="12" y="659"/>
                  </a:cubicBezTo>
                  <a:cubicBezTo>
                    <a:pt x="0" y="591"/>
                    <a:pt x="21" y="522"/>
                    <a:pt x="70" y="473"/>
                  </a:cubicBezTo>
                  <a:cubicBezTo>
                    <a:pt x="473" y="70"/>
                    <a:pt x="473" y="70"/>
                    <a:pt x="473" y="70"/>
                  </a:cubicBezTo>
                  <a:cubicBezTo>
                    <a:pt x="522" y="21"/>
                    <a:pt x="591" y="0"/>
                    <a:pt x="659" y="12"/>
                  </a:cubicBezTo>
                  <a:cubicBezTo>
                    <a:pt x="659" y="12"/>
                    <a:pt x="659" y="12"/>
                    <a:pt x="659" y="12"/>
                  </a:cubicBezTo>
                  <a:cubicBezTo>
                    <a:pt x="1482" y="163"/>
                    <a:pt x="1482" y="163"/>
                    <a:pt x="1482" y="163"/>
                  </a:cubicBezTo>
                  <a:cubicBezTo>
                    <a:pt x="1524" y="170"/>
                    <a:pt x="1562" y="190"/>
                    <a:pt x="1593" y="221"/>
                  </a:cubicBezTo>
                  <a:cubicBezTo>
                    <a:pt x="3142" y="1770"/>
                    <a:pt x="3142" y="1770"/>
                    <a:pt x="3142" y="1770"/>
                  </a:cubicBezTo>
                  <a:cubicBezTo>
                    <a:pt x="3181" y="1810"/>
                    <a:pt x="3203" y="1862"/>
                    <a:pt x="3203" y="1919"/>
                  </a:cubicBezTo>
                  <a:cubicBezTo>
                    <a:pt x="3203" y="1975"/>
                    <a:pt x="3181" y="2027"/>
                    <a:pt x="3142" y="2067"/>
                  </a:cubicBezTo>
                  <a:cubicBezTo>
                    <a:pt x="2067" y="3142"/>
                    <a:pt x="2067" y="3142"/>
                    <a:pt x="2067" y="3142"/>
                  </a:cubicBezTo>
                  <a:cubicBezTo>
                    <a:pt x="2027" y="3181"/>
                    <a:pt x="1975" y="3203"/>
                    <a:pt x="1919" y="3203"/>
                  </a:cubicBezTo>
                  <a:close/>
                  <a:moveTo>
                    <a:pt x="621" y="109"/>
                  </a:moveTo>
                  <a:cubicBezTo>
                    <a:pt x="592" y="109"/>
                    <a:pt x="564" y="120"/>
                    <a:pt x="544" y="141"/>
                  </a:cubicBezTo>
                  <a:cubicBezTo>
                    <a:pt x="141" y="544"/>
                    <a:pt x="141" y="544"/>
                    <a:pt x="141" y="544"/>
                  </a:cubicBezTo>
                  <a:cubicBezTo>
                    <a:pt x="115" y="569"/>
                    <a:pt x="104" y="606"/>
                    <a:pt x="110" y="641"/>
                  </a:cubicBezTo>
                  <a:cubicBezTo>
                    <a:pt x="261" y="1464"/>
                    <a:pt x="261" y="1464"/>
                    <a:pt x="261" y="1464"/>
                  </a:cubicBezTo>
                  <a:cubicBezTo>
                    <a:pt x="265" y="1486"/>
                    <a:pt x="276" y="1506"/>
                    <a:pt x="291" y="1522"/>
                  </a:cubicBezTo>
                  <a:cubicBezTo>
                    <a:pt x="1841" y="3071"/>
                    <a:pt x="1841" y="3071"/>
                    <a:pt x="1841" y="3071"/>
                  </a:cubicBezTo>
                  <a:cubicBezTo>
                    <a:pt x="1862" y="3092"/>
                    <a:pt x="1889" y="3103"/>
                    <a:pt x="1919" y="3103"/>
                  </a:cubicBezTo>
                  <a:cubicBezTo>
                    <a:pt x="1948" y="3103"/>
                    <a:pt x="1976" y="3092"/>
                    <a:pt x="1996" y="3071"/>
                  </a:cubicBezTo>
                  <a:cubicBezTo>
                    <a:pt x="3071" y="1996"/>
                    <a:pt x="3071" y="1996"/>
                    <a:pt x="3071" y="1996"/>
                  </a:cubicBezTo>
                  <a:cubicBezTo>
                    <a:pt x="3092" y="1976"/>
                    <a:pt x="3103" y="1948"/>
                    <a:pt x="3103" y="1919"/>
                  </a:cubicBezTo>
                  <a:cubicBezTo>
                    <a:pt x="3103" y="1889"/>
                    <a:pt x="3092" y="1862"/>
                    <a:pt x="3071" y="1841"/>
                  </a:cubicBezTo>
                  <a:cubicBezTo>
                    <a:pt x="1522" y="291"/>
                    <a:pt x="1522" y="291"/>
                    <a:pt x="1522" y="291"/>
                  </a:cubicBezTo>
                  <a:cubicBezTo>
                    <a:pt x="1506" y="276"/>
                    <a:pt x="1486" y="265"/>
                    <a:pt x="1464" y="261"/>
                  </a:cubicBezTo>
                  <a:cubicBezTo>
                    <a:pt x="641" y="110"/>
                    <a:pt x="641" y="110"/>
                    <a:pt x="641" y="110"/>
                  </a:cubicBezTo>
                  <a:cubicBezTo>
                    <a:pt x="635" y="109"/>
                    <a:pt x="628" y="109"/>
                    <a:pt x="621" y="10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Freeform 238"/>
            <p:cNvSpPr>
              <a:spLocks noEditPoints="1"/>
            </p:cNvSpPr>
            <p:nvPr/>
          </p:nvSpPr>
          <p:spPr bwMode="auto">
            <a:xfrm>
              <a:off x="2286" y="605"/>
              <a:ext cx="649" cy="648"/>
            </a:xfrm>
            <a:custGeom>
              <a:avLst/>
              <a:gdLst>
                <a:gd name="T0" fmla="*/ 240 w 480"/>
                <a:gd name="T1" fmla="*/ 479 h 479"/>
                <a:gd name="T2" fmla="*/ 70 w 480"/>
                <a:gd name="T3" fmla="*/ 409 h 479"/>
                <a:gd name="T4" fmla="*/ 0 w 480"/>
                <a:gd name="T5" fmla="*/ 240 h 479"/>
                <a:gd name="T6" fmla="*/ 70 w 480"/>
                <a:gd name="T7" fmla="*/ 70 h 479"/>
                <a:gd name="T8" fmla="*/ 240 w 480"/>
                <a:gd name="T9" fmla="*/ 0 h 479"/>
                <a:gd name="T10" fmla="*/ 409 w 480"/>
                <a:gd name="T11" fmla="*/ 70 h 479"/>
                <a:gd name="T12" fmla="*/ 409 w 480"/>
                <a:gd name="T13" fmla="*/ 70 h 479"/>
                <a:gd name="T14" fmla="*/ 409 w 480"/>
                <a:gd name="T15" fmla="*/ 70 h 479"/>
                <a:gd name="T16" fmla="*/ 480 w 480"/>
                <a:gd name="T17" fmla="*/ 240 h 479"/>
                <a:gd name="T18" fmla="*/ 409 w 480"/>
                <a:gd name="T19" fmla="*/ 409 h 479"/>
                <a:gd name="T20" fmla="*/ 240 w 480"/>
                <a:gd name="T21" fmla="*/ 479 h 479"/>
                <a:gd name="T22" fmla="*/ 240 w 480"/>
                <a:gd name="T23" fmla="*/ 100 h 479"/>
                <a:gd name="T24" fmla="*/ 141 w 480"/>
                <a:gd name="T25" fmla="*/ 141 h 479"/>
                <a:gd name="T26" fmla="*/ 100 w 480"/>
                <a:gd name="T27" fmla="*/ 240 h 479"/>
                <a:gd name="T28" fmla="*/ 141 w 480"/>
                <a:gd name="T29" fmla="*/ 339 h 479"/>
                <a:gd name="T30" fmla="*/ 339 w 480"/>
                <a:gd name="T31" fmla="*/ 339 h 479"/>
                <a:gd name="T32" fmla="*/ 380 w 480"/>
                <a:gd name="T33" fmla="*/ 240 h 479"/>
                <a:gd name="T34" fmla="*/ 339 w 480"/>
                <a:gd name="T35" fmla="*/ 141 h 479"/>
                <a:gd name="T36" fmla="*/ 339 w 480"/>
                <a:gd name="T37" fmla="*/ 141 h 479"/>
                <a:gd name="T38" fmla="*/ 240 w 480"/>
                <a:gd name="T39" fmla="*/ 10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0" h="479">
                  <a:moveTo>
                    <a:pt x="240" y="479"/>
                  </a:moveTo>
                  <a:cubicBezTo>
                    <a:pt x="178" y="479"/>
                    <a:pt x="117" y="456"/>
                    <a:pt x="70" y="409"/>
                  </a:cubicBezTo>
                  <a:cubicBezTo>
                    <a:pt x="25" y="364"/>
                    <a:pt x="0" y="304"/>
                    <a:pt x="0" y="240"/>
                  </a:cubicBezTo>
                  <a:cubicBezTo>
                    <a:pt x="0" y="176"/>
                    <a:pt x="25" y="115"/>
                    <a:pt x="70" y="70"/>
                  </a:cubicBezTo>
                  <a:cubicBezTo>
                    <a:pt x="115" y="25"/>
                    <a:pt x="176" y="0"/>
                    <a:pt x="240" y="0"/>
                  </a:cubicBezTo>
                  <a:cubicBezTo>
                    <a:pt x="304" y="0"/>
                    <a:pt x="364" y="25"/>
                    <a:pt x="409" y="70"/>
                  </a:cubicBezTo>
                  <a:cubicBezTo>
                    <a:pt x="409" y="70"/>
                    <a:pt x="409" y="70"/>
                    <a:pt x="409" y="70"/>
                  </a:cubicBezTo>
                  <a:cubicBezTo>
                    <a:pt x="409" y="70"/>
                    <a:pt x="409" y="70"/>
                    <a:pt x="409" y="70"/>
                  </a:cubicBezTo>
                  <a:cubicBezTo>
                    <a:pt x="455" y="115"/>
                    <a:pt x="480" y="176"/>
                    <a:pt x="480" y="240"/>
                  </a:cubicBezTo>
                  <a:cubicBezTo>
                    <a:pt x="480" y="304"/>
                    <a:pt x="455" y="364"/>
                    <a:pt x="409" y="409"/>
                  </a:cubicBezTo>
                  <a:cubicBezTo>
                    <a:pt x="363" y="456"/>
                    <a:pt x="301" y="479"/>
                    <a:pt x="240" y="479"/>
                  </a:cubicBezTo>
                  <a:close/>
                  <a:moveTo>
                    <a:pt x="240" y="100"/>
                  </a:moveTo>
                  <a:cubicBezTo>
                    <a:pt x="202" y="100"/>
                    <a:pt x="167" y="114"/>
                    <a:pt x="141" y="141"/>
                  </a:cubicBezTo>
                  <a:cubicBezTo>
                    <a:pt x="114" y="167"/>
                    <a:pt x="100" y="202"/>
                    <a:pt x="100" y="240"/>
                  </a:cubicBezTo>
                  <a:cubicBezTo>
                    <a:pt x="100" y="277"/>
                    <a:pt x="114" y="312"/>
                    <a:pt x="141" y="339"/>
                  </a:cubicBezTo>
                  <a:cubicBezTo>
                    <a:pt x="195" y="393"/>
                    <a:pt x="284" y="393"/>
                    <a:pt x="339" y="339"/>
                  </a:cubicBezTo>
                  <a:cubicBezTo>
                    <a:pt x="365" y="312"/>
                    <a:pt x="380" y="277"/>
                    <a:pt x="380" y="240"/>
                  </a:cubicBezTo>
                  <a:cubicBezTo>
                    <a:pt x="380" y="202"/>
                    <a:pt x="365" y="167"/>
                    <a:pt x="339" y="141"/>
                  </a:cubicBezTo>
                  <a:cubicBezTo>
                    <a:pt x="339" y="141"/>
                    <a:pt x="339" y="141"/>
                    <a:pt x="339" y="141"/>
                  </a:cubicBezTo>
                  <a:cubicBezTo>
                    <a:pt x="312" y="114"/>
                    <a:pt x="277" y="100"/>
                    <a:pt x="240"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Freeform 239"/>
            <p:cNvSpPr>
              <a:spLocks/>
            </p:cNvSpPr>
            <p:nvPr/>
          </p:nvSpPr>
          <p:spPr bwMode="auto">
            <a:xfrm>
              <a:off x="3176" y="1496"/>
              <a:ext cx="1470" cy="1464"/>
            </a:xfrm>
            <a:custGeom>
              <a:avLst/>
              <a:gdLst>
                <a:gd name="T0" fmla="*/ 1032 w 1087"/>
                <a:gd name="T1" fmla="*/ 1082 h 1082"/>
                <a:gd name="T2" fmla="*/ 997 w 1087"/>
                <a:gd name="T3" fmla="*/ 1068 h 1082"/>
                <a:gd name="T4" fmla="*/ 20 w 1087"/>
                <a:gd name="T5" fmla="*/ 90 h 1082"/>
                <a:gd name="T6" fmla="*/ 20 w 1087"/>
                <a:gd name="T7" fmla="*/ 20 h 1082"/>
                <a:gd name="T8" fmla="*/ 90 w 1087"/>
                <a:gd name="T9" fmla="*/ 20 h 1082"/>
                <a:gd name="T10" fmla="*/ 1068 w 1087"/>
                <a:gd name="T11" fmla="*/ 997 h 1082"/>
                <a:gd name="T12" fmla="*/ 1068 w 1087"/>
                <a:gd name="T13" fmla="*/ 1068 h 1082"/>
                <a:gd name="T14" fmla="*/ 1032 w 1087"/>
                <a:gd name="T15" fmla="*/ 1082 h 10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7" h="1082">
                  <a:moveTo>
                    <a:pt x="1032" y="1082"/>
                  </a:moveTo>
                  <a:cubicBezTo>
                    <a:pt x="1020" y="1082"/>
                    <a:pt x="1007" y="1077"/>
                    <a:pt x="997" y="1068"/>
                  </a:cubicBezTo>
                  <a:cubicBezTo>
                    <a:pt x="20" y="90"/>
                    <a:pt x="20" y="90"/>
                    <a:pt x="20" y="90"/>
                  </a:cubicBezTo>
                  <a:cubicBezTo>
                    <a:pt x="0" y="71"/>
                    <a:pt x="0" y="39"/>
                    <a:pt x="20" y="20"/>
                  </a:cubicBezTo>
                  <a:cubicBezTo>
                    <a:pt x="39" y="0"/>
                    <a:pt x="71" y="0"/>
                    <a:pt x="90" y="20"/>
                  </a:cubicBezTo>
                  <a:cubicBezTo>
                    <a:pt x="1068" y="997"/>
                    <a:pt x="1068" y="997"/>
                    <a:pt x="1068" y="997"/>
                  </a:cubicBezTo>
                  <a:cubicBezTo>
                    <a:pt x="1087" y="1016"/>
                    <a:pt x="1087" y="1048"/>
                    <a:pt x="1068" y="1068"/>
                  </a:cubicBezTo>
                  <a:cubicBezTo>
                    <a:pt x="1058" y="1077"/>
                    <a:pt x="1045" y="1082"/>
                    <a:pt x="1032" y="108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Freeform 240"/>
            <p:cNvSpPr>
              <a:spLocks/>
            </p:cNvSpPr>
            <p:nvPr/>
          </p:nvSpPr>
          <p:spPr bwMode="auto">
            <a:xfrm>
              <a:off x="2782" y="1891"/>
              <a:ext cx="1471" cy="1464"/>
            </a:xfrm>
            <a:custGeom>
              <a:avLst/>
              <a:gdLst>
                <a:gd name="T0" fmla="*/ 1032 w 1087"/>
                <a:gd name="T1" fmla="*/ 1082 h 1082"/>
                <a:gd name="T2" fmla="*/ 996 w 1087"/>
                <a:gd name="T3" fmla="*/ 1067 h 1082"/>
                <a:gd name="T4" fmla="*/ 19 w 1087"/>
                <a:gd name="T5" fmla="*/ 90 h 1082"/>
                <a:gd name="T6" fmla="*/ 19 w 1087"/>
                <a:gd name="T7" fmla="*/ 19 h 1082"/>
                <a:gd name="T8" fmla="*/ 90 w 1087"/>
                <a:gd name="T9" fmla="*/ 19 h 1082"/>
                <a:gd name="T10" fmla="*/ 1067 w 1087"/>
                <a:gd name="T11" fmla="*/ 997 h 1082"/>
                <a:gd name="T12" fmla="*/ 1067 w 1087"/>
                <a:gd name="T13" fmla="*/ 1067 h 1082"/>
                <a:gd name="T14" fmla="*/ 1032 w 1087"/>
                <a:gd name="T15" fmla="*/ 1082 h 10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7" h="1082">
                  <a:moveTo>
                    <a:pt x="1032" y="1082"/>
                  </a:moveTo>
                  <a:cubicBezTo>
                    <a:pt x="1019" y="1082"/>
                    <a:pt x="1006" y="1077"/>
                    <a:pt x="996" y="1067"/>
                  </a:cubicBezTo>
                  <a:cubicBezTo>
                    <a:pt x="19" y="90"/>
                    <a:pt x="19" y="90"/>
                    <a:pt x="19" y="90"/>
                  </a:cubicBezTo>
                  <a:cubicBezTo>
                    <a:pt x="0" y="70"/>
                    <a:pt x="0" y="39"/>
                    <a:pt x="19" y="19"/>
                  </a:cubicBezTo>
                  <a:cubicBezTo>
                    <a:pt x="39" y="0"/>
                    <a:pt x="70" y="0"/>
                    <a:pt x="90" y="19"/>
                  </a:cubicBezTo>
                  <a:cubicBezTo>
                    <a:pt x="1067" y="997"/>
                    <a:pt x="1067" y="997"/>
                    <a:pt x="1067" y="997"/>
                  </a:cubicBezTo>
                  <a:cubicBezTo>
                    <a:pt x="1087" y="1016"/>
                    <a:pt x="1087" y="1048"/>
                    <a:pt x="1067" y="1067"/>
                  </a:cubicBezTo>
                  <a:cubicBezTo>
                    <a:pt x="1057" y="1077"/>
                    <a:pt x="1045" y="1082"/>
                    <a:pt x="1032" y="108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44" name="Freeform 196"/>
          <p:cNvSpPr>
            <a:spLocks noEditPoints="1"/>
          </p:cNvSpPr>
          <p:nvPr/>
        </p:nvSpPr>
        <p:spPr bwMode="auto">
          <a:xfrm>
            <a:off x="9512278" y="2746357"/>
            <a:ext cx="402868" cy="308265"/>
          </a:xfrm>
          <a:custGeom>
            <a:avLst/>
            <a:gdLst>
              <a:gd name="T0" fmla="*/ 731 w 795"/>
              <a:gd name="T1" fmla="*/ 0 h 608"/>
              <a:gd name="T2" fmla="*/ 64 w 795"/>
              <a:gd name="T3" fmla="*/ 0 h 608"/>
              <a:gd name="T4" fmla="*/ 0 w 795"/>
              <a:gd name="T5" fmla="*/ 64 h 608"/>
              <a:gd name="T6" fmla="*/ 0 w 795"/>
              <a:gd name="T7" fmla="*/ 544 h 608"/>
              <a:gd name="T8" fmla="*/ 64 w 795"/>
              <a:gd name="T9" fmla="*/ 608 h 608"/>
              <a:gd name="T10" fmla="*/ 731 w 795"/>
              <a:gd name="T11" fmla="*/ 608 h 608"/>
              <a:gd name="T12" fmla="*/ 795 w 795"/>
              <a:gd name="T13" fmla="*/ 544 h 608"/>
              <a:gd name="T14" fmla="*/ 795 w 795"/>
              <a:gd name="T15" fmla="*/ 64 h 608"/>
              <a:gd name="T16" fmla="*/ 731 w 795"/>
              <a:gd name="T17" fmla="*/ 0 h 608"/>
              <a:gd name="T18" fmla="*/ 731 w 795"/>
              <a:gd name="T19" fmla="*/ 32 h 608"/>
              <a:gd name="T20" fmla="*/ 735 w 795"/>
              <a:gd name="T21" fmla="*/ 33 h 608"/>
              <a:gd name="T22" fmla="*/ 416 w 795"/>
              <a:gd name="T23" fmla="*/ 311 h 608"/>
              <a:gd name="T24" fmla="*/ 378 w 795"/>
              <a:gd name="T25" fmla="*/ 311 h 608"/>
              <a:gd name="T26" fmla="*/ 59 w 795"/>
              <a:gd name="T27" fmla="*/ 33 h 608"/>
              <a:gd name="T28" fmla="*/ 64 w 795"/>
              <a:gd name="T29" fmla="*/ 32 h 608"/>
              <a:gd name="T30" fmla="*/ 731 w 795"/>
              <a:gd name="T31" fmla="*/ 32 h 608"/>
              <a:gd name="T32" fmla="*/ 64 w 795"/>
              <a:gd name="T33" fmla="*/ 576 h 608"/>
              <a:gd name="T34" fmla="*/ 59 w 795"/>
              <a:gd name="T35" fmla="*/ 576 h 608"/>
              <a:gd name="T36" fmla="*/ 311 w 795"/>
              <a:gd name="T37" fmla="*/ 360 h 608"/>
              <a:gd name="T38" fmla="*/ 313 w 795"/>
              <a:gd name="T39" fmla="*/ 338 h 608"/>
              <a:gd name="T40" fmla="*/ 290 w 795"/>
              <a:gd name="T41" fmla="*/ 336 h 608"/>
              <a:gd name="T42" fmla="*/ 34 w 795"/>
              <a:gd name="T43" fmla="*/ 555 h 608"/>
              <a:gd name="T44" fmla="*/ 32 w 795"/>
              <a:gd name="T45" fmla="*/ 544 h 608"/>
              <a:gd name="T46" fmla="*/ 32 w 795"/>
              <a:gd name="T47" fmla="*/ 64 h 608"/>
              <a:gd name="T48" fmla="*/ 34 w 795"/>
              <a:gd name="T49" fmla="*/ 53 h 608"/>
              <a:gd name="T50" fmla="*/ 358 w 795"/>
              <a:gd name="T51" fmla="*/ 336 h 608"/>
              <a:gd name="T52" fmla="*/ 359 w 795"/>
              <a:gd name="T53" fmla="*/ 337 h 608"/>
              <a:gd name="T54" fmla="*/ 397 w 795"/>
              <a:gd name="T55" fmla="*/ 349 h 608"/>
              <a:gd name="T56" fmla="*/ 436 w 795"/>
              <a:gd name="T57" fmla="*/ 337 h 608"/>
              <a:gd name="T58" fmla="*/ 436 w 795"/>
              <a:gd name="T59" fmla="*/ 336 h 608"/>
              <a:gd name="T60" fmla="*/ 761 w 795"/>
              <a:gd name="T61" fmla="*/ 53 h 608"/>
              <a:gd name="T62" fmla="*/ 763 w 795"/>
              <a:gd name="T63" fmla="*/ 64 h 608"/>
              <a:gd name="T64" fmla="*/ 763 w 795"/>
              <a:gd name="T65" fmla="*/ 544 h 608"/>
              <a:gd name="T66" fmla="*/ 760 w 795"/>
              <a:gd name="T67" fmla="*/ 555 h 608"/>
              <a:gd name="T68" fmla="*/ 504 w 795"/>
              <a:gd name="T69" fmla="*/ 336 h 608"/>
              <a:gd name="T70" fmla="*/ 481 w 795"/>
              <a:gd name="T71" fmla="*/ 338 h 608"/>
              <a:gd name="T72" fmla="*/ 483 w 795"/>
              <a:gd name="T73" fmla="*/ 360 h 608"/>
              <a:gd name="T74" fmla="*/ 735 w 795"/>
              <a:gd name="T75" fmla="*/ 576 h 608"/>
              <a:gd name="T76" fmla="*/ 731 w 795"/>
              <a:gd name="T77" fmla="*/ 576 h 608"/>
              <a:gd name="T78" fmla="*/ 64 w 795"/>
              <a:gd name="T79" fmla="*/ 57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5" h="608">
                <a:moveTo>
                  <a:pt x="731" y="0"/>
                </a:moveTo>
                <a:cubicBezTo>
                  <a:pt x="64" y="0"/>
                  <a:pt x="64" y="0"/>
                  <a:pt x="64" y="0"/>
                </a:cubicBezTo>
                <a:cubicBezTo>
                  <a:pt x="28" y="0"/>
                  <a:pt x="0" y="29"/>
                  <a:pt x="0" y="64"/>
                </a:cubicBezTo>
                <a:cubicBezTo>
                  <a:pt x="0" y="544"/>
                  <a:pt x="0" y="544"/>
                  <a:pt x="0" y="544"/>
                </a:cubicBezTo>
                <a:cubicBezTo>
                  <a:pt x="0" y="579"/>
                  <a:pt x="28" y="608"/>
                  <a:pt x="64" y="608"/>
                </a:cubicBezTo>
                <a:cubicBezTo>
                  <a:pt x="731" y="608"/>
                  <a:pt x="731" y="608"/>
                  <a:pt x="731" y="608"/>
                </a:cubicBezTo>
                <a:cubicBezTo>
                  <a:pt x="766" y="608"/>
                  <a:pt x="795" y="579"/>
                  <a:pt x="795" y="544"/>
                </a:cubicBezTo>
                <a:cubicBezTo>
                  <a:pt x="795" y="64"/>
                  <a:pt x="795" y="64"/>
                  <a:pt x="795" y="64"/>
                </a:cubicBezTo>
                <a:cubicBezTo>
                  <a:pt x="795" y="29"/>
                  <a:pt x="766" y="0"/>
                  <a:pt x="731" y="0"/>
                </a:cubicBezTo>
                <a:close/>
                <a:moveTo>
                  <a:pt x="731" y="32"/>
                </a:moveTo>
                <a:cubicBezTo>
                  <a:pt x="732" y="32"/>
                  <a:pt x="734" y="33"/>
                  <a:pt x="735" y="33"/>
                </a:cubicBezTo>
                <a:cubicBezTo>
                  <a:pt x="416" y="311"/>
                  <a:pt x="416" y="311"/>
                  <a:pt x="416" y="311"/>
                </a:cubicBezTo>
                <a:cubicBezTo>
                  <a:pt x="405" y="320"/>
                  <a:pt x="389" y="320"/>
                  <a:pt x="378" y="311"/>
                </a:cubicBezTo>
                <a:cubicBezTo>
                  <a:pt x="59" y="33"/>
                  <a:pt x="59" y="33"/>
                  <a:pt x="59" y="33"/>
                </a:cubicBezTo>
                <a:cubicBezTo>
                  <a:pt x="60" y="33"/>
                  <a:pt x="62" y="32"/>
                  <a:pt x="64" y="32"/>
                </a:cubicBezTo>
                <a:lnTo>
                  <a:pt x="731" y="32"/>
                </a:lnTo>
                <a:close/>
                <a:moveTo>
                  <a:pt x="64" y="576"/>
                </a:moveTo>
                <a:cubicBezTo>
                  <a:pt x="62" y="576"/>
                  <a:pt x="61" y="576"/>
                  <a:pt x="59" y="576"/>
                </a:cubicBezTo>
                <a:cubicBezTo>
                  <a:pt x="311" y="360"/>
                  <a:pt x="311" y="360"/>
                  <a:pt x="311" y="360"/>
                </a:cubicBezTo>
                <a:cubicBezTo>
                  <a:pt x="318" y="354"/>
                  <a:pt x="318" y="344"/>
                  <a:pt x="313" y="338"/>
                </a:cubicBezTo>
                <a:cubicBezTo>
                  <a:pt x="307" y="331"/>
                  <a:pt x="297" y="330"/>
                  <a:pt x="290" y="336"/>
                </a:cubicBezTo>
                <a:cubicBezTo>
                  <a:pt x="34" y="555"/>
                  <a:pt x="34" y="555"/>
                  <a:pt x="34" y="555"/>
                </a:cubicBezTo>
                <a:cubicBezTo>
                  <a:pt x="32" y="552"/>
                  <a:pt x="32" y="548"/>
                  <a:pt x="32" y="544"/>
                </a:cubicBezTo>
                <a:cubicBezTo>
                  <a:pt x="32" y="64"/>
                  <a:pt x="32" y="64"/>
                  <a:pt x="32" y="64"/>
                </a:cubicBezTo>
                <a:cubicBezTo>
                  <a:pt x="32" y="61"/>
                  <a:pt x="32" y="57"/>
                  <a:pt x="34" y="53"/>
                </a:cubicBezTo>
                <a:cubicBezTo>
                  <a:pt x="358" y="336"/>
                  <a:pt x="358" y="336"/>
                  <a:pt x="358" y="336"/>
                </a:cubicBezTo>
                <a:cubicBezTo>
                  <a:pt x="359" y="337"/>
                  <a:pt x="359" y="337"/>
                  <a:pt x="359" y="337"/>
                </a:cubicBezTo>
                <a:cubicBezTo>
                  <a:pt x="370" y="345"/>
                  <a:pt x="383" y="349"/>
                  <a:pt x="397" y="349"/>
                </a:cubicBezTo>
                <a:cubicBezTo>
                  <a:pt x="411" y="349"/>
                  <a:pt x="424" y="345"/>
                  <a:pt x="436" y="337"/>
                </a:cubicBezTo>
                <a:cubicBezTo>
                  <a:pt x="436" y="336"/>
                  <a:pt x="436" y="336"/>
                  <a:pt x="436" y="336"/>
                </a:cubicBezTo>
                <a:cubicBezTo>
                  <a:pt x="761" y="53"/>
                  <a:pt x="761" y="53"/>
                  <a:pt x="761" y="53"/>
                </a:cubicBezTo>
                <a:cubicBezTo>
                  <a:pt x="762" y="57"/>
                  <a:pt x="763" y="61"/>
                  <a:pt x="763" y="64"/>
                </a:cubicBezTo>
                <a:cubicBezTo>
                  <a:pt x="763" y="544"/>
                  <a:pt x="763" y="544"/>
                  <a:pt x="763" y="544"/>
                </a:cubicBezTo>
                <a:cubicBezTo>
                  <a:pt x="763" y="548"/>
                  <a:pt x="762" y="552"/>
                  <a:pt x="760" y="555"/>
                </a:cubicBezTo>
                <a:cubicBezTo>
                  <a:pt x="504" y="336"/>
                  <a:pt x="504" y="336"/>
                  <a:pt x="504" y="336"/>
                </a:cubicBezTo>
                <a:cubicBezTo>
                  <a:pt x="497" y="330"/>
                  <a:pt x="487" y="331"/>
                  <a:pt x="481" y="338"/>
                </a:cubicBezTo>
                <a:cubicBezTo>
                  <a:pt x="476" y="344"/>
                  <a:pt x="476" y="354"/>
                  <a:pt x="483" y="360"/>
                </a:cubicBezTo>
                <a:cubicBezTo>
                  <a:pt x="735" y="576"/>
                  <a:pt x="735" y="576"/>
                  <a:pt x="735" y="576"/>
                </a:cubicBezTo>
                <a:cubicBezTo>
                  <a:pt x="733" y="576"/>
                  <a:pt x="732" y="576"/>
                  <a:pt x="731" y="576"/>
                </a:cubicBezTo>
                <a:lnTo>
                  <a:pt x="64" y="57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nvGrpSpPr>
          <p:cNvPr id="245" name="Group 244"/>
          <p:cNvGrpSpPr/>
          <p:nvPr/>
        </p:nvGrpSpPr>
        <p:grpSpPr>
          <a:xfrm>
            <a:off x="9496833" y="4491294"/>
            <a:ext cx="433759" cy="397935"/>
            <a:chOff x="5232612" y="2036702"/>
            <a:chExt cx="524848" cy="481501"/>
          </a:xfrm>
          <a:solidFill>
            <a:srgbClr val="000000"/>
          </a:solidFill>
        </p:grpSpPr>
        <p:sp>
          <p:nvSpPr>
            <p:cNvPr id="246" name="Freeform 1188"/>
            <p:cNvSpPr>
              <a:spLocks noEditPoints="1"/>
            </p:cNvSpPr>
            <p:nvPr/>
          </p:nvSpPr>
          <p:spPr bwMode="auto">
            <a:xfrm>
              <a:off x="5232612" y="2189329"/>
              <a:ext cx="524848" cy="328874"/>
            </a:xfrm>
            <a:custGeom>
              <a:avLst/>
              <a:gdLst>
                <a:gd name="T0" fmla="*/ 848 w 856"/>
                <a:gd name="T1" fmla="*/ 8 h 536"/>
                <a:gd name="T2" fmla="*/ 820 w 856"/>
                <a:gd name="T3" fmla="*/ 8 h 536"/>
                <a:gd name="T4" fmla="*/ 675 w 856"/>
                <a:gd name="T5" fmla="*/ 153 h 536"/>
                <a:gd name="T6" fmla="*/ 652 w 856"/>
                <a:gd name="T7" fmla="*/ 148 h 536"/>
                <a:gd name="T8" fmla="*/ 208 w 856"/>
                <a:gd name="T9" fmla="*/ 148 h 536"/>
                <a:gd name="T10" fmla="*/ 182 w 856"/>
                <a:gd name="T11" fmla="*/ 154 h 536"/>
                <a:gd name="T12" fmla="*/ 36 w 856"/>
                <a:gd name="T13" fmla="*/ 8 h 536"/>
                <a:gd name="T14" fmla="*/ 8 w 856"/>
                <a:gd name="T15" fmla="*/ 8 h 536"/>
                <a:gd name="T16" fmla="*/ 8 w 856"/>
                <a:gd name="T17" fmla="*/ 36 h 536"/>
                <a:gd name="T18" fmla="*/ 152 w 856"/>
                <a:gd name="T19" fmla="*/ 181 h 536"/>
                <a:gd name="T20" fmla="*/ 144 w 856"/>
                <a:gd name="T21" fmla="*/ 212 h 536"/>
                <a:gd name="T22" fmla="*/ 144 w 856"/>
                <a:gd name="T23" fmla="*/ 472 h 536"/>
                <a:gd name="T24" fmla="*/ 208 w 856"/>
                <a:gd name="T25" fmla="*/ 536 h 536"/>
                <a:gd name="T26" fmla="*/ 652 w 856"/>
                <a:gd name="T27" fmla="*/ 536 h 536"/>
                <a:gd name="T28" fmla="*/ 716 w 856"/>
                <a:gd name="T29" fmla="*/ 472 h 536"/>
                <a:gd name="T30" fmla="*/ 716 w 856"/>
                <a:gd name="T31" fmla="*/ 212 h 536"/>
                <a:gd name="T32" fmla="*/ 706 w 856"/>
                <a:gd name="T33" fmla="*/ 178 h 536"/>
                <a:gd name="T34" fmla="*/ 848 w 856"/>
                <a:gd name="T35" fmla="*/ 36 h 536"/>
                <a:gd name="T36" fmla="*/ 848 w 856"/>
                <a:gd name="T37" fmla="*/ 8 h 536"/>
                <a:gd name="T38" fmla="*/ 684 w 856"/>
                <a:gd name="T39" fmla="*/ 472 h 536"/>
                <a:gd name="T40" fmla="*/ 652 w 856"/>
                <a:gd name="T41" fmla="*/ 504 h 536"/>
                <a:gd name="T42" fmla="*/ 208 w 856"/>
                <a:gd name="T43" fmla="*/ 504 h 536"/>
                <a:gd name="T44" fmla="*/ 176 w 856"/>
                <a:gd name="T45" fmla="*/ 472 h 536"/>
                <a:gd name="T46" fmla="*/ 176 w 856"/>
                <a:gd name="T47" fmla="*/ 212 h 536"/>
                <a:gd name="T48" fmla="*/ 208 w 856"/>
                <a:gd name="T49" fmla="*/ 180 h 536"/>
                <a:gd name="T50" fmla="*/ 652 w 856"/>
                <a:gd name="T51" fmla="*/ 180 h 536"/>
                <a:gd name="T52" fmla="*/ 684 w 856"/>
                <a:gd name="T53" fmla="*/ 212 h 536"/>
                <a:gd name="T54" fmla="*/ 684 w 856"/>
                <a:gd name="T55" fmla="*/ 47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56" h="536">
                  <a:moveTo>
                    <a:pt x="848" y="8"/>
                  </a:moveTo>
                  <a:cubicBezTo>
                    <a:pt x="840" y="0"/>
                    <a:pt x="827" y="0"/>
                    <a:pt x="820" y="8"/>
                  </a:cubicBezTo>
                  <a:cubicBezTo>
                    <a:pt x="675" y="153"/>
                    <a:pt x="675" y="153"/>
                    <a:pt x="675" y="153"/>
                  </a:cubicBezTo>
                  <a:cubicBezTo>
                    <a:pt x="668" y="150"/>
                    <a:pt x="660" y="148"/>
                    <a:pt x="652" y="148"/>
                  </a:cubicBezTo>
                  <a:cubicBezTo>
                    <a:pt x="208" y="148"/>
                    <a:pt x="208" y="148"/>
                    <a:pt x="208" y="148"/>
                  </a:cubicBezTo>
                  <a:cubicBezTo>
                    <a:pt x="199" y="148"/>
                    <a:pt x="190" y="150"/>
                    <a:pt x="182" y="154"/>
                  </a:cubicBezTo>
                  <a:cubicBezTo>
                    <a:pt x="36" y="8"/>
                    <a:pt x="36" y="8"/>
                    <a:pt x="36" y="8"/>
                  </a:cubicBezTo>
                  <a:cubicBezTo>
                    <a:pt x="28" y="0"/>
                    <a:pt x="16" y="0"/>
                    <a:pt x="8" y="8"/>
                  </a:cubicBezTo>
                  <a:cubicBezTo>
                    <a:pt x="0" y="16"/>
                    <a:pt x="0" y="28"/>
                    <a:pt x="8" y="36"/>
                  </a:cubicBezTo>
                  <a:cubicBezTo>
                    <a:pt x="152" y="181"/>
                    <a:pt x="152" y="181"/>
                    <a:pt x="152" y="181"/>
                  </a:cubicBezTo>
                  <a:cubicBezTo>
                    <a:pt x="147" y="190"/>
                    <a:pt x="144" y="201"/>
                    <a:pt x="144" y="212"/>
                  </a:cubicBezTo>
                  <a:cubicBezTo>
                    <a:pt x="144" y="472"/>
                    <a:pt x="144" y="472"/>
                    <a:pt x="144" y="472"/>
                  </a:cubicBezTo>
                  <a:cubicBezTo>
                    <a:pt x="144" y="507"/>
                    <a:pt x="172" y="536"/>
                    <a:pt x="208" y="536"/>
                  </a:cubicBezTo>
                  <a:cubicBezTo>
                    <a:pt x="652" y="536"/>
                    <a:pt x="652" y="536"/>
                    <a:pt x="652" y="536"/>
                  </a:cubicBezTo>
                  <a:cubicBezTo>
                    <a:pt x="687" y="536"/>
                    <a:pt x="716" y="507"/>
                    <a:pt x="716" y="472"/>
                  </a:cubicBezTo>
                  <a:cubicBezTo>
                    <a:pt x="716" y="212"/>
                    <a:pt x="716" y="212"/>
                    <a:pt x="716" y="212"/>
                  </a:cubicBezTo>
                  <a:cubicBezTo>
                    <a:pt x="716" y="200"/>
                    <a:pt x="712" y="188"/>
                    <a:pt x="706" y="178"/>
                  </a:cubicBezTo>
                  <a:cubicBezTo>
                    <a:pt x="848" y="36"/>
                    <a:pt x="848" y="36"/>
                    <a:pt x="848" y="36"/>
                  </a:cubicBezTo>
                  <a:cubicBezTo>
                    <a:pt x="856" y="28"/>
                    <a:pt x="856" y="16"/>
                    <a:pt x="848" y="8"/>
                  </a:cubicBezTo>
                  <a:close/>
                  <a:moveTo>
                    <a:pt x="684" y="472"/>
                  </a:moveTo>
                  <a:cubicBezTo>
                    <a:pt x="684" y="490"/>
                    <a:pt x="669" y="504"/>
                    <a:pt x="652" y="504"/>
                  </a:cubicBezTo>
                  <a:cubicBezTo>
                    <a:pt x="208" y="504"/>
                    <a:pt x="208" y="504"/>
                    <a:pt x="208" y="504"/>
                  </a:cubicBezTo>
                  <a:cubicBezTo>
                    <a:pt x="190" y="504"/>
                    <a:pt x="176" y="490"/>
                    <a:pt x="176" y="472"/>
                  </a:cubicBezTo>
                  <a:cubicBezTo>
                    <a:pt x="176" y="212"/>
                    <a:pt x="176" y="212"/>
                    <a:pt x="176" y="212"/>
                  </a:cubicBezTo>
                  <a:cubicBezTo>
                    <a:pt x="176" y="194"/>
                    <a:pt x="190" y="180"/>
                    <a:pt x="208" y="180"/>
                  </a:cubicBezTo>
                  <a:cubicBezTo>
                    <a:pt x="652" y="180"/>
                    <a:pt x="652" y="180"/>
                    <a:pt x="652" y="180"/>
                  </a:cubicBezTo>
                  <a:cubicBezTo>
                    <a:pt x="669" y="180"/>
                    <a:pt x="684" y="194"/>
                    <a:pt x="684" y="212"/>
                  </a:cubicBezTo>
                  <a:lnTo>
                    <a:pt x="684" y="4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247" name="Freeform 1189"/>
            <p:cNvSpPr>
              <a:spLocks/>
            </p:cNvSpPr>
            <p:nvPr/>
          </p:nvSpPr>
          <p:spPr bwMode="auto">
            <a:xfrm>
              <a:off x="5356427" y="2036702"/>
              <a:ext cx="276441" cy="221412"/>
            </a:xfrm>
            <a:custGeom>
              <a:avLst/>
              <a:gdLst>
                <a:gd name="T0" fmla="*/ 81 w 451"/>
                <a:gd name="T1" fmla="*/ 342 h 361"/>
                <a:gd name="T2" fmla="*/ 140 w 451"/>
                <a:gd name="T3" fmla="*/ 361 h 361"/>
                <a:gd name="T4" fmla="*/ 128 w 451"/>
                <a:gd name="T5" fmla="*/ 345 h 361"/>
                <a:gd name="T6" fmla="*/ 96 w 451"/>
                <a:gd name="T7" fmla="*/ 310 h 361"/>
                <a:gd name="T8" fmla="*/ 38 w 451"/>
                <a:gd name="T9" fmla="*/ 294 h 361"/>
                <a:gd name="T10" fmla="*/ 74 w 451"/>
                <a:gd name="T11" fmla="*/ 240 h 361"/>
                <a:gd name="T12" fmla="*/ 76 w 451"/>
                <a:gd name="T13" fmla="*/ 195 h 361"/>
                <a:gd name="T14" fmla="*/ 44 w 451"/>
                <a:gd name="T15" fmla="*/ 141 h 361"/>
                <a:gd name="T16" fmla="*/ 110 w 451"/>
                <a:gd name="T17" fmla="*/ 128 h 361"/>
                <a:gd name="T18" fmla="*/ 141 w 451"/>
                <a:gd name="T19" fmla="*/ 99 h 361"/>
                <a:gd name="T20" fmla="*/ 157 w 451"/>
                <a:gd name="T21" fmla="*/ 37 h 361"/>
                <a:gd name="T22" fmla="*/ 213 w 451"/>
                <a:gd name="T23" fmla="*/ 75 h 361"/>
                <a:gd name="T24" fmla="*/ 241 w 451"/>
                <a:gd name="T25" fmla="*/ 75 h 361"/>
                <a:gd name="T26" fmla="*/ 295 w 451"/>
                <a:gd name="T27" fmla="*/ 38 h 361"/>
                <a:gd name="T28" fmla="*/ 312 w 451"/>
                <a:gd name="T29" fmla="*/ 99 h 361"/>
                <a:gd name="T30" fmla="*/ 345 w 451"/>
                <a:gd name="T31" fmla="*/ 130 h 361"/>
                <a:gd name="T32" fmla="*/ 407 w 451"/>
                <a:gd name="T33" fmla="*/ 141 h 361"/>
                <a:gd name="T34" fmla="*/ 377 w 451"/>
                <a:gd name="T35" fmla="*/ 197 h 361"/>
                <a:gd name="T36" fmla="*/ 379 w 451"/>
                <a:gd name="T37" fmla="*/ 243 h 361"/>
                <a:gd name="T38" fmla="*/ 413 w 451"/>
                <a:gd name="T39" fmla="*/ 294 h 361"/>
                <a:gd name="T40" fmla="*/ 356 w 451"/>
                <a:gd name="T41" fmla="*/ 311 h 361"/>
                <a:gd name="T42" fmla="*/ 322 w 451"/>
                <a:gd name="T43" fmla="*/ 347 h 361"/>
                <a:gd name="T44" fmla="*/ 310 w 451"/>
                <a:gd name="T45" fmla="*/ 361 h 361"/>
                <a:gd name="T46" fmla="*/ 371 w 451"/>
                <a:gd name="T47" fmla="*/ 343 h 361"/>
                <a:gd name="T48" fmla="*/ 451 w 451"/>
                <a:gd name="T49" fmla="*/ 287 h 361"/>
                <a:gd name="T50" fmla="*/ 411 w 451"/>
                <a:gd name="T51" fmla="*/ 208 h 361"/>
                <a:gd name="T52" fmla="*/ 427 w 451"/>
                <a:gd name="T53" fmla="*/ 109 h 361"/>
                <a:gd name="T54" fmla="*/ 344 w 451"/>
                <a:gd name="T55" fmla="*/ 84 h 361"/>
                <a:gd name="T56" fmla="*/ 288 w 451"/>
                <a:gd name="T57" fmla="*/ 0 h 361"/>
                <a:gd name="T58" fmla="*/ 210 w 451"/>
                <a:gd name="T59" fmla="*/ 43 h 361"/>
                <a:gd name="T60" fmla="*/ 111 w 451"/>
                <a:gd name="T61" fmla="*/ 22 h 361"/>
                <a:gd name="T62" fmla="*/ 85 w 451"/>
                <a:gd name="T63" fmla="*/ 107 h 361"/>
                <a:gd name="T64" fmla="*/ 1 w 451"/>
                <a:gd name="T65" fmla="*/ 163 h 361"/>
                <a:gd name="T66" fmla="*/ 42 w 451"/>
                <a:gd name="T67" fmla="*/ 243 h 361"/>
                <a:gd name="T68" fmla="*/ 23 w 451"/>
                <a:gd name="T69" fmla="*/ 34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1" h="361">
                  <a:moveTo>
                    <a:pt x="23" y="340"/>
                  </a:moveTo>
                  <a:cubicBezTo>
                    <a:pt x="81" y="342"/>
                    <a:pt x="81" y="342"/>
                    <a:pt x="81" y="342"/>
                  </a:cubicBezTo>
                  <a:cubicBezTo>
                    <a:pt x="86" y="349"/>
                    <a:pt x="92" y="355"/>
                    <a:pt x="99" y="361"/>
                  </a:cubicBezTo>
                  <a:cubicBezTo>
                    <a:pt x="140" y="361"/>
                    <a:pt x="140" y="361"/>
                    <a:pt x="140" y="361"/>
                  </a:cubicBezTo>
                  <a:cubicBezTo>
                    <a:pt x="140" y="354"/>
                    <a:pt x="140" y="354"/>
                    <a:pt x="140" y="354"/>
                  </a:cubicBezTo>
                  <a:cubicBezTo>
                    <a:pt x="128" y="345"/>
                    <a:pt x="128" y="345"/>
                    <a:pt x="128" y="345"/>
                  </a:cubicBezTo>
                  <a:cubicBezTo>
                    <a:pt x="120" y="338"/>
                    <a:pt x="112" y="330"/>
                    <a:pt x="106" y="322"/>
                  </a:cubicBezTo>
                  <a:cubicBezTo>
                    <a:pt x="96" y="310"/>
                    <a:pt x="96" y="310"/>
                    <a:pt x="96" y="310"/>
                  </a:cubicBezTo>
                  <a:cubicBezTo>
                    <a:pt x="44" y="309"/>
                    <a:pt x="44" y="309"/>
                    <a:pt x="44" y="309"/>
                  </a:cubicBezTo>
                  <a:cubicBezTo>
                    <a:pt x="38" y="294"/>
                    <a:pt x="38" y="294"/>
                    <a:pt x="38" y="294"/>
                  </a:cubicBezTo>
                  <a:cubicBezTo>
                    <a:pt x="75" y="254"/>
                    <a:pt x="75" y="254"/>
                    <a:pt x="75" y="254"/>
                  </a:cubicBezTo>
                  <a:cubicBezTo>
                    <a:pt x="74" y="240"/>
                    <a:pt x="74" y="240"/>
                    <a:pt x="74" y="240"/>
                  </a:cubicBezTo>
                  <a:cubicBezTo>
                    <a:pt x="73" y="230"/>
                    <a:pt x="73" y="220"/>
                    <a:pt x="74" y="210"/>
                  </a:cubicBezTo>
                  <a:cubicBezTo>
                    <a:pt x="76" y="195"/>
                    <a:pt x="76" y="195"/>
                    <a:pt x="76" y="195"/>
                  </a:cubicBezTo>
                  <a:cubicBezTo>
                    <a:pt x="38" y="156"/>
                    <a:pt x="38" y="156"/>
                    <a:pt x="38" y="156"/>
                  </a:cubicBezTo>
                  <a:cubicBezTo>
                    <a:pt x="44" y="141"/>
                    <a:pt x="44" y="141"/>
                    <a:pt x="44" y="141"/>
                  </a:cubicBezTo>
                  <a:cubicBezTo>
                    <a:pt x="100" y="139"/>
                    <a:pt x="100" y="139"/>
                    <a:pt x="100" y="139"/>
                  </a:cubicBezTo>
                  <a:cubicBezTo>
                    <a:pt x="110" y="128"/>
                    <a:pt x="110" y="128"/>
                    <a:pt x="110" y="128"/>
                  </a:cubicBezTo>
                  <a:cubicBezTo>
                    <a:pt x="116" y="121"/>
                    <a:pt x="122" y="114"/>
                    <a:pt x="129" y="109"/>
                  </a:cubicBezTo>
                  <a:cubicBezTo>
                    <a:pt x="141" y="99"/>
                    <a:pt x="141" y="99"/>
                    <a:pt x="141" y="99"/>
                  </a:cubicBezTo>
                  <a:cubicBezTo>
                    <a:pt x="142" y="44"/>
                    <a:pt x="142" y="44"/>
                    <a:pt x="142" y="44"/>
                  </a:cubicBezTo>
                  <a:cubicBezTo>
                    <a:pt x="157" y="37"/>
                    <a:pt x="157" y="37"/>
                    <a:pt x="157" y="37"/>
                  </a:cubicBezTo>
                  <a:cubicBezTo>
                    <a:pt x="198" y="76"/>
                    <a:pt x="198" y="76"/>
                    <a:pt x="198" y="76"/>
                  </a:cubicBezTo>
                  <a:cubicBezTo>
                    <a:pt x="213" y="75"/>
                    <a:pt x="213" y="75"/>
                    <a:pt x="213" y="75"/>
                  </a:cubicBezTo>
                  <a:cubicBezTo>
                    <a:pt x="217" y="74"/>
                    <a:pt x="222" y="74"/>
                    <a:pt x="227" y="74"/>
                  </a:cubicBezTo>
                  <a:cubicBezTo>
                    <a:pt x="231" y="74"/>
                    <a:pt x="236" y="74"/>
                    <a:pt x="241" y="75"/>
                  </a:cubicBezTo>
                  <a:cubicBezTo>
                    <a:pt x="255" y="76"/>
                    <a:pt x="255" y="76"/>
                    <a:pt x="255" y="76"/>
                  </a:cubicBezTo>
                  <a:cubicBezTo>
                    <a:pt x="295" y="38"/>
                    <a:pt x="295" y="38"/>
                    <a:pt x="295" y="38"/>
                  </a:cubicBezTo>
                  <a:cubicBezTo>
                    <a:pt x="310" y="44"/>
                    <a:pt x="310" y="44"/>
                    <a:pt x="310" y="44"/>
                  </a:cubicBezTo>
                  <a:cubicBezTo>
                    <a:pt x="312" y="99"/>
                    <a:pt x="312" y="99"/>
                    <a:pt x="312" y="99"/>
                  </a:cubicBezTo>
                  <a:cubicBezTo>
                    <a:pt x="323" y="108"/>
                    <a:pt x="323" y="108"/>
                    <a:pt x="323" y="108"/>
                  </a:cubicBezTo>
                  <a:cubicBezTo>
                    <a:pt x="331" y="115"/>
                    <a:pt x="338" y="122"/>
                    <a:pt x="345" y="130"/>
                  </a:cubicBezTo>
                  <a:cubicBezTo>
                    <a:pt x="354" y="141"/>
                    <a:pt x="354" y="141"/>
                    <a:pt x="354" y="141"/>
                  </a:cubicBezTo>
                  <a:cubicBezTo>
                    <a:pt x="407" y="141"/>
                    <a:pt x="407" y="141"/>
                    <a:pt x="407" y="141"/>
                  </a:cubicBezTo>
                  <a:cubicBezTo>
                    <a:pt x="414" y="156"/>
                    <a:pt x="414" y="156"/>
                    <a:pt x="414" y="156"/>
                  </a:cubicBezTo>
                  <a:cubicBezTo>
                    <a:pt x="377" y="197"/>
                    <a:pt x="377" y="197"/>
                    <a:pt x="377" y="197"/>
                  </a:cubicBezTo>
                  <a:cubicBezTo>
                    <a:pt x="379" y="211"/>
                    <a:pt x="379" y="211"/>
                    <a:pt x="379" y="211"/>
                  </a:cubicBezTo>
                  <a:cubicBezTo>
                    <a:pt x="380" y="222"/>
                    <a:pt x="380" y="232"/>
                    <a:pt x="379" y="243"/>
                  </a:cubicBezTo>
                  <a:cubicBezTo>
                    <a:pt x="378" y="257"/>
                    <a:pt x="378" y="257"/>
                    <a:pt x="378" y="257"/>
                  </a:cubicBezTo>
                  <a:cubicBezTo>
                    <a:pt x="413" y="294"/>
                    <a:pt x="413" y="294"/>
                    <a:pt x="413" y="294"/>
                  </a:cubicBezTo>
                  <a:cubicBezTo>
                    <a:pt x="407" y="310"/>
                    <a:pt x="407" y="310"/>
                    <a:pt x="407" y="310"/>
                  </a:cubicBezTo>
                  <a:cubicBezTo>
                    <a:pt x="356" y="311"/>
                    <a:pt x="356" y="311"/>
                    <a:pt x="356" y="311"/>
                  </a:cubicBezTo>
                  <a:cubicBezTo>
                    <a:pt x="346" y="323"/>
                    <a:pt x="346" y="323"/>
                    <a:pt x="346" y="323"/>
                  </a:cubicBezTo>
                  <a:cubicBezTo>
                    <a:pt x="339" y="332"/>
                    <a:pt x="331" y="340"/>
                    <a:pt x="322" y="347"/>
                  </a:cubicBezTo>
                  <a:cubicBezTo>
                    <a:pt x="310" y="356"/>
                    <a:pt x="310" y="356"/>
                    <a:pt x="310" y="356"/>
                  </a:cubicBezTo>
                  <a:cubicBezTo>
                    <a:pt x="310" y="361"/>
                    <a:pt x="310" y="361"/>
                    <a:pt x="310" y="361"/>
                  </a:cubicBezTo>
                  <a:cubicBezTo>
                    <a:pt x="354" y="361"/>
                    <a:pt x="354" y="361"/>
                    <a:pt x="354" y="361"/>
                  </a:cubicBezTo>
                  <a:cubicBezTo>
                    <a:pt x="360" y="356"/>
                    <a:pt x="366" y="349"/>
                    <a:pt x="371" y="343"/>
                  </a:cubicBezTo>
                  <a:cubicBezTo>
                    <a:pt x="429" y="341"/>
                    <a:pt x="429" y="341"/>
                    <a:pt x="429" y="341"/>
                  </a:cubicBezTo>
                  <a:cubicBezTo>
                    <a:pt x="451" y="287"/>
                    <a:pt x="451" y="287"/>
                    <a:pt x="451" y="287"/>
                  </a:cubicBezTo>
                  <a:cubicBezTo>
                    <a:pt x="411" y="246"/>
                    <a:pt x="411" y="246"/>
                    <a:pt x="411" y="246"/>
                  </a:cubicBezTo>
                  <a:cubicBezTo>
                    <a:pt x="412" y="233"/>
                    <a:pt x="412" y="220"/>
                    <a:pt x="411" y="208"/>
                  </a:cubicBezTo>
                  <a:cubicBezTo>
                    <a:pt x="451" y="162"/>
                    <a:pt x="451" y="162"/>
                    <a:pt x="451" y="162"/>
                  </a:cubicBezTo>
                  <a:cubicBezTo>
                    <a:pt x="427" y="109"/>
                    <a:pt x="427" y="109"/>
                    <a:pt x="427" y="109"/>
                  </a:cubicBezTo>
                  <a:cubicBezTo>
                    <a:pt x="369" y="109"/>
                    <a:pt x="369" y="109"/>
                    <a:pt x="369" y="109"/>
                  </a:cubicBezTo>
                  <a:cubicBezTo>
                    <a:pt x="362" y="100"/>
                    <a:pt x="353" y="91"/>
                    <a:pt x="344" y="84"/>
                  </a:cubicBezTo>
                  <a:cubicBezTo>
                    <a:pt x="342" y="22"/>
                    <a:pt x="342" y="22"/>
                    <a:pt x="342" y="22"/>
                  </a:cubicBezTo>
                  <a:cubicBezTo>
                    <a:pt x="288" y="0"/>
                    <a:pt x="288" y="0"/>
                    <a:pt x="288" y="0"/>
                  </a:cubicBezTo>
                  <a:cubicBezTo>
                    <a:pt x="244" y="43"/>
                    <a:pt x="244" y="43"/>
                    <a:pt x="244" y="43"/>
                  </a:cubicBezTo>
                  <a:cubicBezTo>
                    <a:pt x="232" y="42"/>
                    <a:pt x="221" y="42"/>
                    <a:pt x="210" y="43"/>
                  </a:cubicBezTo>
                  <a:cubicBezTo>
                    <a:pt x="164" y="0"/>
                    <a:pt x="164" y="0"/>
                    <a:pt x="164" y="0"/>
                  </a:cubicBezTo>
                  <a:cubicBezTo>
                    <a:pt x="111" y="22"/>
                    <a:pt x="111" y="22"/>
                    <a:pt x="111" y="22"/>
                  </a:cubicBezTo>
                  <a:cubicBezTo>
                    <a:pt x="109" y="84"/>
                    <a:pt x="109" y="84"/>
                    <a:pt x="109" y="84"/>
                  </a:cubicBezTo>
                  <a:cubicBezTo>
                    <a:pt x="101" y="91"/>
                    <a:pt x="92" y="99"/>
                    <a:pt x="85" y="107"/>
                  </a:cubicBezTo>
                  <a:cubicBezTo>
                    <a:pt x="23" y="109"/>
                    <a:pt x="23" y="109"/>
                    <a:pt x="23" y="109"/>
                  </a:cubicBezTo>
                  <a:cubicBezTo>
                    <a:pt x="1" y="163"/>
                    <a:pt x="1" y="163"/>
                    <a:pt x="1" y="163"/>
                  </a:cubicBezTo>
                  <a:cubicBezTo>
                    <a:pt x="42" y="206"/>
                    <a:pt x="42" y="206"/>
                    <a:pt x="42" y="206"/>
                  </a:cubicBezTo>
                  <a:cubicBezTo>
                    <a:pt x="41" y="218"/>
                    <a:pt x="41" y="231"/>
                    <a:pt x="42" y="243"/>
                  </a:cubicBezTo>
                  <a:cubicBezTo>
                    <a:pt x="0" y="287"/>
                    <a:pt x="0" y="287"/>
                    <a:pt x="0" y="287"/>
                  </a:cubicBezTo>
                  <a:lnTo>
                    <a:pt x="23" y="34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248" name="Freeform 1190"/>
            <p:cNvSpPr>
              <a:spLocks noEditPoints="1"/>
            </p:cNvSpPr>
            <p:nvPr/>
          </p:nvSpPr>
          <p:spPr bwMode="auto">
            <a:xfrm>
              <a:off x="5434816" y="2115351"/>
              <a:ext cx="119661" cy="119402"/>
            </a:xfrm>
            <a:custGeom>
              <a:avLst/>
              <a:gdLst>
                <a:gd name="T0" fmla="*/ 189 w 195"/>
                <a:gd name="T1" fmla="*/ 85 h 195"/>
                <a:gd name="T2" fmla="*/ 86 w 195"/>
                <a:gd name="T3" fmla="*/ 6 h 195"/>
                <a:gd name="T4" fmla="*/ 7 w 195"/>
                <a:gd name="T5" fmla="*/ 109 h 195"/>
                <a:gd name="T6" fmla="*/ 110 w 195"/>
                <a:gd name="T7" fmla="*/ 188 h 195"/>
                <a:gd name="T8" fmla="*/ 189 w 195"/>
                <a:gd name="T9" fmla="*/ 85 h 195"/>
                <a:gd name="T10" fmla="*/ 106 w 195"/>
                <a:gd name="T11" fmla="*/ 156 h 195"/>
                <a:gd name="T12" fmla="*/ 98 w 195"/>
                <a:gd name="T13" fmla="*/ 157 h 195"/>
                <a:gd name="T14" fmla="*/ 98 w 195"/>
                <a:gd name="T15" fmla="*/ 157 h 195"/>
                <a:gd name="T16" fmla="*/ 39 w 195"/>
                <a:gd name="T17" fmla="*/ 105 h 195"/>
                <a:gd name="T18" fmla="*/ 90 w 195"/>
                <a:gd name="T19" fmla="*/ 38 h 195"/>
                <a:gd name="T20" fmla="*/ 98 w 195"/>
                <a:gd name="T21" fmla="*/ 37 h 195"/>
                <a:gd name="T22" fmla="*/ 157 w 195"/>
                <a:gd name="T23" fmla="*/ 89 h 195"/>
                <a:gd name="T24" fmla="*/ 106 w 195"/>
                <a:gd name="T25" fmla="*/ 15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5" h="195">
                  <a:moveTo>
                    <a:pt x="189" y="85"/>
                  </a:moveTo>
                  <a:cubicBezTo>
                    <a:pt x="182" y="35"/>
                    <a:pt x="136" y="0"/>
                    <a:pt x="86" y="6"/>
                  </a:cubicBezTo>
                  <a:cubicBezTo>
                    <a:pt x="36" y="13"/>
                    <a:pt x="0" y="59"/>
                    <a:pt x="7" y="109"/>
                  </a:cubicBezTo>
                  <a:cubicBezTo>
                    <a:pt x="13" y="159"/>
                    <a:pt x="59" y="195"/>
                    <a:pt x="110" y="188"/>
                  </a:cubicBezTo>
                  <a:cubicBezTo>
                    <a:pt x="160" y="182"/>
                    <a:pt x="195" y="136"/>
                    <a:pt x="189" y="85"/>
                  </a:cubicBezTo>
                  <a:close/>
                  <a:moveTo>
                    <a:pt x="106" y="156"/>
                  </a:moveTo>
                  <a:cubicBezTo>
                    <a:pt x="103" y="157"/>
                    <a:pt x="100" y="157"/>
                    <a:pt x="98" y="157"/>
                  </a:cubicBezTo>
                  <a:cubicBezTo>
                    <a:pt x="98" y="157"/>
                    <a:pt x="98" y="157"/>
                    <a:pt x="98" y="157"/>
                  </a:cubicBezTo>
                  <a:cubicBezTo>
                    <a:pt x="68" y="157"/>
                    <a:pt x="42" y="135"/>
                    <a:pt x="39" y="105"/>
                  </a:cubicBezTo>
                  <a:cubicBezTo>
                    <a:pt x="34" y="72"/>
                    <a:pt x="57" y="42"/>
                    <a:pt x="90" y="38"/>
                  </a:cubicBezTo>
                  <a:cubicBezTo>
                    <a:pt x="93" y="38"/>
                    <a:pt x="95" y="37"/>
                    <a:pt x="98" y="37"/>
                  </a:cubicBezTo>
                  <a:cubicBezTo>
                    <a:pt x="128" y="37"/>
                    <a:pt x="153" y="60"/>
                    <a:pt x="157" y="89"/>
                  </a:cubicBezTo>
                  <a:cubicBezTo>
                    <a:pt x="161" y="122"/>
                    <a:pt x="138" y="152"/>
                    <a:pt x="106" y="1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sp>
        <p:nvSpPr>
          <p:cNvPr id="249" name="Rectangle 2"/>
          <p:cNvSpPr/>
          <p:nvPr/>
        </p:nvSpPr>
        <p:spPr>
          <a:xfrm>
            <a:off x="8686800" y="1882009"/>
            <a:ext cx="387283" cy="3793037"/>
          </a:xfrm>
          <a:custGeom>
            <a:avLst/>
            <a:gdLst>
              <a:gd name="connsiteX0" fmla="*/ 0 w 1236942"/>
              <a:gd name="connsiteY0" fmla="*/ 0 h 4329445"/>
              <a:gd name="connsiteX1" fmla="*/ 1236942 w 1236942"/>
              <a:gd name="connsiteY1" fmla="*/ 0 h 4329445"/>
              <a:gd name="connsiteX2" fmla="*/ 1236942 w 1236942"/>
              <a:gd name="connsiteY2" fmla="*/ 4329445 h 4329445"/>
              <a:gd name="connsiteX3" fmla="*/ 0 w 1236942"/>
              <a:gd name="connsiteY3" fmla="*/ 4329445 h 4329445"/>
              <a:gd name="connsiteX4" fmla="*/ 0 w 1236942"/>
              <a:gd name="connsiteY4" fmla="*/ 0 h 4329445"/>
              <a:gd name="connsiteX0" fmla="*/ 1236942 w 1328382"/>
              <a:gd name="connsiteY0" fmla="*/ 4329445 h 4420885"/>
              <a:gd name="connsiteX1" fmla="*/ 0 w 1328382"/>
              <a:gd name="connsiteY1" fmla="*/ 4329445 h 4420885"/>
              <a:gd name="connsiteX2" fmla="*/ 0 w 1328382"/>
              <a:gd name="connsiteY2" fmla="*/ 0 h 4420885"/>
              <a:gd name="connsiteX3" fmla="*/ 1236942 w 1328382"/>
              <a:gd name="connsiteY3" fmla="*/ 0 h 4420885"/>
              <a:gd name="connsiteX4" fmla="*/ 1328382 w 1328382"/>
              <a:gd name="connsiteY4" fmla="*/ 4420885 h 4420885"/>
              <a:gd name="connsiteX0" fmla="*/ 1236942 w 3573742"/>
              <a:gd name="connsiteY0" fmla="*/ 4329445 h 4329445"/>
              <a:gd name="connsiteX1" fmla="*/ 0 w 3573742"/>
              <a:gd name="connsiteY1" fmla="*/ 4329445 h 4329445"/>
              <a:gd name="connsiteX2" fmla="*/ 0 w 3573742"/>
              <a:gd name="connsiteY2" fmla="*/ 0 h 4329445"/>
              <a:gd name="connsiteX3" fmla="*/ 1236942 w 3573742"/>
              <a:gd name="connsiteY3" fmla="*/ 0 h 4329445"/>
              <a:gd name="connsiteX4" fmla="*/ 3573742 w 3573742"/>
              <a:gd name="connsiteY4" fmla="*/ 2073925 h 4329445"/>
              <a:gd name="connsiteX0" fmla="*/ 1236942 w 1236942"/>
              <a:gd name="connsiteY0" fmla="*/ 4329445 h 4329445"/>
              <a:gd name="connsiteX1" fmla="*/ 0 w 1236942"/>
              <a:gd name="connsiteY1" fmla="*/ 4329445 h 4329445"/>
              <a:gd name="connsiteX2" fmla="*/ 0 w 1236942"/>
              <a:gd name="connsiteY2" fmla="*/ 0 h 4329445"/>
              <a:gd name="connsiteX3" fmla="*/ 1236942 w 1236942"/>
              <a:gd name="connsiteY3" fmla="*/ 0 h 4329445"/>
            </a:gdLst>
            <a:ahLst/>
            <a:cxnLst>
              <a:cxn ang="0">
                <a:pos x="connsiteX0" y="connsiteY0"/>
              </a:cxn>
              <a:cxn ang="0">
                <a:pos x="connsiteX1" y="connsiteY1"/>
              </a:cxn>
              <a:cxn ang="0">
                <a:pos x="connsiteX2" y="connsiteY2"/>
              </a:cxn>
              <a:cxn ang="0">
                <a:pos x="connsiteX3" y="connsiteY3"/>
              </a:cxn>
            </a:cxnLst>
            <a:rect l="l" t="t" r="r" b="b"/>
            <a:pathLst>
              <a:path w="1236942" h="4329445">
                <a:moveTo>
                  <a:pt x="1236942" y="4329445"/>
                </a:moveTo>
                <a:lnTo>
                  <a:pt x="0" y="4329445"/>
                </a:lnTo>
                <a:lnTo>
                  <a:pt x="0" y="0"/>
                </a:lnTo>
                <a:lnTo>
                  <a:pt x="1236942" y="0"/>
                </a:lnTo>
              </a:path>
            </a:pathLst>
          </a:custGeom>
          <a:noFill/>
          <a:ln>
            <a:solidFill>
              <a:schemeClr val="accent3"/>
            </a:solidFill>
            <a:headEnd type="triangl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cxnSp>
        <p:nvCxnSpPr>
          <p:cNvPr id="250" name="Straight Connector 249"/>
          <p:cNvCxnSpPr/>
          <p:nvPr/>
        </p:nvCxnSpPr>
        <p:spPr>
          <a:xfrm>
            <a:off x="8686800" y="3733800"/>
            <a:ext cx="382754" cy="0"/>
          </a:xfrm>
          <a:prstGeom prst="line">
            <a:avLst/>
          </a:prstGeom>
          <a:ln w="12700" cap="flat">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8686800" y="4664098"/>
            <a:ext cx="382754" cy="0"/>
          </a:xfrm>
          <a:prstGeom prst="line">
            <a:avLst/>
          </a:prstGeom>
          <a:ln w="12700" cap="flat">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8686800" y="2895600"/>
            <a:ext cx="382754" cy="0"/>
          </a:xfrm>
          <a:prstGeom prst="line">
            <a:avLst/>
          </a:prstGeom>
          <a:ln w="12700" cap="flat">
            <a:solidFill>
              <a:schemeClr val="accent3"/>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53" name="Picture 252" descr="logo_splunk_product_2color_W.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98997" y="3972992"/>
            <a:ext cx="1391497" cy="411884"/>
          </a:xfrm>
          <a:prstGeom prst="rect">
            <a:avLst/>
          </a:prstGeom>
        </p:spPr>
      </p:pic>
      <p:sp>
        <p:nvSpPr>
          <p:cNvPr id="254" name="Chevron 253"/>
          <p:cNvSpPr/>
          <p:nvPr/>
        </p:nvSpPr>
        <p:spPr bwMode="gray">
          <a:xfrm>
            <a:off x="6653068" y="3909982"/>
            <a:ext cx="1134519" cy="554432"/>
          </a:xfrm>
          <a:prstGeom prst="chevron">
            <a:avLst>
              <a:gd name="adj" fmla="val 25183"/>
            </a:avLst>
          </a:prstGeom>
          <a:solidFill>
            <a:schemeClr val="accent3"/>
          </a:solidFill>
          <a:ln w="12700" cap="flat" cmpd="sng" algn="ctr">
            <a:noFill/>
            <a:prstDash val="solid"/>
          </a:ln>
          <a:effectLst/>
        </p:spPr>
        <p:txBody>
          <a:bodyPr rot="0" spcFirstLastPara="0" vertOverflow="overflow" horzOverflow="overflow" vert="horz" wrap="square" lIns="68568" tIns="34284" rIns="68568" bIns="34284" numCol="1" spcCol="0" rtlCol="0" fromWordArt="0" anchor="ctr" anchorCtr="0" forceAA="0" compatLnSpc="1">
            <a:prstTxWarp prst="textNoShape">
              <a:avLst/>
            </a:prstTxWarp>
            <a:noAutofit/>
          </a:bodyPr>
          <a:lstStyle/>
          <a:p>
            <a:pPr algn="ctr" defTabSz="1086943" fontAlgn="base">
              <a:spcBef>
                <a:spcPct val="0"/>
              </a:spcBef>
              <a:spcAft>
                <a:spcPct val="0"/>
              </a:spcAft>
              <a:defRPr/>
            </a:pPr>
            <a:r>
              <a:rPr lang="en-US" sz="1333" b="1" kern="0">
                <a:solidFill>
                  <a:schemeClr val="bg1"/>
                </a:solidFill>
                <a:latin typeface="+mj-lt"/>
                <a:ea typeface="ＭＳ Ｐゴシック" charset="0"/>
              </a:rPr>
              <a:t>Alert</a:t>
            </a:r>
            <a:endParaRPr lang="en-US" sz="1333" b="1" kern="0" dirty="0">
              <a:solidFill>
                <a:schemeClr val="bg1"/>
              </a:solidFill>
              <a:latin typeface="+mj-lt"/>
              <a:ea typeface="ＭＳ Ｐゴシック" charset="0"/>
            </a:endParaRPr>
          </a:p>
        </p:txBody>
      </p:sp>
      <p:sp>
        <p:nvSpPr>
          <p:cNvPr id="255" name="Down Arrow 254"/>
          <p:cNvSpPr/>
          <p:nvPr/>
        </p:nvSpPr>
        <p:spPr>
          <a:xfrm rot="16200000">
            <a:off x="2389786" y="3501398"/>
            <a:ext cx="554431" cy="1371600"/>
          </a:xfrm>
          <a:prstGeom prst="downArrow">
            <a:avLst>
              <a:gd name="adj1" fmla="val 100000"/>
              <a:gd name="adj2" fmla="val 25760"/>
            </a:avLst>
          </a:prstGeom>
          <a:solidFill>
            <a:schemeClr val="accent3"/>
          </a:solidFill>
          <a:ln w="12700" cap="flat" cmpd="sng" algn="ctr">
            <a:noFill/>
            <a:prstDash val="solid"/>
          </a:ln>
          <a:effectLst/>
        </p:spPr>
        <p:txBody>
          <a:bodyPr rot="0" spcFirstLastPara="0" vertOverflow="overflow" horzOverflow="overflow" vert="vert" wrap="square" lIns="121920" tIns="60960" rIns="121920" bIns="60960" numCol="1" spcCol="0" rtlCol="0" fromWordArt="0" anchor="ctr" anchorCtr="0" forceAA="0" compatLnSpc="1">
            <a:prstTxWarp prst="textNoShape">
              <a:avLst/>
            </a:prstTxWarp>
            <a:noAutofit/>
          </a:bodyPr>
          <a:lstStyle/>
          <a:p>
            <a:pPr algn="ctr" defTabSz="1087939" fontAlgn="base">
              <a:spcBef>
                <a:spcPct val="0"/>
              </a:spcBef>
              <a:spcAft>
                <a:spcPct val="0"/>
              </a:spcAft>
              <a:defRPr/>
            </a:pPr>
            <a:r>
              <a:rPr lang="en-US" sz="1330" b="1" kern="0" dirty="0">
                <a:solidFill>
                  <a:schemeClr val="bg1"/>
                </a:solidFill>
              </a:rPr>
              <a:t>Real Time</a:t>
            </a:r>
          </a:p>
        </p:txBody>
      </p:sp>
      <p:grpSp>
        <p:nvGrpSpPr>
          <p:cNvPr id="256" name="Group 255"/>
          <p:cNvGrpSpPr/>
          <p:nvPr/>
        </p:nvGrpSpPr>
        <p:grpSpPr>
          <a:xfrm>
            <a:off x="5392119" y="2016186"/>
            <a:ext cx="1407763" cy="1733382"/>
            <a:chOff x="5392119" y="2016186"/>
            <a:chExt cx="1407763" cy="1733382"/>
          </a:xfrm>
        </p:grpSpPr>
        <p:sp>
          <p:nvSpPr>
            <p:cNvPr id="257" name="Down Arrow 256"/>
            <p:cNvSpPr/>
            <p:nvPr/>
          </p:nvSpPr>
          <p:spPr>
            <a:xfrm>
              <a:off x="5392119" y="2016186"/>
              <a:ext cx="1407763" cy="1733382"/>
            </a:xfrm>
            <a:prstGeom prst="downArrow">
              <a:avLst>
                <a:gd name="adj1" fmla="val 100000"/>
                <a:gd name="adj2" fmla="val 36730"/>
              </a:avLst>
            </a:prstGeom>
            <a:solidFill>
              <a:schemeClr val="accent1"/>
            </a:solidFill>
            <a:ln w="12700" cap="flat" cmpd="sng" algn="ctr">
              <a:no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087939" fontAlgn="base">
                <a:spcBef>
                  <a:spcPct val="0"/>
                </a:spcBef>
                <a:spcAft>
                  <a:spcPct val="0"/>
                </a:spcAft>
                <a:defRPr/>
              </a:pPr>
              <a:endParaRPr lang="en-US" sz="2400" kern="0" dirty="0">
                <a:solidFill>
                  <a:prstClr val="black"/>
                </a:solidFill>
                <a:latin typeface="Calibri"/>
              </a:endParaRPr>
            </a:p>
          </p:txBody>
        </p:sp>
        <p:sp>
          <p:nvSpPr>
            <p:cNvPr id="258" name="Freeform 107"/>
            <p:cNvSpPr>
              <a:spLocks noEditPoints="1"/>
            </p:cNvSpPr>
            <p:nvPr/>
          </p:nvSpPr>
          <p:spPr bwMode="auto">
            <a:xfrm>
              <a:off x="5775994" y="2317843"/>
              <a:ext cx="693845" cy="810511"/>
            </a:xfrm>
            <a:custGeom>
              <a:avLst/>
              <a:gdLst>
                <a:gd name="T0" fmla="*/ 2636 w 2651"/>
                <a:gd name="T1" fmla="*/ 1691 h 3096"/>
                <a:gd name="T2" fmla="*/ 2369 w 2651"/>
                <a:gd name="T3" fmla="*/ 1289 h 3096"/>
                <a:gd name="T4" fmla="*/ 2370 w 2651"/>
                <a:gd name="T5" fmla="*/ 1241 h 3096"/>
                <a:gd name="T6" fmla="*/ 2344 w 2651"/>
                <a:gd name="T7" fmla="*/ 609 h 3096"/>
                <a:gd name="T8" fmla="*/ 1122 w 2651"/>
                <a:gd name="T9" fmla="*/ 26 h 3096"/>
                <a:gd name="T10" fmla="*/ 122 w 2651"/>
                <a:gd name="T11" fmla="*/ 613 h 3096"/>
                <a:gd name="T12" fmla="*/ 227 w 2651"/>
                <a:gd name="T13" fmla="*/ 1796 h 3096"/>
                <a:gd name="T14" fmla="*/ 414 w 2651"/>
                <a:gd name="T15" fmla="*/ 2769 h 3096"/>
                <a:gd name="T16" fmla="*/ 690 w 2651"/>
                <a:gd name="T17" fmla="*/ 3096 h 3096"/>
                <a:gd name="T18" fmla="*/ 1740 w 2651"/>
                <a:gd name="T19" fmla="*/ 2816 h 3096"/>
                <a:gd name="T20" fmla="*/ 1894 w 2651"/>
                <a:gd name="T21" fmla="*/ 2720 h 3096"/>
                <a:gd name="T22" fmla="*/ 2202 w 2651"/>
                <a:gd name="T23" fmla="*/ 2723 h 3096"/>
                <a:gd name="T24" fmla="*/ 2403 w 2651"/>
                <a:gd name="T25" fmla="*/ 2574 h 3096"/>
                <a:gd name="T26" fmla="*/ 2374 w 2651"/>
                <a:gd name="T27" fmla="*/ 2290 h 3096"/>
                <a:gd name="T28" fmla="*/ 2443 w 2651"/>
                <a:gd name="T29" fmla="*/ 2158 h 3096"/>
                <a:gd name="T30" fmla="*/ 2439 w 2651"/>
                <a:gd name="T31" fmla="*/ 2114 h 3096"/>
                <a:gd name="T32" fmla="*/ 2480 w 2651"/>
                <a:gd name="T33" fmla="*/ 1906 h 3096"/>
                <a:gd name="T34" fmla="*/ 2604 w 2651"/>
                <a:gd name="T35" fmla="*/ 1836 h 3096"/>
                <a:gd name="T36" fmla="*/ 2528 w 2651"/>
                <a:gd name="T37" fmla="*/ 1771 h 3096"/>
                <a:gd name="T38" fmla="*/ 2446 w 2651"/>
                <a:gd name="T39" fmla="*/ 1812 h 3096"/>
                <a:gd name="T40" fmla="*/ 2367 w 2651"/>
                <a:gd name="T41" fmla="*/ 2044 h 3096"/>
                <a:gd name="T42" fmla="*/ 2343 w 2651"/>
                <a:gd name="T43" fmla="*/ 2164 h 3096"/>
                <a:gd name="T44" fmla="*/ 2286 w 2651"/>
                <a:gd name="T45" fmla="*/ 2242 h 3096"/>
                <a:gd name="T46" fmla="*/ 2307 w 2651"/>
                <a:gd name="T47" fmla="*/ 2546 h 3096"/>
                <a:gd name="T48" fmla="*/ 1878 w 2651"/>
                <a:gd name="T49" fmla="*/ 2621 h 3096"/>
                <a:gd name="T50" fmla="*/ 1645 w 2651"/>
                <a:gd name="T51" fmla="*/ 2781 h 3096"/>
                <a:gd name="T52" fmla="*/ 1640 w 2651"/>
                <a:gd name="T53" fmla="*/ 2807 h 3096"/>
                <a:gd name="T54" fmla="*/ 1162 w 2651"/>
                <a:gd name="T55" fmla="*/ 2996 h 3096"/>
                <a:gd name="T56" fmla="*/ 1396 w 2651"/>
                <a:gd name="T57" fmla="*/ 2210 h 3096"/>
                <a:gd name="T58" fmla="*/ 1446 w 2651"/>
                <a:gd name="T59" fmla="*/ 1305 h 3096"/>
                <a:gd name="T60" fmla="*/ 1852 w 2651"/>
                <a:gd name="T61" fmla="*/ 1500 h 3096"/>
                <a:gd name="T62" fmla="*/ 1852 w 2651"/>
                <a:gd name="T63" fmla="*/ 1000 h 3096"/>
                <a:gd name="T64" fmla="*/ 1396 w 2651"/>
                <a:gd name="T65" fmla="*/ 1205 h 3096"/>
                <a:gd name="T66" fmla="*/ 1346 w 2651"/>
                <a:gd name="T67" fmla="*/ 2110 h 3096"/>
                <a:gd name="T68" fmla="*/ 1162 w 2651"/>
                <a:gd name="T69" fmla="*/ 946 h 3096"/>
                <a:gd name="T70" fmla="*/ 1504 w 2651"/>
                <a:gd name="T71" fmla="*/ 773 h 3096"/>
                <a:gd name="T72" fmla="*/ 1504 w 2651"/>
                <a:gd name="T73" fmla="*/ 273 h 3096"/>
                <a:gd name="T74" fmla="*/ 1300 w 2651"/>
                <a:gd name="T75" fmla="*/ 666 h 3096"/>
                <a:gd name="T76" fmla="*/ 1062 w 2651"/>
                <a:gd name="T77" fmla="*/ 925 h 3096"/>
                <a:gd name="T78" fmla="*/ 883 w 2651"/>
                <a:gd name="T79" fmla="*/ 2996 h 3096"/>
                <a:gd name="T80" fmla="*/ 868 w 2651"/>
                <a:gd name="T81" fmla="*/ 1512 h 3096"/>
                <a:gd name="T82" fmla="*/ 776 w 2651"/>
                <a:gd name="T83" fmla="*/ 1242 h 3096"/>
                <a:gd name="T84" fmla="*/ 276 w 2651"/>
                <a:gd name="T85" fmla="*/ 1242 h 3096"/>
                <a:gd name="T86" fmla="*/ 664 w 2651"/>
                <a:gd name="T87" fmla="*/ 1450 h 3096"/>
                <a:gd name="T88" fmla="*/ 783 w 2651"/>
                <a:gd name="T89" fmla="*/ 2996 h 3096"/>
                <a:gd name="T90" fmla="*/ 551 w 2651"/>
                <a:gd name="T91" fmla="*/ 2931 h 3096"/>
                <a:gd name="T92" fmla="*/ 316 w 2651"/>
                <a:gd name="T93" fmla="*/ 1749 h 3096"/>
                <a:gd name="T94" fmla="*/ 1924 w 2651"/>
                <a:gd name="T95" fmla="*/ 288 h 3096"/>
                <a:gd name="T96" fmla="*/ 2265 w 2651"/>
                <a:gd name="T97" fmla="*/ 1282 h 3096"/>
                <a:gd name="T98" fmla="*/ 2310 w 2651"/>
                <a:gd name="T99" fmla="*/ 1376 h 3096"/>
                <a:gd name="T100" fmla="*/ 2545 w 2651"/>
                <a:gd name="T101" fmla="*/ 1731 h 3096"/>
                <a:gd name="T102" fmla="*/ 1702 w 2651"/>
                <a:gd name="T103" fmla="*/ 1250 h 3096"/>
                <a:gd name="T104" fmla="*/ 2002 w 2651"/>
                <a:gd name="T105" fmla="*/ 1250 h 3096"/>
                <a:gd name="T106" fmla="*/ 1702 w 2651"/>
                <a:gd name="T107" fmla="*/ 1250 h 3096"/>
                <a:gd name="T108" fmla="*/ 1504 w 2651"/>
                <a:gd name="T109" fmla="*/ 373 h 3096"/>
                <a:gd name="T110" fmla="*/ 1504 w 2651"/>
                <a:gd name="T111" fmla="*/ 673 h 3096"/>
                <a:gd name="T112" fmla="*/ 526 w 2651"/>
                <a:gd name="T113" fmla="*/ 1392 h 3096"/>
                <a:gd name="T114" fmla="*/ 526 w 2651"/>
                <a:gd name="T115" fmla="*/ 1092 h 3096"/>
                <a:gd name="T116" fmla="*/ 526 w 2651"/>
                <a:gd name="T117" fmla="*/ 1392 h 3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51" h="3096">
                  <a:moveTo>
                    <a:pt x="2644" y="1720"/>
                  </a:moveTo>
                  <a:cubicBezTo>
                    <a:pt x="2643" y="1710"/>
                    <a:pt x="2640" y="1701"/>
                    <a:pt x="2636" y="1691"/>
                  </a:cubicBezTo>
                  <a:cubicBezTo>
                    <a:pt x="2583" y="1561"/>
                    <a:pt x="2485" y="1436"/>
                    <a:pt x="2389" y="1314"/>
                  </a:cubicBezTo>
                  <a:cubicBezTo>
                    <a:pt x="2369" y="1289"/>
                    <a:pt x="2369" y="1289"/>
                    <a:pt x="2369" y="1289"/>
                  </a:cubicBezTo>
                  <a:cubicBezTo>
                    <a:pt x="2367" y="1286"/>
                    <a:pt x="2365" y="1282"/>
                    <a:pt x="2365" y="1279"/>
                  </a:cubicBezTo>
                  <a:cubicBezTo>
                    <a:pt x="2365" y="1266"/>
                    <a:pt x="2366" y="1253"/>
                    <a:pt x="2370" y="1241"/>
                  </a:cubicBezTo>
                  <a:cubicBezTo>
                    <a:pt x="2370" y="1240"/>
                    <a:pt x="2370" y="1240"/>
                    <a:pt x="2370" y="1240"/>
                  </a:cubicBezTo>
                  <a:cubicBezTo>
                    <a:pt x="2431" y="1006"/>
                    <a:pt x="2422" y="794"/>
                    <a:pt x="2344" y="609"/>
                  </a:cubicBezTo>
                  <a:cubicBezTo>
                    <a:pt x="2274" y="445"/>
                    <a:pt x="2146" y="304"/>
                    <a:pt x="1975" y="202"/>
                  </a:cubicBezTo>
                  <a:cubicBezTo>
                    <a:pt x="1743" y="64"/>
                    <a:pt x="1432" y="0"/>
                    <a:pt x="1122" y="26"/>
                  </a:cubicBezTo>
                  <a:cubicBezTo>
                    <a:pt x="801" y="52"/>
                    <a:pt x="515" y="170"/>
                    <a:pt x="316" y="356"/>
                  </a:cubicBezTo>
                  <a:cubicBezTo>
                    <a:pt x="235" y="432"/>
                    <a:pt x="170" y="518"/>
                    <a:pt x="122" y="613"/>
                  </a:cubicBezTo>
                  <a:cubicBezTo>
                    <a:pt x="71" y="713"/>
                    <a:pt x="39" y="824"/>
                    <a:pt x="27" y="941"/>
                  </a:cubicBezTo>
                  <a:cubicBezTo>
                    <a:pt x="0" y="1197"/>
                    <a:pt x="68" y="1484"/>
                    <a:pt x="227" y="1796"/>
                  </a:cubicBezTo>
                  <a:cubicBezTo>
                    <a:pt x="228" y="1796"/>
                    <a:pt x="228" y="1797"/>
                    <a:pt x="228" y="1798"/>
                  </a:cubicBezTo>
                  <a:cubicBezTo>
                    <a:pt x="404" y="2103"/>
                    <a:pt x="470" y="2448"/>
                    <a:pt x="414" y="2769"/>
                  </a:cubicBezTo>
                  <a:cubicBezTo>
                    <a:pt x="400" y="2850"/>
                    <a:pt x="422" y="2933"/>
                    <a:pt x="475" y="2996"/>
                  </a:cubicBezTo>
                  <a:cubicBezTo>
                    <a:pt x="528" y="3059"/>
                    <a:pt x="607" y="3096"/>
                    <a:pt x="690" y="3096"/>
                  </a:cubicBezTo>
                  <a:cubicBezTo>
                    <a:pt x="1441" y="3096"/>
                    <a:pt x="1441" y="3096"/>
                    <a:pt x="1441" y="3096"/>
                  </a:cubicBezTo>
                  <a:cubicBezTo>
                    <a:pt x="1600" y="3096"/>
                    <a:pt x="1730" y="2973"/>
                    <a:pt x="1740" y="2816"/>
                  </a:cubicBezTo>
                  <a:cubicBezTo>
                    <a:pt x="1742" y="2803"/>
                    <a:pt x="1742" y="2803"/>
                    <a:pt x="1742" y="2803"/>
                  </a:cubicBezTo>
                  <a:cubicBezTo>
                    <a:pt x="1761" y="2758"/>
                    <a:pt x="1803" y="2735"/>
                    <a:pt x="1894" y="2720"/>
                  </a:cubicBezTo>
                  <a:cubicBezTo>
                    <a:pt x="1896" y="2720"/>
                    <a:pt x="1897" y="2720"/>
                    <a:pt x="1899" y="2720"/>
                  </a:cubicBezTo>
                  <a:cubicBezTo>
                    <a:pt x="2004" y="2730"/>
                    <a:pt x="2113" y="2738"/>
                    <a:pt x="2202" y="2723"/>
                  </a:cubicBezTo>
                  <a:cubicBezTo>
                    <a:pt x="2311" y="2706"/>
                    <a:pt x="2378" y="2656"/>
                    <a:pt x="2403" y="2575"/>
                  </a:cubicBezTo>
                  <a:cubicBezTo>
                    <a:pt x="2403" y="2575"/>
                    <a:pt x="2403" y="2574"/>
                    <a:pt x="2403" y="2574"/>
                  </a:cubicBezTo>
                  <a:cubicBezTo>
                    <a:pt x="2430" y="2475"/>
                    <a:pt x="2420" y="2386"/>
                    <a:pt x="2374" y="2307"/>
                  </a:cubicBezTo>
                  <a:cubicBezTo>
                    <a:pt x="2371" y="2302"/>
                    <a:pt x="2371" y="2295"/>
                    <a:pt x="2374" y="2290"/>
                  </a:cubicBezTo>
                  <a:cubicBezTo>
                    <a:pt x="2384" y="2270"/>
                    <a:pt x="2394" y="2256"/>
                    <a:pt x="2402" y="2249"/>
                  </a:cubicBezTo>
                  <a:cubicBezTo>
                    <a:pt x="2430" y="2226"/>
                    <a:pt x="2445" y="2192"/>
                    <a:pt x="2443" y="2158"/>
                  </a:cubicBezTo>
                  <a:cubicBezTo>
                    <a:pt x="2442" y="2146"/>
                    <a:pt x="2440" y="2135"/>
                    <a:pt x="2435" y="2124"/>
                  </a:cubicBezTo>
                  <a:cubicBezTo>
                    <a:pt x="2434" y="2121"/>
                    <a:pt x="2436" y="2117"/>
                    <a:pt x="2439" y="2114"/>
                  </a:cubicBezTo>
                  <a:cubicBezTo>
                    <a:pt x="2499" y="2051"/>
                    <a:pt x="2476" y="1958"/>
                    <a:pt x="2468" y="1927"/>
                  </a:cubicBezTo>
                  <a:cubicBezTo>
                    <a:pt x="2466" y="1918"/>
                    <a:pt x="2471" y="1909"/>
                    <a:pt x="2480" y="1906"/>
                  </a:cubicBezTo>
                  <a:cubicBezTo>
                    <a:pt x="2520" y="1891"/>
                    <a:pt x="2553" y="1875"/>
                    <a:pt x="2582" y="1856"/>
                  </a:cubicBezTo>
                  <a:cubicBezTo>
                    <a:pt x="2590" y="1850"/>
                    <a:pt x="2597" y="1844"/>
                    <a:pt x="2604" y="1836"/>
                  </a:cubicBezTo>
                  <a:cubicBezTo>
                    <a:pt x="2615" y="1823"/>
                    <a:pt x="2651" y="1782"/>
                    <a:pt x="2644" y="1720"/>
                  </a:cubicBezTo>
                  <a:close/>
                  <a:moveTo>
                    <a:pt x="2528" y="1771"/>
                  </a:moveTo>
                  <a:cubicBezTo>
                    <a:pt x="2528" y="1771"/>
                    <a:pt x="2527" y="1772"/>
                    <a:pt x="2525" y="1773"/>
                  </a:cubicBezTo>
                  <a:cubicBezTo>
                    <a:pt x="2504" y="1787"/>
                    <a:pt x="2478" y="1800"/>
                    <a:pt x="2446" y="1812"/>
                  </a:cubicBezTo>
                  <a:cubicBezTo>
                    <a:pt x="2389" y="1832"/>
                    <a:pt x="2357" y="1892"/>
                    <a:pt x="2371" y="1951"/>
                  </a:cubicBezTo>
                  <a:cubicBezTo>
                    <a:pt x="2379" y="1983"/>
                    <a:pt x="2385" y="2026"/>
                    <a:pt x="2367" y="2044"/>
                  </a:cubicBezTo>
                  <a:cubicBezTo>
                    <a:pt x="2335" y="2077"/>
                    <a:pt x="2326" y="2123"/>
                    <a:pt x="2343" y="2163"/>
                  </a:cubicBezTo>
                  <a:cubicBezTo>
                    <a:pt x="2343" y="2163"/>
                    <a:pt x="2343" y="2163"/>
                    <a:pt x="2343" y="2164"/>
                  </a:cubicBezTo>
                  <a:cubicBezTo>
                    <a:pt x="2343" y="2166"/>
                    <a:pt x="2341" y="2170"/>
                    <a:pt x="2338" y="2173"/>
                  </a:cubicBezTo>
                  <a:cubicBezTo>
                    <a:pt x="2319" y="2189"/>
                    <a:pt x="2303" y="2211"/>
                    <a:pt x="2286" y="2242"/>
                  </a:cubicBezTo>
                  <a:cubicBezTo>
                    <a:pt x="2266" y="2279"/>
                    <a:pt x="2267" y="2323"/>
                    <a:pt x="2288" y="2358"/>
                  </a:cubicBezTo>
                  <a:cubicBezTo>
                    <a:pt x="2320" y="2413"/>
                    <a:pt x="2327" y="2475"/>
                    <a:pt x="2307" y="2546"/>
                  </a:cubicBezTo>
                  <a:cubicBezTo>
                    <a:pt x="2278" y="2638"/>
                    <a:pt x="2127" y="2642"/>
                    <a:pt x="1909" y="2620"/>
                  </a:cubicBezTo>
                  <a:cubicBezTo>
                    <a:pt x="1899" y="2619"/>
                    <a:pt x="1888" y="2620"/>
                    <a:pt x="1878" y="2621"/>
                  </a:cubicBezTo>
                  <a:cubicBezTo>
                    <a:pt x="1786" y="2637"/>
                    <a:pt x="1687" y="2667"/>
                    <a:pt x="1647" y="2772"/>
                  </a:cubicBezTo>
                  <a:cubicBezTo>
                    <a:pt x="1646" y="2775"/>
                    <a:pt x="1645" y="2778"/>
                    <a:pt x="1645" y="2781"/>
                  </a:cubicBezTo>
                  <a:cubicBezTo>
                    <a:pt x="1641" y="2801"/>
                    <a:pt x="1641" y="2801"/>
                    <a:pt x="1641" y="2801"/>
                  </a:cubicBezTo>
                  <a:cubicBezTo>
                    <a:pt x="1641" y="2803"/>
                    <a:pt x="1640" y="2805"/>
                    <a:pt x="1640" y="2807"/>
                  </a:cubicBezTo>
                  <a:cubicBezTo>
                    <a:pt x="1635" y="2913"/>
                    <a:pt x="1548" y="2996"/>
                    <a:pt x="1441" y="2996"/>
                  </a:cubicBezTo>
                  <a:cubicBezTo>
                    <a:pt x="1162" y="2996"/>
                    <a:pt x="1162" y="2996"/>
                    <a:pt x="1162" y="2996"/>
                  </a:cubicBezTo>
                  <a:cubicBezTo>
                    <a:pt x="1162" y="2210"/>
                    <a:pt x="1162" y="2210"/>
                    <a:pt x="1162" y="2210"/>
                  </a:cubicBezTo>
                  <a:cubicBezTo>
                    <a:pt x="1396" y="2210"/>
                    <a:pt x="1396" y="2210"/>
                    <a:pt x="1396" y="2210"/>
                  </a:cubicBezTo>
                  <a:cubicBezTo>
                    <a:pt x="1424" y="2210"/>
                    <a:pt x="1446" y="2188"/>
                    <a:pt x="1446" y="2160"/>
                  </a:cubicBezTo>
                  <a:cubicBezTo>
                    <a:pt x="1446" y="1305"/>
                    <a:pt x="1446" y="1305"/>
                    <a:pt x="1446" y="1305"/>
                  </a:cubicBezTo>
                  <a:cubicBezTo>
                    <a:pt x="1608" y="1305"/>
                    <a:pt x="1608" y="1305"/>
                    <a:pt x="1608" y="1305"/>
                  </a:cubicBezTo>
                  <a:cubicBezTo>
                    <a:pt x="1633" y="1416"/>
                    <a:pt x="1733" y="1500"/>
                    <a:pt x="1852" y="1500"/>
                  </a:cubicBezTo>
                  <a:cubicBezTo>
                    <a:pt x="1990" y="1500"/>
                    <a:pt x="2102" y="1388"/>
                    <a:pt x="2102" y="1250"/>
                  </a:cubicBezTo>
                  <a:cubicBezTo>
                    <a:pt x="2102" y="1112"/>
                    <a:pt x="1990" y="1000"/>
                    <a:pt x="1852" y="1000"/>
                  </a:cubicBezTo>
                  <a:cubicBezTo>
                    <a:pt x="1730" y="1000"/>
                    <a:pt x="1628" y="1089"/>
                    <a:pt x="1607" y="1205"/>
                  </a:cubicBezTo>
                  <a:cubicBezTo>
                    <a:pt x="1396" y="1205"/>
                    <a:pt x="1396" y="1205"/>
                    <a:pt x="1396" y="1205"/>
                  </a:cubicBezTo>
                  <a:cubicBezTo>
                    <a:pt x="1368" y="1205"/>
                    <a:pt x="1346" y="1227"/>
                    <a:pt x="1346" y="1255"/>
                  </a:cubicBezTo>
                  <a:cubicBezTo>
                    <a:pt x="1346" y="2110"/>
                    <a:pt x="1346" y="2110"/>
                    <a:pt x="1346" y="2110"/>
                  </a:cubicBezTo>
                  <a:cubicBezTo>
                    <a:pt x="1162" y="2110"/>
                    <a:pt x="1162" y="2110"/>
                    <a:pt x="1162" y="2110"/>
                  </a:cubicBezTo>
                  <a:cubicBezTo>
                    <a:pt x="1162" y="946"/>
                    <a:pt x="1162" y="946"/>
                    <a:pt x="1162" y="946"/>
                  </a:cubicBezTo>
                  <a:cubicBezTo>
                    <a:pt x="1372" y="735"/>
                    <a:pt x="1372" y="735"/>
                    <a:pt x="1372" y="735"/>
                  </a:cubicBezTo>
                  <a:cubicBezTo>
                    <a:pt x="1411" y="759"/>
                    <a:pt x="1456" y="773"/>
                    <a:pt x="1504" y="773"/>
                  </a:cubicBezTo>
                  <a:cubicBezTo>
                    <a:pt x="1642" y="773"/>
                    <a:pt x="1755" y="661"/>
                    <a:pt x="1755" y="523"/>
                  </a:cubicBezTo>
                  <a:cubicBezTo>
                    <a:pt x="1755" y="385"/>
                    <a:pt x="1642" y="273"/>
                    <a:pt x="1504" y="273"/>
                  </a:cubicBezTo>
                  <a:cubicBezTo>
                    <a:pt x="1367" y="273"/>
                    <a:pt x="1255" y="385"/>
                    <a:pt x="1255" y="523"/>
                  </a:cubicBezTo>
                  <a:cubicBezTo>
                    <a:pt x="1255" y="576"/>
                    <a:pt x="1271" y="626"/>
                    <a:pt x="1300" y="666"/>
                  </a:cubicBezTo>
                  <a:cubicBezTo>
                    <a:pt x="1077" y="890"/>
                    <a:pt x="1077" y="890"/>
                    <a:pt x="1077" y="890"/>
                  </a:cubicBezTo>
                  <a:cubicBezTo>
                    <a:pt x="1067" y="899"/>
                    <a:pt x="1062" y="912"/>
                    <a:pt x="1062" y="925"/>
                  </a:cubicBezTo>
                  <a:cubicBezTo>
                    <a:pt x="1062" y="2996"/>
                    <a:pt x="1062" y="2996"/>
                    <a:pt x="1062" y="2996"/>
                  </a:cubicBezTo>
                  <a:cubicBezTo>
                    <a:pt x="883" y="2996"/>
                    <a:pt x="883" y="2996"/>
                    <a:pt x="883" y="2996"/>
                  </a:cubicBezTo>
                  <a:cubicBezTo>
                    <a:pt x="883" y="1548"/>
                    <a:pt x="883" y="1548"/>
                    <a:pt x="883" y="1548"/>
                  </a:cubicBezTo>
                  <a:cubicBezTo>
                    <a:pt x="883" y="1534"/>
                    <a:pt x="877" y="1522"/>
                    <a:pt x="868" y="1512"/>
                  </a:cubicBezTo>
                  <a:cubicBezTo>
                    <a:pt x="735" y="1379"/>
                    <a:pt x="735" y="1379"/>
                    <a:pt x="735" y="1379"/>
                  </a:cubicBezTo>
                  <a:cubicBezTo>
                    <a:pt x="761" y="1340"/>
                    <a:pt x="776" y="1293"/>
                    <a:pt x="776" y="1242"/>
                  </a:cubicBezTo>
                  <a:cubicBezTo>
                    <a:pt x="776" y="1104"/>
                    <a:pt x="664" y="992"/>
                    <a:pt x="526" y="992"/>
                  </a:cubicBezTo>
                  <a:cubicBezTo>
                    <a:pt x="388" y="992"/>
                    <a:pt x="276" y="1104"/>
                    <a:pt x="276" y="1242"/>
                  </a:cubicBezTo>
                  <a:cubicBezTo>
                    <a:pt x="276" y="1380"/>
                    <a:pt x="388" y="1492"/>
                    <a:pt x="526" y="1492"/>
                  </a:cubicBezTo>
                  <a:cubicBezTo>
                    <a:pt x="577" y="1492"/>
                    <a:pt x="625" y="1477"/>
                    <a:pt x="664" y="1450"/>
                  </a:cubicBezTo>
                  <a:cubicBezTo>
                    <a:pt x="783" y="1568"/>
                    <a:pt x="783" y="1568"/>
                    <a:pt x="783" y="1568"/>
                  </a:cubicBezTo>
                  <a:cubicBezTo>
                    <a:pt x="783" y="2996"/>
                    <a:pt x="783" y="2996"/>
                    <a:pt x="783" y="2996"/>
                  </a:cubicBezTo>
                  <a:cubicBezTo>
                    <a:pt x="690" y="2996"/>
                    <a:pt x="690" y="2996"/>
                    <a:pt x="690" y="2996"/>
                  </a:cubicBezTo>
                  <a:cubicBezTo>
                    <a:pt x="637" y="2996"/>
                    <a:pt x="586" y="2972"/>
                    <a:pt x="551" y="2931"/>
                  </a:cubicBezTo>
                  <a:cubicBezTo>
                    <a:pt x="517" y="2891"/>
                    <a:pt x="503" y="2838"/>
                    <a:pt x="512" y="2786"/>
                  </a:cubicBezTo>
                  <a:cubicBezTo>
                    <a:pt x="573" y="2443"/>
                    <a:pt x="503" y="2075"/>
                    <a:pt x="316" y="1749"/>
                  </a:cubicBezTo>
                  <a:cubicBezTo>
                    <a:pt x="36" y="1202"/>
                    <a:pt x="60" y="733"/>
                    <a:pt x="384" y="429"/>
                  </a:cubicBezTo>
                  <a:cubicBezTo>
                    <a:pt x="758" y="79"/>
                    <a:pt x="1463" y="14"/>
                    <a:pt x="1924" y="288"/>
                  </a:cubicBezTo>
                  <a:cubicBezTo>
                    <a:pt x="2254" y="484"/>
                    <a:pt x="2378" y="813"/>
                    <a:pt x="2273" y="1214"/>
                  </a:cubicBezTo>
                  <a:cubicBezTo>
                    <a:pt x="2267" y="1236"/>
                    <a:pt x="2265" y="1259"/>
                    <a:pt x="2265" y="1282"/>
                  </a:cubicBezTo>
                  <a:cubicBezTo>
                    <a:pt x="2266" y="1307"/>
                    <a:pt x="2275" y="1331"/>
                    <a:pt x="2291" y="1350"/>
                  </a:cubicBezTo>
                  <a:cubicBezTo>
                    <a:pt x="2310" y="1376"/>
                    <a:pt x="2310" y="1376"/>
                    <a:pt x="2310" y="1376"/>
                  </a:cubicBezTo>
                  <a:cubicBezTo>
                    <a:pt x="2402" y="1492"/>
                    <a:pt x="2496" y="1612"/>
                    <a:pt x="2544" y="1728"/>
                  </a:cubicBezTo>
                  <a:cubicBezTo>
                    <a:pt x="2544" y="1730"/>
                    <a:pt x="2545" y="1731"/>
                    <a:pt x="2545" y="1731"/>
                  </a:cubicBezTo>
                  <a:cubicBezTo>
                    <a:pt x="2546" y="1743"/>
                    <a:pt x="2544" y="1753"/>
                    <a:pt x="2528" y="1771"/>
                  </a:cubicBezTo>
                  <a:close/>
                  <a:moveTo>
                    <a:pt x="1702" y="1250"/>
                  </a:moveTo>
                  <a:cubicBezTo>
                    <a:pt x="1702" y="1168"/>
                    <a:pt x="1770" y="1100"/>
                    <a:pt x="1852" y="1100"/>
                  </a:cubicBezTo>
                  <a:cubicBezTo>
                    <a:pt x="1935" y="1100"/>
                    <a:pt x="2002" y="1168"/>
                    <a:pt x="2002" y="1250"/>
                  </a:cubicBezTo>
                  <a:cubicBezTo>
                    <a:pt x="2002" y="1333"/>
                    <a:pt x="1935" y="1400"/>
                    <a:pt x="1852" y="1400"/>
                  </a:cubicBezTo>
                  <a:cubicBezTo>
                    <a:pt x="1770" y="1400"/>
                    <a:pt x="1702" y="1333"/>
                    <a:pt x="1702" y="1250"/>
                  </a:cubicBezTo>
                  <a:close/>
                  <a:moveTo>
                    <a:pt x="1355" y="523"/>
                  </a:moveTo>
                  <a:cubicBezTo>
                    <a:pt x="1355" y="440"/>
                    <a:pt x="1422" y="373"/>
                    <a:pt x="1504" y="373"/>
                  </a:cubicBezTo>
                  <a:cubicBezTo>
                    <a:pt x="1587" y="373"/>
                    <a:pt x="1655" y="440"/>
                    <a:pt x="1655" y="523"/>
                  </a:cubicBezTo>
                  <a:cubicBezTo>
                    <a:pt x="1655" y="606"/>
                    <a:pt x="1587" y="673"/>
                    <a:pt x="1504" y="673"/>
                  </a:cubicBezTo>
                  <a:cubicBezTo>
                    <a:pt x="1422" y="673"/>
                    <a:pt x="1355" y="606"/>
                    <a:pt x="1355" y="523"/>
                  </a:cubicBezTo>
                  <a:close/>
                  <a:moveTo>
                    <a:pt x="526" y="1392"/>
                  </a:moveTo>
                  <a:cubicBezTo>
                    <a:pt x="443" y="1392"/>
                    <a:pt x="376" y="1325"/>
                    <a:pt x="376" y="1242"/>
                  </a:cubicBezTo>
                  <a:cubicBezTo>
                    <a:pt x="376" y="1160"/>
                    <a:pt x="443" y="1092"/>
                    <a:pt x="526" y="1092"/>
                  </a:cubicBezTo>
                  <a:cubicBezTo>
                    <a:pt x="609" y="1092"/>
                    <a:pt x="676" y="1160"/>
                    <a:pt x="676" y="1242"/>
                  </a:cubicBezTo>
                  <a:cubicBezTo>
                    <a:pt x="676" y="1325"/>
                    <a:pt x="609" y="1392"/>
                    <a:pt x="526" y="139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pic>
        <p:nvPicPr>
          <p:cNvPr id="260" name="Picture 259" descr="datastream.png"/>
          <p:cNvPicPr>
            <a:picLocks noChangeAspect="1"/>
          </p:cNvPicPr>
          <p:nvPr/>
        </p:nvPicPr>
        <p:blipFill>
          <a:blip r:embed="rId5">
            <a:alphaModFix amt="50000"/>
            <a:extLst>
              <a:ext uri="{28A0092B-C50C-407E-A947-70E740481C1C}">
                <a14:useLocalDpi xmlns:a14="http://schemas.microsoft.com/office/drawing/2010/main"/>
              </a:ext>
            </a:extLst>
          </a:blip>
          <a:stretch>
            <a:fillRect/>
          </a:stretch>
        </p:blipFill>
        <p:spPr>
          <a:xfrm>
            <a:off x="1087557" y="1882008"/>
            <a:ext cx="3196749" cy="4442591"/>
          </a:xfrm>
          <a:prstGeom prst="rect">
            <a:avLst/>
          </a:prstGeom>
        </p:spPr>
      </p:pic>
    </p:spTree>
    <p:extLst>
      <p:ext uri="{BB962C8B-B14F-4D97-AF65-F5344CB8AC3E}">
        <p14:creationId xmlns:p14="http://schemas.microsoft.com/office/powerpoint/2010/main" val="420114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140" b="37345"/>
          <a:stretch/>
        </p:blipFill>
        <p:spPr>
          <a:xfrm>
            <a:off x="3048001" y="5046418"/>
            <a:ext cx="9144000" cy="1714917"/>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34138"/>
          <a:stretch/>
        </p:blipFill>
        <p:spPr>
          <a:xfrm>
            <a:off x="4478617" y="1037213"/>
            <a:ext cx="7713383" cy="2047039"/>
          </a:xfrm>
          <a:prstGeom prst="rect">
            <a:avLst/>
          </a:prstGeom>
        </p:spPr>
      </p:pic>
      <p:sp>
        <p:nvSpPr>
          <p:cNvPr id="3" name="Content Placeholder 2"/>
          <p:cNvSpPr>
            <a:spLocks noGrp="1"/>
          </p:cNvSpPr>
          <p:nvPr>
            <p:ph sz="quarter" idx="10"/>
          </p:nvPr>
        </p:nvSpPr>
        <p:spPr>
          <a:prstGeom prst="rect">
            <a:avLst/>
          </a:prstGeom>
        </p:spPr>
        <p:txBody>
          <a:bodyPr>
            <a:noAutofit/>
          </a:bodyPr>
          <a:lstStyle/>
          <a:p>
            <a:r>
              <a:rPr lang="en-US" dirty="0"/>
              <a:t>Random Forest</a:t>
            </a:r>
          </a:p>
          <a:p>
            <a:r>
              <a:rPr lang="en-US" dirty="0"/>
              <a:t>Results</a:t>
            </a:r>
          </a:p>
          <a:p>
            <a:pPr lvl="1"/>
            <a:r>
              <a:rPr lang="en-US" sz="1333" dirty="0"/>
              <a:t>High precision at predicting 0</a:t>
            </a:r>
          </a:p>
          <a:p>
            <a:pPr lvl="1"/>
            <a:r>
              <a:rPr lang="en-US" sz="1333" dirty="0"/>
              <a:t>Small false positive (8/25,000)</a:t>
            </a:r>
          </a:p>
          <a:p>
            <a:pPr lvl="1"/>
            <a:r>
              <a:rPr lang="en-US" sz="1333" dirty="0"/>
              <a:t>10.6% False Negatives</a:t>
            </a:r>
          </a:p>
          <a:p>
            <a:pPr lvl="1"/>
            <a:r>
              <a:rPr lang="en-US" sz="1333" dirty="0"/>
              <a:t>89.4% Correct at getting Mirai Traffic correct</a:t>
            </a:r>
          </a:p>
          <a:p>
            <a:r>
              <a:rPr lang="en-US" dirty="0"/>
              <a:t>Summary</a:t>
            </a:r>
          </a:p>
          <a:p>
            <a:pPr lvl="1"/>
            <a:r>
              <a:rPr lang="en-US" sz="1333" dirty="0"/>
              <a:t>IPS sensor allowed all of these connections (Not Blocked), while we missed 10.6%</a:t>
            </a:r>
          </a:p>
          <a:p>
            <a:pPr lvl="1"/>
            <a:r>
              <a:rPr lang="en-US" sz="1400" dirty="0"/>
              <a:t>We now have a model which we can further refine to identify malicious SSH traffic to investigate.</a:t>
            </a:r>
          </a:p>
          <a:p>
            <a:pPr lvl="1"/>
            <a:r>
              <a:rPr lang="en-US" sz="1400" dirty="0"/>
              <a:t>Adds a new layer to our security stack</a:t>
            </a:r>
            <a:endParaRPr lang="en-US" sz="1067" dirty="0"/>
          </a:p>
        </p:txBody>
      </p:sp>
      <p:sp>
        <p:nvSpPr>
          <p:cNvPr id="2" name="Title 1"/>
          <p:cNvSpPr>
            <a:spLocks noGrp="1"/>
          </p:cNvSpPr>
          <p:nvPr>
            <p:ph type="title"/>
          </p:nvPr>
        </p:nvSpPr>
        <p:spPr/>
        <p:txBody>
          <a:bodyPr/>
          <a:lstStyle/>
          <a:p>
            <a:r>
              <a:rPr lang="en-US" dirty="0"/>
              <a:t>Machine Learning- Predict Mirai </a:t>
            </a:r>
          </a:p>
        </p:txBody>
      </p:sp>
      <p:sp>
        <p:nvSpPr>
          <p:cNvPr id="7" name="Subtitle 6"/>
          <p:cNvSpPr>
            <a:spLocks noGrp="1"/>
          </p:cNvSpPr>
          <p:nvPr>
            <p:ph type="subTitle" idx="12"/>
          </p:nvPr>
        </p:nvSpPr>
        <p:spPr/>
        <p:txBody>
          <a:bodyPr/>
          <a:lstStyle/>
          <a:p>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808" t="71336"/>
          <a:stretch/>
        </p:blipFill>
        <p:spPr>
          <a:xfrm>
            <a:off x="4457576" y="2429769"/>
            <a:ext cx="7506391" cy="1374001"/>
          </a:xfrm>
          <a:prstGeom prst="rect">
            <a:avLst/>
          </a:prstGeom>
        </p:spPr>
      </p:pic>
    </p:spTree>
    <p:extLst>
      <p:ext uri="{BB962C8B-B14F-4D97-AF65-F5344CB8AC3E}">
        <p14:creationId xmlns:p14="http://schemas.microsoft.com/office/powerpoint/2010/main" val="108078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Apply the </a:t>
            </a:r>
            <a:r>
              <a:rPr lang="en-US" dirty="0" err="1"/>
              <a:t>mirai</a:t>
            </a:r>
            <a:r>
              <a:rPr lang="en-US" dirty="0"/>
              <a:t> model to </a:t>
            </a:r>
            <a:r>
              <a:rPr lang="en-US" dirty="0" err="1"/>
              <a:t>ssh</a:t>
            </a:r>
            <a:r>
              <a:rPr lang="en-US" dirty="0"/>
              <a:t> data</a:t>
            </a:r>
          </a:p>
          <a:p>
            <a:pPr lvl="1"/>
            <a:r>
              <a:rPr lang="en-US" dirty="0"/>
              <a:t>| apply "</a:t>
            </a:r>
            <a:r>
              <a:rPr lang="en-US" dirty="0" err="1"/>
              <a:t>pcr_rnd_mirai</a:t>
            </a:r>
            <a:r>
              <a:rPr lang="en-US" dirty="0"/>
              <a:t>”</a:t>
            </a:r>
          </a:p>
          <a:p>
            <a:pPr lvl="1"/>
            <a:r>
              <a:rPr lang="en-US" dirty="0"/>
              <a:t>Use PCA &amp; </a:t>
            </a:r>
            <a:r>
              <a:rPr lang="en-US" dirty="0" err="1"/>
              <a:t>Kmeans</a:t>
            </a:r>
            <a:r>
              <a:rPr lang="en-US" dirty="0"/>
              <a:t> to reduce features  of SSH connections </a:t>
            </a:r>
          </a:p>
          <a:p>
            <a:pPr lvl="1"/>
            <a:r>
              <a:rPr lang="en-US" dirty="0"/>
              <a:t>Operationalize model at the IPS/IDS level to alert for specific conditions</a:t>
            </a:r>
          </a:p>
          <a:p>
            <a:pPr lvl="1"/>
            <a:r>
              <a:rPr lang="en-US" dirty="0"/>
              <a:t>Operationalize model in Splunk for adaptive response: Block IP that meets condition</a:t>
            </a:r>
          </a:p>
          <a:p>
            <a:pPr lvl="1"/>
            <a:endParaRPr lang="en-US" dirty="0"/>
          </a:p>
          <a:p>
            <a:pPr lvl="1"/>
            <a:endParaRPr lang="en-US" dirty="0"/>
          </a:p>
        </p:txBody>
      </p:sp>
      <p:sp>
        <p:nvSpPr>
          <p:cNvPr id="3" name="Title 2"/>
          <p:cNvSpPr>
            <a:spLocks noGrp="1"/>
          </p:cNvSpPr>
          <p:nvPr>
            <p:ph type="title"/>
          </p:nvPr>
        </p:nvSpPr>
        <p:spPr/>
        <p:txBody>
          <a:bodyPr/>
          <a:lstStyle/>
          <a:p>
            <a:r>
              <a:rPr lang="en-US" dirty="0"/>
              <a:t>Labeled </a:t>
            </a:r>
            <a:r>
              <a:rPr lang="en-US" dirty="0" err="1"/>
              <a:t>Mirai</a:t>
            </a:r>
            <a:r>
              <a:rPr lang="en-US" dirty="0"/>
              <a:t> Traffic</a:t>
            </a:r>
          </a:p>
        </p:txBody>
      </p:sp>
      <p:sp>
        <p:nvSpPr>
          <p:cNvPr id="4" name="Subtitle 3"/>
          <p:cNvSpPr>
            <a:spLocks noGrp="1"/>
          </p:cNvSpPr>
          <p:nvPr>
            <p:ph type="subTitle" idx="12"/>
          </p:nvPr>
        </p:nvSpPr>
        <p:spPr/>
        <p:txBody>
          <a:bodyPr/>
          <a:lstStyle/>
          <a:p>
            <a:r>
              <a:rPr lang="en-US" dirty="0"/>
              <a:t>Create a model using labeled </a:t>
            </a:r>
            <a:r>
              <a:rPr lang="en-US" dirty="0" err="1"/>
              <a:t>Mirai</a:t>
            </a:r>
            <a:r>
              <a:rPr lang="en-US" dirty="0"/>
              <a:t> traffic</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83952"/>
            <a:ext cx="12192000" cy="2344942"/>
          </a:xfrm>
          <a:prstGeom prst="rect">
            <a:avLst/>
          </a:prstGeom>
        </p:spPr>
      </p:pic>
    </p:spTree>
    <p:extLst>
      <p:ext uri="{BB962C8B-B14F-4D97-AF65-F5344CB8AC3E}">
        <p14:creationId xmlns:p14="http://schemas.microsoft.com/office/powerpoint/2010/main" val="10438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456063" y="1280629"/>
            <a:ext cx="11279872" cy="4623248"/>
          </a:xfrm>
          <a:prstGeom prst="rect">
            <a:avLst/>
          </a:prstGeom>
          <a:noFill/>
          <a:ln>
            <a:noFill/>
          </a:ln>
        </p:spPr>
        <p:txBody>
          <a:bodyPr spcFirstLastPara="1" wrap="square" lIns="0" tIns="182875" rIns="0" bIns="45700" anchor="t" anchorCtr="0">
            <a:noAutofit/>
          </a:bodyPr>
          <a:lstStyle/>
          <a:p>
            <a:pPr marL="0" indent="0">
              <a:spcBef>
                <a:spcPts val="0"/>
              </a:spcBef>
              <a:buNone/>
            </a:pPr>
            <a:r>
              <a:rPr lang="en-US" sz="2400" b="0" i="0" u="none" strike="noStrike" cap="none" dirty="0">
                <a:solidFill>
                  <a:schemeClr val="lt1"/>
                </a:solidFill>
                <a:latin typeface="Arial"/>
                <a:ea typeface="Arial"/>
                <a:cs typeface="Arial"/>
                <a:sym typeface="Arial"/>
              </a:rPr>
              <a:t>The machine learning toolkit can be used to engineer features to detect deviations from normal baselines or anomalous processes.</a:t>
            </a:r>
            <a:endParaRPr dirty="0"/>
          </a:p>
          <a:p>
            <a:pPr marL="288925" marR="0" lvl="0" indent="-182245" algn="l" rtl="0">
              <a:lnSpc>
                <a:spcPct val="92000"/>
              </a:lnSpc>
              <a:spcBef>
                <a:spcPts val="900"/>
              </a:spcBef>
              <a:spcAft>
                <a:spcPts val="0"/>
              </a:spcAft>
              <a:buClr>
                <a:schemeClr val="accent1"/>
              </a:buClr>
              <a:buSzPts val="1680"/>
              <a:buFont typeface="Merriweather Sans"/>
              <a:buNone/>
            </a:pPr>
            <a:endParaRPr sz="2400" b="0" i="0" u="none" strike="noStrike" cap="none" dirty="0">
              <a:solidFill>
                <a:schemeClr val="lt1"/>
              </a:solidFill>
              <a:latin typeface="Arial"/>
              <a:ea typeface="Arial"/>
              <a:cs typeface="Arial"/>
              <a:sym typeface="Arial"/>
            </a:endParaRPr>
          </a:p>
          <a:p>
            <a:pPr marL="288925" marR="0" lvl="0" indent="-182245" algn="l" rtl="0">
              <a:lnSpc>
                <a:spcPct val="92000"/>
              </a:lnSpc>
              <a:spcBef>
                <a:spcPts val="900"/>
              </a:spcBef>
              <a:spcAft>
                <a:spcPts val="0"/>
              </a:spcAft>
              <a:buClr>
                <a:schemeClr val="accent1"/>
              </a:buClr>
              <a:buSzPts val="1680"/>
              <a:buFont typeface="Merriweather Sans"/>
              <a:buNone/>
            </a:pPr>
            <a:endParaRPr sz="2400" b="0" i="0" u="none" strike="noStrike" cap="none" dirty="0">
              <a:solidFill>
                <a:schemeClr val="lt1"/>
              </a:solidFill>
              <a:latin typeface="Arial"/>
              <a:ea typeface="Arial"/>
              <a:cs typeface="Arial"/>
              <a:sym typeface="Arial"/>
            </a:endParaRPr>
          </a:p>
          <a:p>
            <a:pPr marL="288925" marR="0" lvl="0" indent="-182245" algn="l" rtl="0">
              <a:lnSpc>
                <a:spcPct val="92000"/>
              </a:lnSpc>
              <a:spcBef>
                <a:spcPts val="900"/>
              </a:spcBef>
              <a:spcAft>
                <a:spcPts val="0"/>
              </a:spcAft>
              <a:buClr>
                <a:schemeClr val="accent1"/>
              </a:buClr>
              <a:buSzPts val="1680"/>
              <a:buFont typeface="Merriweather Sans"/>
              <a:buNone/>
            </a:pPr>
            <a:endParaRPr sz="2400" b="0" i="0" u="none" strike="noStrike" cap="none" dirty="0">
              <a:solidFill>
                <a:schemeClr val="lt1"/>
              </a:solidFill>
              <a:latin typeface="Arial"/>
              <a:ea typeface="Arial"/>
              <a:cs typeface="Arial"/>
              <a:sym typeface="Arial"/>
            </a:endParaRPr>
          </a:p>
        </p:txBody>
      </p:sp>
      <p:sp>
        <p:nvSpPr>
          <p:cNvPr id="662" name="Shape 662"/>
          <p:cNvSpPr txBox="1">
            <a:spLocks noGrp="1"/>
          </p:cNvSpPr>
          <p:nvPr>
            <p:ph type="title"/>
          </p:nvPr>
        </p:nvSpPr>
        <p:spPr>
          <a:xfrm>
            <a:off x="456063" y="310394"/>
            <a:ext cx="11279874" cy="443586"/>
          </a:xfrm>
          <a:prstGeom prst="rect">
            <a:avLst/>
          </a:prstGeom>
          <a:noFill/>
          <a:ln>
            <a:noFill/>
          </a:ln>
        </p:spPr>
        <p:txBody>
          <a:bodyPr spcFirstLastPara="1" wrap="square" lIns="0" tIns="82275" rIns="0" bIns="0" anchor="t" anchorCtr="0">
            <a:noAutofit/>
          </a:bodyPr>
          <a:lstStyle/>
          <a:p>
            <a:pPr marL="0" marR="0" lvl="0" indent="0" algn="ctr" rtl="0">
              <a:lnSpc>
                <a:spcPct val="86000"/>
              </a:lnSpc>
              <a:spcBef>
                <a:spcPts val="0"/>
              </a:spcBef>
              <a:spcAft>
                <a:spcPts val="0"/>
              </a:spcAft>
              <a:buClr>
                <a:schemeClr val="lt1"/>
              </a:buClr>
              <a:buFont typeface="Arial"/>
              <a:buNone/>
            </a:pPr>
            <a:r>
              <a:rPr lang="en-US" sz="3600" b="1" i="0" u="none" strike="noStrike" cap="none" dirty="0">
                <a:solidFill>
                  <a:schemeClr val="lt1"/>
                </a:solidFill>
                <a:latin typeface="Arial"/>
                <a:ea typeface="Arial"/>
                <a:cs typeface="Arial"/>
                <a:sym typeface="Arial"/>
              </a:rPr>
              <a:t>Using MLTK for CLI execution</a:t>
            </a:r>
            <a:endParaRPr sz="3600" b="1" i="0" u="none" strike="noStrike" cap="none" dirty="0">
              <a:solidFill>
                <a:schemeClr val="lt1"/>
              </a:solidFill>
              <a:latin typeface="Arial"/>
              <a:ea typeface="Arial"/>
              <a:cs typeface="Arial"/>
              <a:sym typeface="Arial"/>
            </a:endParaRPr>
          </a:p>
        </p:txBody>
      </p:sp>
      <p:sp>
        <p:nvSpPr>
          <p:cNvPr id="663" name="Shape 663"/>
          <p:cNvSpPr txBox="1">
            <a:spLocks noGrp="1"/>
          </p:cNvSpPr>
          <p:nvPr>
            <p:ph type="subTitle" idx="2"/>
          </p:nvPr>
        </p:nvSpPr>
        <p:spPr>
          <a:xfrm>
            <a:off x="456063" y="880004"/>
            <a:ext cx="11279873" cy="274600"/>
          </a:xfrm>
          <a:prstGeom prst="rect">
            <a:avLst/>
          </a:prstGeom>
          <a:noFill/>
          <a:ln>
            <a:noFill/>
          </a:ln>
        </p:spPr>
        <p:txBody>
          <a:bodyPr spcFirstLastPara="1" wrap="square" lIns="0" tIns="0" rIns="0" bIns="45700" anchor="t" anchorCtr="0">
            <a:noAutofit/>
          </a:bodyPr>
          <a:lstStyle/>
          <a:p>
            <a:pPr marL="0" marR="0" lvl="0" indent="0" algn="ctr" rtl="0">
              <a:lnSpc>
                <a:spcPct val="92000"/>
              </a:lnSpc>
              <a:spcBef>
                <a:spcPts val="0"/>
              </a:spcBef>
              <a:spcAft>
                <a:spcPts val="0"/>
              </a:spcAft>
              <a:buClr>
                <a:schemeClr val="accent1"/>
              </a:buClr>
              <a:buFont typeface="Merriweather Sans"/>
              <a:buNone/>
            </a:pPr>
            <a:r>
              <a:rPr lang="en-US" sz="2400" b="0" i="0" u="none" strike="noStrike" cap="none" dirty="0">
                <a:solidFill>
                  <a:schemeClr val="accent3"/>
                </a:solidFill>
                <a:latin typeface="Arial"/>
                <a:ea typeface="Arial"/>
                <a:cs typeface="Arial"/>
                <a:sym typeface="Arial"/>
              </a:rPr>
              <a:t>Getting more from Windows Event logs</a:t>
            </a:r>
            <a:endParaRPr sz="2400" b="0" i="0" u="none" strike="noStrike" cap="none" dirty="0">
              <a:solidFill>
                <a:schemeClr val="accent3"/>
              </a:solidFill>
              <a:latin typeface="Arial"/>
              <a:ea typeface="Arial"/>
              <a:cs typeface="Arial"/>
              <a:sym typeface="Arial"/>
            </a:endParaRPr>
          </a:p>
        </p:txBody>
      </p:sp>
      <p:pic>
        <p:nvPicPr>
          <p:cNvPr id="664" name="Shape 664"/>
          <p:cNvPicPr preferRelativeResize="0"/>
          <p:nvPr/>
        </p:nvPicPr>
        <p:blipFill rotWithShape="1">
          <a:blip r:embed="rId3">
            <a:alphaModFix/>
          </a:blip>
          <a:srcRect/>
          <a:stretch/>
        </p:blipFill>
        <p:spPr>
          <a:xfrm>
            <a:off x="1600199" y="2334202"/>
            <a:ext cx="8912474" cy="3692374"/>
          </a:xfrm>
          <a:prstGeom prst="rect">
            <a:avLst/>
          </a:prstGeom>
          <a:noFill/>
          <a:ln>
            <a:noFill/>
          </a:ln>
        </p:spPr>
      </p:pic>
    </p:spTree>
    <p:extLst>
      <p:ext uri="{BB962C8B-B14F-4D97-AF65-F5344CB8AC3E}">
        <p14:creationId xmlns:p14="http://schemas.microsoft.com/office/powerpoint/2010/main" val="2623892310"/>
      </p:ext>
    </p:extLst>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pic>
        <p:nvPicPr>
          <p:cNvPr id="669" name="Shape 669"/>
          <p:cNvPicPr preferRelativeResize="0"/>
          <p:nvPr/>
        </p:nvPicPr>
        <p:blipFill rotWithShape="1">
          <a:blip r:embed="rId3">
            <a:alphaModFix/>
          </a:blip>
          <a:srcRect/>
          <a:stretch/>
        </p:blipFill>
        <p:spPr>
          <a:xfrm>
            <a:off x="-4064" y="3751403"/>
            <a:ext cx="12009120" cy="2547117"/>
          </a:xfrm>
          <a:prstGeom prst="rect">
            <a:avLst/>
          </a:prstGeom>
          <a:noFill/>
          <a:ln>
            <a:noFill/>
          </a:ln>
        </p:spPr>
      </p:pic>
      <p:sp>
        <p:nvSpPr>
          <p:cNvPr id="670" name="Shape 670"/>
          <p:cNvSpPr txBox="1">
            <a:spLocks noGrp="1"/>
          </p:cNvSpPr>
          <p:nvPr>
            <p:ph type="body" idx="1"/>
          </p:nvPr>
        </p:nvSpPr>
        <p:spPr>
          <a:xfrm>
            <a:off x="456063" y="1280629"/>
            <a:ext cx="11279872" cy="4623248"/>
          </a:xfrm>
          <a:prstGeom prst="rect">
            <a:avLst/>
          </a:prstGeom>
          <a:noFill/>
          <a:ln>
            <a:noFill/>
          </a:ln>
        </p:spPr>
        <p:txBody>
          <a:bodyPr spcFirstLastPara="1" wrap="square" lIns="0" tIns="182875" rIns="0" bIns="45700" anchor="t" anchorCtr="0">
            <a:noAutofit/>
          </a:bodyPr>
          <a:lstStyle/>
          <a:p>
            <a:pPr marL="288925" marR="0" lvl="0" indent="-182245" algn="l" rtl="0">
              <a:lnSpc>
                <a:spcPct val="92000"/>
              </a:lnSpc>
              <a:spcBef>
                <a:spcPts val="900"/>
              </a:spcBef>
              <a:spcAft>
                <a:spcPts val="0"/>
              </a:spcAft>
              <a:buClr>
                <a:schemeClr val="accent1"/>
              </a:buClr>
              <a:buSzPts val="1680"/>
              <a:buFont typeface="Merriweather Sans"/>
              <a:buNone/>
            </a:pPr>
            <a:r>
              <a:rPr lang="en-US" sz="2400" b="0" i="0" u="none" strike="noStrike" cap="none" dirty="0">
                <a:solidFill>
                  <a:schemeClr val="lt1"/>
                </a:solidFill>
                <a:latin typeface="Arial"/>
                <a:ea typeface="Arial"/>
                <a:cs typeface="Arial"/>
                <a:sym typeface="Arial"/>
              </a:rPr>
              <a:t>MLTK provides a </a:t>
            </a:r>
            <a:r>
              <a:rPr lang="en-US" dirty="0"/>
              <a:t>s</a:t>
            </a:r>
            <a:r>
              <a:rPr lang="en-US" sz="2400" b="0" i="0" u="none" strike="noStrike" cap="none" dirty="0">
                <a:solidFill>
                  <a:schemeClr val="lt1"/>
                </a:solidFill>
                <a:latin typeface="Arial"/>
                <a:ea typeface="Arial"/>
                <a:cs typeface="Arial"/>
                <a:sym typeface="Arial"/>
              </a:rPr>
              <a:t>imple interface for creating complex experiments and testing against live or </a:t>
            </a:r>
            <a:r>
              <a:rPr lang="en-US" dirty="0"/>
              <a:t>historical data</a:t>
            </a:r>
            <a:endParaRPr sz="2400" b="0" i="0" u="none" strike="noStrike" cap="none" dirty="0">
              <a:solidFill>
                <a:schemeClr val="lt1"/>
              </a:solidFill>
              <a:latin typeface="Arial"/>
              <a:ea typeface="Arial"/>
              <a:cs typeface="Arial"/>
              <a:sym typeface="Arial"/>
            </a:endParaRPr>
          </a:p>
          <a:p>
            <a:pPr marL="288925" marR="0" lvl="0" indent="-182245" algn="l" rtl="0">
              <a:lnSpc>
                <a:spcPct val="92000"/>
              </a:lnSpc>
              <a:spcBef>
                <a:spcPts val="900"/>
              </a:spcBef>
              <a:spcAft>
                <a:spcPts val="0"/>
              </a:spcAft>
              <a:buClr>
                <a:schemeClr val="accent1"/>
              </a:buClr>
              <a:buSzPts val="1680"/>
              <a:buFont typeface="Merriweather Sans"/>
              <a:buNone/>
            </a:pPr>
            <a:endParaRPr sz="2400" b="0" i="0" u="none" strike="noStrike" cap="none" dirty="0">
              <a:solidFill>
                <a:schemeClr val="lt1"/>
              </a:solidFill>
              <a:latin typeface="Arial"/>
              <a:ea typeface="Arial"/>
              <a:cs typeface="Arial"/>
              <a:sym typeface="Arial"/>
            </a:endParaRPr>
          </a:p>
          <a:p>
            <a:pPr marL="288925" marR="0" lvl="0" indent="-182245" algn="l" rtl="0">
              <a:lnSpc>
                <a:spcPct val="92000"/>
              </a:lnSpc>
              <a:spcBef>
                <a:spcPts val="900"/>
              </a:spcBef>
              <a:spcAft>
                <a:spcPts val="0"/>
              </a:spcAft>
              <a:buClr>
                <a:schemeClr val="accent1"/>
              </a:buClr>
              <a:buSzPts val="1680"/>
              <a:buFont typeface="Merriweather Sans"/>
              <a:buNone/>
            </a:pPr>
            <a:endParaRPr sz="2400" b="0" i="0" u="none" strike="noStrike" cap="none" dirty="0">
              <a:solidFill>
                <a:schemeClr val="lt1"/>
              </a:solidFill>
              <a:latin typeface="Arial"/>
              <a:ea typeface="Arial"/>
              <a:cs typeface="Arial"/>
              <a:sym typeface="Arial"/>
            </a:endParaRPr>
          </a:p>
        </p:txBody>
      </p:sp>
      <p:sp>
        <p:nvSpPr>
          <p:cNvPr id="671" name="Shape 671"/>
          <p:cNvSpPr txBox="1">
            <a:spLocks noGrp="1"/>
          </p:cNvSpPr>
          <p:nvPr>
            <p:ph type="title"/>
          </p:nvPr>
        </p:nvSpPr>
        <p:spPr>
          <a:xfrm>
            <a:off x="456063" y="310394"/>
            <a:ext cx="11279874" cy="443586"/>
          </a:xfrm>
          <a:prstGeom prst="rect">
            <a:avLst/>
          </a:prstGeom>
          <a:noFill/>
          <a:ln>
            <a:noFill/>
          </a:ln>
        </p:spPr>
        <p:txBody>
          <a:bodyPr spcFirstLastPara="1" wrap="square" lIns="0" tIns="82275" rIns="0" bIns="0" anchor="t" anchorCtr="0">
            <a:noAutofit/>
          </a:bodyPr>
          <a:lstStyle/>
          <a:p>
            <a:pPr lvl="0"/>
            <a:r>
              <a:rPr lang="en-US" dirty="0"/>
              <a:t>Using MLTK for CLI execution</a:t>
            </a:r>
            <a:endParaRPr sz="3600" b="1" i="0" u="none" strike="noStrike" cap="none" dirty="0">
              <a:solidFill>
                <a:schemeClr val="lt1"/>
              </a:solidFill>
              <a:latin typeface="Arial"/>
              <a:ea typeface="Arial"/>
              <a:cs typeface="Arial"/>
              <a:sym typeface="Arial"/>
            </a:endParaRPr>
          </a:p>
        </p:txBody>
      </p:sp>
      <p:sp>
        <p:nvSpPr>
          <p:cNvPr id="672" name="Shape 672"/>
          <p:cNvSpPr txBox="1">
            <a:spLocks noGrp="1"/>
          </p:cNvSpPr>
          <p:nvPr>
            <p:ph type="subTitle" idx="2"/>
          </p:nvPr>
        </p:nvSpPr>
        <p:spPr>
          <a:xfrm>
            <a:off x="456063" y="880004"/>
            <a:ext cx="11279873" cy="274600"/>
          </a:xfrm>
          <a:prstGeom prst="rect">
            <a:avLst/>
          </a:prstGeom>
          <a:noFill/>
          <a:ln>
            <a:noFill/>
          </a:ln>
        </p:spPr>
        <p:txBody>
          <a:bodyPr spcFirstLastPara="1" wrap="square" lIns="0" tIns="0" rIns="0" bIns="45700" anchor="t" anchorCtr="0">
            <a:noAutofit/>
          </a:bodyPr>
          <a:lstStyle/>
          <a:p>
            <a:pPr marL="0" marR="0" lvl="0" indent="0" algn="ctr" rtl="0">
              <a:lnSpc>
                <a:spcPct val="92000"/>
              </a:lnSpc>
              <a:spcBef>
                <a:spcPts val="0"/>
              </a:spcBef>
              <a:spcAft>
                <a:spcPts val="0"/>
              </a:spcAft>
              <a:buClr>
                <a:schemeClr val="accent1"/>
              </a:buClr>
              <a:buFont typeface="Merriweather Sans"/>
              <a:buNone/>
            </a:pPr>
            <a:r>
              <a:rPr lang="en-US" sz="2400" b="0" i="0" u="none" strike="noStrike" cap="none" dirty="0">
                <a:solidFill>
                  <a:schemeClr val="accent3"/>
                </a:solidFill>
                <a:latin typeface="Arial"/>
                <a:ea typeface="Arial"/>
                <a:cs typeface="Arial"/>
                <a:sym typeface="Arial"/>
              </a:rPr>
              <a:t>Example</a:t>
            </a:r>
            <a:endParaRPr sz="2400" b="0" i="0" u="none" strike="noStrike" cap="none" dirty="0">
              <a:solidFill>
                <a:schemeClr val="accent3"/>
              </a:solidFill>
              <a:latin typeface="Arial"/>
              <a:ea typeface="Arial"/>
              <a:cs typeface="Arial"/>
              <a:sym typeface="Arial"/>
            </a:endParaRPr>
          </a:p>
        </p:txBody>
      </p:sp>
      <p:pic>
        <p:nvPicPr>
          <p:cNvPr id="673" name="Shape 673"/>
          <p:cNvPicPr preferRelativeResize="0"/>
          <p:nvPr/>
        </p:nvPicPr>
        <p:blipFill rotWithShape="1">
          <a:blip r:embed="rId4">
            <a:alphaModFix/>
          </a:blip>
          <a:srcRect/>
          <a:stretch/>
        </p:blipFill>
        <p:spPr>
          <a:xfrm>
            <a:off x="0" y="2270682"/>
            <a:ext cx="12005056" cy="1764227"/>
          </a:xfrm>
          <a:prstGeom prst="rect">
            <a:avLst/>
          </a:prstGeom>
          <a:noFill/>
          <a:ln>
            <a:noFill/>
          </a:ln>
        </p:spPr>
      </p:pic>
      <p:pic>
        <p:nvPicPr>
          <p:cNvPr id="674" name="Shape 674"/>
          <p:cNvPicPr preferRelativeResize="0"/>
          <p:nvPr/>
        </p:nvPicPr>
        <p:blipFill rotWithShape="1">
          <a:blip r:embed="rId5">
            <a:alphaModFix/>
          </a:blip>
          <a:srcRect/>
          <a:stretch/>
        </p:blipFill>
        <p:spPr>
          <a:xfrm>
            <a:off x="2126973" y="4628837"/>
            <a:ext cx="7938052" cy="1845547"/>
          </a:xfrm>
          <a:prstGeom prst="rect">
            <a:avLst/>
          </a:prstGeom>
          <a:noFill/>
          <a:ln>
            <a:noFill/>
          </a:ln>
        </p:spPr>
      </p:pic>
    </p:spTree>
    <p:extLst>
      <p:ext uri="{BB962C8B-B14F-4D97-AF65-F5344CB8AC3E}">
        <p14:creationId xmlns:p14="http://schemas.microsoft.com/office/powerpoint/2010/main" val="3692591598"/>
      </p:ext>
    </p:extLst>
  </p:cSld>
  <p:clrMapOvr>
    <a:masterClrMapping/>
  </p:clrMapOvr>
  <p:transition spd="med">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3663" y="310394"/>
            <a:ext cx="11279874" cy="443586"/>
          </a:xfrm>
        </p:spPr>
        <p:txBody>
          <a:bodyPr/>
          <a:lstStyle/>
          <a:p>
            <a:r>
              <a:rPr lang="en-US" dirty="0"/>
              <a:t>MLTK is a Bridge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325" y="964720"/>
            <a:ext cx="8972550" cy="5047059"/>
          </a:xfrm>
          <a:prstGeom prst="rect">
            <a:avLst/>
          </a:prstGeom>
        </p:spPr>
      </p:pic>
    </p:spTree>
    <p:extLst>
      <p:ext uri="{BB962C8B-B14F-4D97-AF65-F5344CB8AC3E}">
        <p14:creationId xmlns:p14="http://schemas.microsoft.com/office/powerpoint/2010/main" val="95541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2017 MLTK is a bridge to Python for Scientific Computing and Custom ML</a:t>
            </a:r>
          </a:p>
        </p:txBody>
      </p:sp>
      <p:sp>
        <p:nvSpPr>
          <p:cNvPr id="6" name="AutoShape 2"/>
          <p:cNvSpPr>
            <a:spLocks noChangeArrowheads="1"/>
          </p:cNvSpPr>
          <p:nvPr/>
        </p:nvSpPr>
        <p:spPr bwMode="gray">
          <a:xfrm>
            <a:off x="1066462" y="4086867"/>
            <a:ext cx="4065363" cy="1470893"/>
          </a:xfrm>
          <a:prstGeom prst="roundRect">
            <a:avLst>
              <a:gd name="adj" fmla="val 2807"/>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en-US" sz="2400" dirty="0">
              <a:solidFill>
                <a:schemeClr val="dk1"/>
              </a:solidFill>
              <a:sym typeface="Myriad Pro" charset="0"/>
            </a:endParaRPr>
          </a:p>
        </p:txBody>
      </p:sp>
      <p:pic>
        <p:nvPicPr>
          <p:cNvPr id="7" name="Picture 6" descr="logo_splunk_product_2color_W.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9355" y="4408079"/>
            <a:ext cx="2579576" cy="763555"/>
          </a:xfrm>
          <a:prstGeom prst="rect">
            <a:avLst/>
          </a:prstGeom>
        </p:spPr>
      </p:pic>
      <p:sp>
        <p:nvSpPr>
          <p:cNvPr id="12" name="Rectangle 11"/>
          <p:cNvSpPr/>
          <p:nvPr/>
        </p:nvSpPr>
        <p:spPr>
          <a:xfrm>
            <a:off x="1066463" y="2117944"/>
            <a:ext cx="4065362" cy="190400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400"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900" y="2322124"/>
            <a:ext cx="856924" cy="944847"/>
          </a:xfrm>
          <a:prstGeom prst="rect">
            <a:avLst/>
          </a:prstGeom>
        </p:spPr>
      </p:pic>
      <p:sp>
        <p:nvSpPr>
          <p:cNvPr id="2" name="Rectangle 1"/>
          <p:cNvSpPr/>
          <p:nvPr/>
        </p:nvSpPr>
        <p:spPr>
          <a:xfrm>
            <a:off x="1066462" y="3516306"/>
            <a:ext cx="4065363" cy="313932"/>
          </a:xfrm>
          <a:prstGeom prst="rect">
            <a:avLst/>
          </a:prstGeom>
        </p:spPr>
        <p:txBody>
          <a:bodyPr wrap="square">
            <a:spAutoFit/>
          </a:bodyPr>
          <a:lstStyle/>
          <a:p>
            <a:pPr algn="ctr">
              <a:lnSpc>
                <a:spcPct val="80000"/>
              </a:lnSpc>
              <a:defRPr/>
            </a:pPr>
            <a:r>
              <a:rPr lang="en-US" b="1" dirty="0">
                <a:solidFill>
                  <a:schemeClr val="bg1"/>
                </a:solidFill>
              </a:rPr>
              <a:t>MACHINE LEARNING TOOLKIT</a:t>
            </a:r>
            <a:endParaRPr lang="en-US" b="1" dirty="0">
              <a:solidFill>
                <a:schemeClr val="bg1"/>
              </a:solidFill>
              <a:cs typeface="Calibri"/>
            </a:endParaRPr>
          </a:p>
        </p:txBody>
      </p:sp>
      <p:sp>
        <p:nvSpPr>
          <p:cNvPr id="21" name="Rectangle 20"/>
          <p:cNvSpPr/>
          <p:nvPr/>
        </p:nvSpPr>
        <p:spPr>
          <a:xfrm>
            <a:off x="7514490" y="2194312"/>
            <a:ext cx="3801210" cy="252056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400" dirty="0"/>
          </a:p>
        </p:txBody>
      </p:sp>
      <p:sp>
        <p:nvSpPr>
          <p:cNvPr id="3" name="Left-Right Arrow 2"/>
          <p:cNvSpPr/>
          <p:nvPr/>
        </p:nvSpPr>
        <p:spPr>
          <a:xfrm>
            <a:off x="5156261" y="2697879"/>
            <a:ext cx="2353231" cy="744138"/>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4579" y="2172902"/>
            <a:ext cx="2794000" cy="2400300"/>
          </a:xfrm>
          <a:prstGeom prst="rect">
            <a:avLst/>
          </a:prstGeom>
        </p:spPr>
      </p:pic>
    </p:spTree>
    <p:extLst>
      <p:ext uri="{BB962C8B-B14F-4D97-AF65-F5344CB8AC3E}">
        <p14:creationId xmlns:p14="http://schemas.microsoft.com/office/powerpoint/2010/main" val="44606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2018 MLTK is a bridge to Spark MLIB</a:t>
            </a:r>
          </a:p>
        </p:txBody>
      </p:sp>
      <p:sp>
        <p:nvSpPr>
          <p:cNvPr id="6" name="AutoShape 2"/>
          <p:cNvSpPr>
            <a:spLocks noChangeArrowheads="1"/>
          </p:cNvSpPr>
          <p:nvPr/>
        </p:nvSpPr>
        <p:spPr bwMode="gray">
          <a:xfrm>
            <a:off x="1066462" y="4086867"/>
            <a:ext cx="4065363" cy="1470893"/>
          </a:xfrm>
          <a:prstGeom prst="roundRect">
            <a:avLst>
              <a:gd name="adj" fmla="val 2807"/>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endParaRPr lang="en-US" sz="2400" dirty="0">
              <a:solidFill>
                <a:schemeClr val="dk1"/>
              </a:solidFill>
              <a:sym typeface="Myriad Pro" charset="0"/>
            </a:endParaRPr>
          </a:p>
        </p:txBody>
      </p:sp>
      <p:pic>
        <p:nvPicPr>
          <p:cNvPr id="7" name="Picture 6" descr="logo_splunk_product_2color_W.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9355" y="4408079"/>
            <a:ext cx="2579576" cy="763555"/>
          </a:xfrm>
          <a:prstGeom prst="rect">
            <a:avLst/>
          </a:prstGeom>
        </p:spPr>
      </p:pic>
      <p:sp>
        <p:nvSpPr>
          <p:cNvPr id="12" name="Rectangle 11"/>
          <p:cNvSpPr/>
          <p:nvPr/>
        </p:nvSpPr>
        <p:spPr>
          <a:xfrm>
            <a:off x="1066463" y="2117944"/>
            <a:ext cx="4065362" cy="1904009"/>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400"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900" y="2322124"/>
            <a:ext cx="856924" cy="944847"/>
          </a:xfrm>
          <a:prstGeom prst="rect">
            <a:avLst/>
          </a:prstGeom>
        </p:spPr>
      </p:pic>
      <p:sp>
        <p:nvSpPr>
          <p:cNvPr id="2" name="Rectangle 1"/>
          <p:cNvSpPr/>
          <p:nvPr/>
        </p:nvSpPr>
        <p:spPr>
          <a:xfrm>
            <a:off x="1066462" y="3516306"/>
            <a:ext cx="4065363" cy="313932"/>
          </a:xfrm>
          <a:prstGeom prst="rect">
            <a:avLst/>
          </a:prstGeom>
        </p:spPr>
        <p:txBody>
          <a:bodyPr wrap="square">
            <a:spAutoFit/>
          </a:bodyPr>
          <a:lstStyle/>
          <a:p>
            <a:pPr algn="ctr">
              <a:lnSpc>
                <a:spcPct val="80000"/>
              </a:lnSpc>
              <a:defRPr/>
            </a:pPr>
            <a:r>
              <a:rPr lang="en-US" b="1" dirty="0">
                <a:solidFill>
                  <a:schemeClr val="bg1"/>
                </a:solidFill>
              </a:rPr>
              <a:t>MACHINE LEARNING TOOLKIT</a:t>
            </a:r>
            <a:endParaRPr lang="en-US" b="1" dirty="0">
              <a:solidFill>
                <a:schemeClr val="bg1"/>
              </a:solidFill>
              <a:cs typeface="Calibri"/>
            </a:endParaRPr>
          </a:p>
        </p:txBody>
      </p:sp>
      <p:sp>
        <p:nvSpPr>
          <p:cNvPr id="21" name="Rectangle 20"/>
          <p:cNvSpPr/>
          <p:nvPr/>
        </p:nvSpPr>
        <p:spPr>
          <a:xfrm>
            <a:off x="7514490" y="2117944"/>
            <a:ext cx="3756166" cy="351618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400" dirty="0"/>
          </a:p>
        </p:txBody>
      </p:sp>
      <p:sp>
        <p:nvSpPr>
          <p:cNvPr id="3" name="Left-Right Arrow 2"/>
          <p:cNvSpPr/>
          <p:nvPr/>
        </p:nvSpPr>
        <p:spPr>
          <a:xfrm>
            <a:off x="5156261" y="2697879"/>
            <a:ext cx="2353231" cy="744138"/>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2550" y="2117944"/>
            <a:ext cx="2794000" cy="24003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2550" y="3673272"/>
            <a:ext cx="3749224" cy="1994267"/>
          </a:xfrm>
          <a:prstGeom prst="rect">
            <a:avLst/>
          </a:prstGeom>
        </p:spPr>
      </p:pic>
    </p:spTree>
    <p:extLst>
      <p:ext uri="{BB962C8B-B14F-4D97-AF65-F5344CB8AC3E}">
        <p14:creationId xmlns:p14="http://schemas.microsoft.com/office/powerpoint/2010/main" val="13290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Stories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7906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705" y="3247312"/>
            <a:ext cx="4940969" cy="652690"/>
          </a:xfrm>
        </p:spPr>
        <p:txBody>
          <a:bodyPr/>
          <a:lstStyle/>
          <a:p>
            <a:pPr lvl="1"/>
            <a:r>
              <a:rPr lang="en-US" b="1" dirty="0">
                <a:solidFill>
                  <a:schemeClr val="accent1">
                    <a:lumMod val="75000"/>
                  </a:schemeClr>
                </a:solidFill>
              </a:rPr>
              <a:t>Acting on a Critical Customer Outages before the Customer Calls You</a:t>
            </a:r>
          </a:p>
        </p:txBody>
      </p:sp>
      <p:sp>
        <p:nvSpPr>
          <p:cNvPr id="8" name="Subtitle 7"/>
          <p:cNvSpPr>
            <a:spLocks noGrp="1"/>
          </p:cNvSpPr>
          <p:nvPr>
            <p:ph type="subTitle" idx="12"/>
          </p:nvPr>
        </p:nvSpPr>
        <p:spPr>
          <a:xfrm>
            <a:off x="456063" y="928130"/>
            <a:ext cx="11279873" cy="274600"/>
          </a:xfrm>
        </p:spPr>
        <p:txBody>
          <a:bodyPr/>
          <a:lstStyle/>
          <a:p>
            <a:r>
              <a:rPr lang="en-CA" dirty="0"/>
              <a:t> </a:t>
            </a:r>
          </a:p>
        </p:txBody>
      </p:sp>
      <p:sp>
        <p:nvSpPr>
          <p:cNvPr id="12" name="Title 1"/>
          <p:cNvSpPr txBox="1">
            <a:spLocks/>
          </p:cNvSpPr>
          <p:nvPr/>
        </p:nvSpPr>
        <p:spPr>
          <a:xfrm>
            <a:off x="3344780" y="4411169"/>
            <a:ext cx="2077452" cy="1197564"/>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1800" dirty="0">
                <a:solidFill>
                  <a:schemeClr val="accent1">
                    <a:lumMod val="75000"/>
                  </a:schemeClr>
                </a:solidFill>
              </a:rPr>
              <a:t>Detect interference in cell towers </a:t>
            </a:r>
          </a:p>
          <a:p>
            <a:endParaRPr lang="en-US" sz="1800" dirty="0">
              <a:solidFill>
                <a:schemeClr val="accent1">
                  <a:lumMod val="75000"/>
                </a:schemeClr>
              </a:solidFill>
            </a:endParaRPr>
          </a:p>
          <a:p>
            <a:r>
              <a:rPr lang="en-US" sz="1800" dirty="0">
                <a:solidFill>
                  <a:schemeClr val="accent1">
                    <a:lumMod val="75000"/>
                  </a:schemeClr>
                </a:solidFill>
              </a:rPr>
              <a:t>Reconfigure underperforming cells for optimal services levels</a:t>
            </a:r>
            <a:endParaRPr lang="en-CA" sz="1800" dirty="0">
              <a:solidFill>
                <a:schemeClr val="accent1">
                  <a:lumMod val="75000"/>
                </a:schemeClr>
              </a:solidFill>
            </a:endParaRPr>
          </a:p>
        </p:txBody>
      </p:sp>
      <p:sp>
        <p:nvSpPr>
          <p:cNvPr id="16" name="Title 1"/>
          <p:cNvSpPr txBox="1">
            <a:spLocks/>
          </p:cNvSpPr>
          <p:nvPr/>
        </p:nvSpPr>
        <p:spPr>
          <a:xfrm>
            <a:off x="456063" y="190079"/>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ML Success Stories</a:t>
            </a:r>
          </a:p>
        </p:txBody>
      </p:sp>
      <p:cxnSp>
        <p:nvCxnSpPr>
          <p:cNvPr id="7" name="Straight Connector 6"/>
          <p:cNvCxnSpPr/>
          <p:nvPr/>
        </p:nvCxnSpPr>
        <p:spPr>
          <a:xfrm flipV="1">
            <a:off x="272716" y="3922111"/>
            <a:ext cx="11686673" cy="59275"/>
          </a:xfrm>
          <a:prstGeom prst="line">
            <a:avLst/>
          </a:prstGeom>
          <a:ln w="762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041908" y="1331495"/>
            <a:ext cx="54092" cy="5085346"/>
          </a:xfrm>
          <a:prstGeom prst="line">
            <a:avLst/>
          </a:prstGeom>
          <a:ln w="76200" cap="rnd">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852735" y="4188130"/>
            <a:ext cx="2229853" cy="2283805"/>
            <a:chOff x="625642" y="4290705"/>
            <a:chExt cx="2229853" cy="2283805"/>
          </a:xfrm>
        </p:grpSpPr>
        <p:pic>
          <p:nvPicPr>
            <p:cNvPr id="10" name="Picture 9"/>
            <p:cNvPicPr>
              <a:picLocks noChangeAspect="1"/>
            </p:cNvPicPr>
            <p:nvPr/>
          </p:nvPicPr>
          <p:blipFill>
            <a:blip r:embed="rId3"/>
            <a:stretch>
              <a:fillRect/>
            </a:stretch>
          </p:blipFill>
          <p:spPr>
            <a:xfrm>
              <a:off x="876531" y="4928317"/>
              <a:ext cx="1452991" cy="1646193"/>
            </a:xfrm>
            <a:prstGeom prst="rect">
              <a:avLst/>
            </a:prstGeom>
          </p:spPr>
        </p:pic>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397" y="4354873"/>
              <a:ext cx="2147888" cy="612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25642" y="4290705"/>
              <a:ext cx="2229853" cy="221963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pic>
        <p:nvPicPr>
          <p:cNvPr id="19" name="Picture 18">
            <a:extLst>
              <a:ext uri="{FF2B5EF4-FFF2-40B4-BE49-F238E27FC236}">
                <a16:creationId xmlns:a16="http://schemas.microsoft.com/office/drawing/2014/main" id="{4D2F589B-D1AD-A74F-846D-05257CF450A1}"/>
              </a:ext>
            </a:extLst>
          </p:cNvPr>
          <p:cNvPicPr>
            <a:picLocks noChangeAspect="1"/>
          </p:cNvPicPr>
          <p:nvPr/>
        </p:nvPicPr>
        <p:blipFill>
          <a:blip r:embed="rId5"/>
          <a:stretch>
            <a:fillRect/>
          </a:stretch>
        </p:blipFill>
        <p:spPr>
          <a:xfrm>
            <a:off x="7014947" y="1202730"/>
            <a:ext cx="3645582" cy="1148608"/>
          </a:xfrm>
          <a:prstGeom prst="rect">
            <a:avLst/>
          </a:prstGeom>
        </p:spPr>
      </p:pic>
      <p:sp>
        <p:nvSpPr>
          <p:cNvPr id="3" name="Rectangle 2">
            <a:extLst>
              <a:ext uri="{FF2B5EF4-FFF2-40B4-BE49-F238E27FC236}">
                <a16:creationId xmlns:a16="http://schemas.microsoft.com/office/drawing/2014/main" id="{29F5B0E3-05D0-0C48-B5F4-94855A871A52}"/>
              </a:ext>
            </a:extLst>
          </p:cNvPr>
          <p:cNvSpPr/>
          <p:nvPr/>
        </p:nvSpPr>
        <p:spPr>
          <a:xfrm>
            <a:off x="6210350" y="2979168"/>
            <a:ext cx="6096000" cy="923330"/>
          </a:xfrm>
          <a:prstGeom prst="rect">
            <a:avLst/>
          </a:prstGeom>
        </p:spPr>
        <p:txBody>
          <a:bodyPr>
            <a:spAutoFit/>
          </a:bodyPr>
          <a:lstStyle/>
          <a:p>
            <a:r>
              <a:rPr lang="en-CA" b="1" dirty="0">
                <a:solidFill>
                  <a:schemeClr val="accent1">
                    <a:lumMod val="75000"/>
                  </a:schemeClr>
                </a:solidFill>
              </a:rPr>
              <a:t>Many different machines are part of the drug discovery process, and machines acting abnormally mean a loss in efficiency and increased costs. </a:t>
            </a:r>
          </a:p>
        </p:txBody>
      </p:sp>
      <p:pic>
        <p:nvPicPr>
          <p:cNvPr id="15" name="Picture 14">
            <a:extLst>
              <a:ext uri="{FF2B5EF4-FFF2-40B4-BE49-F238E27FC236}">
                <a16:creationId xmlns:a16="http://schemas.microsoft.com/office/drawing/2014/main" id="{0DD367DC-11C5-0247-834D-F8836BB42060}"/>
              </a:ext>
            </a:extLst>
          </p:cNvPr>
          <p:cNvPicPr>
            <a:picLocks noChangeAspect="1"/>
          </p:cNvPicPr>
          <p:nvPr/>
        </p:nvPicPr>
        <p:blipFill>
          <a:blip r:embed="rId6"/>
          <a:stretch>
            <a:fillRect/>
          </a:stretch>
        </p:blipFill>
        <p:spPr>
          <a:xfrm>
            <a:off x="696042" y="1065380"/>
            <a:ext cx="2087265" cy="2087265"/>
          </a:xfrm>
          <a:prstGeom prst="rect">
            <a:avLst/>
          </a:prstGeom>
        </p:spPr>
      </p:pic>
      <p:pic>
        <p:nvPicPr>
          <p:cNvPr id="30" name="Picture 29">
            <a:extLst>
              <a:ext uri="{FF2B5EF4-FFF2-40B4-BE49-F238E27FC236}">
                <a16:creationId xmlns:a16="http://schemas.microsoft.com/office/drawing/2014/main" id="{D70F7A71-D47E-8241-82F7-D18C037B6A7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429325" y="4768217"/>
            <a:ext cx="1952227" cy="557564"/>
          </a:xfrm>
          <a:prstGeom prst="rect">
            <a:avLst/>
          </a:prstGeom>
        </p:spPr>
      </p:pic>
      <p:sp>
        <p:nvSpPr>
          <p:cNvPr id="31" name="Title 1">
            <a:extLst>
              <a:ext uri="{FF2B5EF4-FFF2-40B4-BE49-F238E27FC236}">
                <a16:creationId xmlns:a16="http://schemas.microsoft.com/office/drawing/2014/main" id="{582382EA-E21D-DC4E-9239-43C03E337C01}"/>
              </a:ext>
            </a:extLst>
          </p:cNvPr>
          <p:cNvSpPr txBox="1">
            <a:spLocks/>
          </p:cNvSpPr>
          <p:nvPr/>
        </p:nvSpPr>
        <p:spPr>
          <a:xfrm>
            <a:off x="8571000" y="4540371"/>
            <a:ext cx="3164936" cy="1197564"/>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pPr marL="0" lvl="1" defTabSz="914377">
              <a:spcBef>
                <a:spcPts val="400"/>
              </a:spcBef>
              <a:buClr>
                <a:schemeClr val="accent1"/>
              </a:buClr>
              <a:buSzPct val="70000"/>
            </a:pPr>
            <a:r>
              <a:rPr lang="en-US" sz="1900" b="1" dirty="0">
                <a:solidFill>
                  <a:schemeClr val="accent1">
                    <a:lumMod val="75000"/>
                  </a:schemeClr>
                </a:solidFill>
              </a:rPr>
              <a:t>Improving cell tower uptime and reducing repair truck rolls with anomaly detection and root cause analysis</a:t>
            </a:r>
          </a:p>
        </p:txBody>
      </p:sp>
      <p:sp>
        <p:nvSpPr>
          <p:cNvPr id="17" name="TextBox 16">
            <a:extLst>
              <a:ext uri="{FF2B5EF4-FFF2-40B4-BE49-F238E27FC236}">
                <a16:creationId xmlns:a16="http://schemas.microsoft.com/office/drawing/2014/main" id="{705676BA-7F76-4543-8BDC-DDFEF4BDE9F6}"/>
              </a:ext>
            </a:extLst>
          </p:cNvPr>
          <p:cNvSpPr txBox="1"/>
          <p:nvPr/>
        </p:nvSpPr>
        <p:spPr>
          <a:xfrm>
            <a:off x="3066965" y="1849999"/>
            <a:ext cx="2515469" cy="553998"/>
          </a:xfrm>
          <a:prstGeom prst="rect">
            <a:avLst/>
          </a:prstGeom>
          <a:noFill/>
        </p:spPr>
        <p:txBody>
          <a:bodyPr wrap="square" lIns="0" tIns="0" rIns="0" bIns="0" rtlCol="0">
            <a:spAutoFit/>
          </a:bodyPr>
          <a:lstStyle/>
          <a:p>
            <a:r>
              <a:rPr lang="en-US" b="1" dirty="0"/>
              <a:t>Consumer Credit Reporting Agency</a:t>
            </a:r>
            <a:endParaRPr lang="en-US" sz="2400" b="1" dirty="0"/>
          </a:p>
        </p:txBody>
      </p:sp>
    </p:spTree>
    <p:extLst>
      <p:ext uri="{BB962C8B-B14F-4D97-AF65-F5344CB8AC3E}">
        <p14:creationId xmlns:p14="http://schemas.microsoft.com/office/powerpoint/2010/main" val="11707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2"/>
          </p:nvPr>
        </p:nvSpPr>
        <p:spPr>
          <a:xfrm>
            <a:off x="456063" y="928130"/>
            <a:ext cx="11279873" cy="274600"/>
          </a:xfrm>
        </p:spPr>
        <p:txBody>
          <a:bodyPr/>
          <a:lstStyle/>
          <a:p>
            <a:r>
              <a:rPr lang="en-CA" dirty="0"/>
              <a:t> </a:t>
            </a:r>
          </a:p>
        </p:txBody>
      </p:sp>
      <p:sp>
        <p:nvSpPr>
          <p:cNvPr id="16" name="Title 1"/>
          <p:cNvSpPr txBox="1">
            <a:spLocks/>
          </p:cNvSpPr>
          <p:nvPr/>
        </p:nvSpPr>
        <p:spPr>
          <a:xfrm>
            <a:off x="456063" y="190079"/>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ML Success Stories</a:t>
            </a:r>
          </a:p>
        </p:txBody>
      </p:sp>
      <p:cxnSp>
        <p:nvCxnSpPr>
          <p:cNvPr id="7" name="Straight Connector 6"/>
          <p:cNvCxnSpPr/>
          <p:nvPr/>
        </p:nvCxnSpPr>
        <p:spPr>
          <a:xfrm flipV="1">
            <a:off x="272716" y="3954195"/>
            <a:ext cx="11686673" cy="59275"/>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041908" y="1331495"/>
            <a:ext cx="54092" cy="5085346"/>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7684" y="4218516"/>
            <a:ext cx="2079781" cy="1919797"/>
          </a:xfrm>
          <a:prstGeom prst="rect">
            <a:avLst/>
          </a:prstGeom>
        </p:spPr>
      </p:pic>
      <p:sp>
        <p:nvSpPr>
          <p:cNvPr id="3" name="Rectangle 2"/>
          <p:cNvSpPr/>
          <p:nvPr/>
        </p:nvSpPr>
        <p:spPr>
          <a:xfrm>
            <a:off x="8360229" y="4189068"/>
            <a:ext cx="3474792" cy="923330"/>
          </a:xfrm>
          <a:prstGeom prst="rect">
            <a:avLst/>
          </a:prstGeom>
        </p:spPr>
        <p:txBody>
          <a:bodyPr wrap="square">
            <a:spAutoFit/>
          </a:bodyPr>
          <a:lstStyle/>
          <a:p>
            <a:pPr lvl="1"/>
            <a:r>
              <a:rPr lang="en-US" b="1" dirty="0">
                <a:solidFill>
                  <a:schemeClr val="accent1">
                    <a:lumMod val="75000"/>
                  </a:schemeClr>
                </a:solidFill>
              </a:rPr>
              <a:t>Predicting Student Achievement and taking action to improve grades</a:t>
            </a:r>
          </a:p>
        </p:txBody>
      </p:sp>
      <p:sp>
        <p:nvSpPr>
          <p:cNvPr id="4" name="Rectangle 3"/>
          <p:cNvSpPr/>
          <p:nvPr/>
        </p:nvSpPr>
        <p:spPr>
          <a:xfrm>
            <a:off x="8126780" y="2098740"/>
            <a:ext cx="3864620" cy="923330"/>
          </a:xfrm>
          <a:prstGeom prst="rect">
            <a:avLst/>
          </a:prstGeom>
        </p:spPr>
        <p:txBody>
          <a:bodyPr wrap="square">
            <a:spAutoFit/>
          </a:bodyPr>
          <a:lstStyle/>
          <a:p>
            <a:pPr lvl="1"/>
            <a:r>
              <a:rPr lang="en-US" b="1" dirty="0">
                <a:solidFill>
                  <a:schemeClr val="accent1">
                    <a:lumMod val="75000"/>
                  </a:schemeClr>
                </a:solidFill>
              </a:rPr>
              <a:t>Find errors in server pools, then prioritize actions and associate root cause</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249" y="1586808"/>
            <a:ext cx="1977980" cy="1977980"/>
          </a:xfrm>
          <a:prstGeom prst="rect">
            <a:avLst/>
          </a:prstGeom>
        </p:spPr>
      </p:pic>
      <p:sp>
        <p:nvSpPr>
          <p:cNvPr id="15" name="Rectangle 14">
            <a:extLst>
              <a:ext uri="{FF2B5EF4-FFF2-40B4-BE49-F238E27FC236}">
                <a16:creationId xmlns:a16="http://schemas.microsoft.com/office/drawing/2014/main" id="{E8E1E66A-7144-7648-8EAD-7DFED37D6307}"/>
              </a:ext>
            </a:extLst>
          </p:cNvPr>
          <p:cNvSpPr/>
          <p:nvPr/>
        </p:nvSpPr>
        <p:spPr>
          <a:xfrm>
            <a:off x="8422730" y="5163690"/>
            <a:ext cx="3474792" cy="1200329"/>
          </a:xfrm>
          <a:prstGeom prst="rect">
            <a:avLst/>
          </a:prstGeom>
        </p:spPr>
        <p:txBody>
          <a:bodyPr wrap="square">
            <a:spAutoFit/>
          </a:bodyPr>
          <a:lstStyle/>
          <a:p>
            <a:pPr lvl="1"/>
            <a:r>
              <a:rPr lang="en-US" b="1" dirty="0">
                <a:solidFill>
                  <a:schemeClr val="accent1">
                    <a:lumMod val="75000"/>
                  </a:schemeClr>
                </a:solidFill>
              </a:rPr>
              <a:t>Detecting Data Quality and taking action to support data dependent business processes</a:t>
            </a:r>
          </a:p>
        </p:txBody>
      </p:sp>
      <p:pic>
        <p:nvPicPr>
          <p:cNvPr id="5" name="Picture 4">
            <a:extLst>
              <a:ext uri="{FF2B5EF4-FFF2-40B4-BE49-F238E27FC236}">
                <a16:creationId xmlns:a16="http://schemas.microsoft.com/office/drawing/2014/main" id="{66750F4F-63C0-3341-84A5-2E9F364DB035}"/>
              </a:ext>
            </a:extLst>
          </p:cNvPr>
          <p:cNvPicPr>
            <a:picLocks noChangeAspect="1"/>
          </p:cNvPicPr>
          <p:nvPr/>
        </p:nvPicPr>
        <p:blipFill>
          <a:blip r:embed="rId4"/>
          <a:stretch>
            <a:fillRect/>
          </a:stretch>
        </p:blipFill>
        <p:spPr>
          <a:xfrm>
            <a:off x="611632" y="4115369"/>
            <a:ext cx="1420720" cy="1420720"/>
          </a:xfrm>
          <a:prstGeom prst="rect">
            <a:avLst/>
          </a:prstGeom>
        </p:spPr>
      </p:pic>
      <p:sp>
        <p:nvSpPr>
          <p:cNvPr id="22" name="TextBox 21">
            <a:extLst>
              <a:ext uri="{FF2B5EF4-FFF2-40B4-BE49-F238E27FC236}">
                <a16:creationId xmlns:a16="http://schemas.microsoft.com/office/drawing/2014/main" id="{51A5DDC6-6844-5F45-BDEB-9EFB6948925E}"/>
              </a:ext>
            </a:extLst>
          </p:cNvPr>
          <p:cNvSpPr txBox="1"/>
          <p:nvPr/>
        </p:nvSpPr>
        <p:spPr>
          <a:xfrm>
            <a:off x="2750100" y="4520683"/>
            <a:ext cx="2515469" cy="276999"/>
          </a:xfrm>
          <a:prstGeom prst="rect">
            <a:avLst/>
          </a:prstGeom>
          <a:noFill/>
        </p:spPr>
        <p:txBody>
          <a:bodyPr wrap="square" lIns="0" tIns="0" rIns="0" bIns="0" rtlCol="0">
            <a:spAutoFit/>
          </a:bodyPr>
          <a:lstStyle/>
          <a:p>
            <a:r>
              <a:rPr lang="en-US" b="1" dirty="0"/>
              <a:t>Online Retailer</a:t>
            </a:r>
            <a:endParaRPr lang="en-US" sz="2400" b="1" dirty="0"/>
          </a:p>
        </p:txBody>
      </p:sp>
      <p:sp>
        <p:nvSpPr>
          <p:cNvPr id="23" name="Title 1">
            <a:extLst>
              <a:ext uri="{FF2B5EF4-FFF2-40B4-BE49-F238E27FC236}">
                <a16:creationId xmlns:a16="http://schemas.microsoft.com/office/drawing/2014/main" id="{1FD38F63-036A-1548-94D7-37A3B1ADAA32}"/>
              </a:ext>
            </a:extLst>
          </p:cNvPr>
          <p:cNvSpPr>
            <a:spLocks noGrp="1"/>
          </p:cNvSpPr>
          <p:nvPr>
            <p:ph type="title"/>
          </p:nvPr>
        </p:nvSpPr>
        <p:spPr>
          <a:xfrm>
            <a:off x="569643" y="5764151"/>
            <a:ext cx="4940969" cy="652690"/>
          </a:xfrm>
        </p:spPr>
        <p:txBody>
          <a:bodyPr/>
          <a:lstStyle/>
          <a:p>
            <a:r>
              <a:rPr lang="en-US" sz="1800" dirty="0">
                <a:solidFill>
                  <a:schemeClr val="accent1">
                    <a:lumMod val="75000"/>
                  </a:schemeClr>
                </a:solidFill>
              </a:rPr>
              <a:t>Failed orders detected in real time to avoid lost revenue and unhappy customers</a:t>
            </a:r>
            <a:endParaRPr lang="en-CA" sz="1800" dirty="0">
              <a:solidFill>
                <a:schemeClr val="accent1">
                  <a:lumMod val="75000"/>
                </a:schemeClr>
              </a:solidFill>
            </a:endParaRPr>
          </a:p>
        </p:txBody>
      </p:sp>
      <p:grpSp>
        <p:nvGrpSpPr>
          <p:cNvPr id="24" name="Group 23">
            <a:extLst>
              <a:ext uri="{FF2B5EF4-FFF2-40B4-BE49-F238E27FC236}">
                <a16:creationId xmlns:a16="http://schemas.microsoft.com/office/drawing/2014/main" id="{97523ACF-1393-3B44-A504-C60CB7F3EFF9}"/>
              </a:ext>
            </a:extLst>
          </p:cNvPr>
          <p:cNvGrpSpPr>
            <a:grpSpLocks noChangeAspect="1"/>
          </p:cNvGrpSpPr>
          <p:nvPr/>
        </p:nvGrpSpPr>
        <p:grpSpPr>
          <a:xfrm>
            <a:off x="1280566" y="1447312"/>
            <a:ext cx="3688976" cy="1009232"/>
            <a:chOff x="6751154" y="2123488"/>
            <a:chExt cx="1470635" cy="402337"/>
          </a:xfrm>
        </p:grpSpPr>
        <p:pic>
          <p:nvPicPr>
            <p:cNvPr id="25" name="Picture 24">
              <a:extLst>
                <a:ext uri="{FF2B5EF4-FFF2-40B4-BE49-F238E27FC236}">
                  <a16:creationId xmlns:a16="http://schemas.microsoft.com/office/drawing/2014/main" id="{35F47B13-0D84-8F46-BC20-4BAB2B38B0F3}"/>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751154" y="2184426"/>
              <a:ext cx="347393" cy="248935"/>
            </a:xfrm>
            <a:prstGeom prst="rect">
              <a:avLst/>
            </a:prstGeom>
          </p:spPr>
        </p:pic>
        <p:sp>
          <p:nvSpPr>
            <p:cNvPr id="26" name="TextBox 25">
              <a:extLst>
                <a:ext uri="{FF2B5EF4-FFF2-40B4-BE49-F238E27FC236}">
                  <a16:creationId xmlns:a16="http://schemas.microsoft.com/office/drawing/2014/main" id="{08BB23E8-AB29-C04A-91DF-34BCAB0F21D0}"/>
                </a:ext>
              </a:extLst>
            </p:cNvPr>
            <p:cNvSpPr txBox="1"/>
            <p:nvPr/>
          </p:nvSpPr>
          <p:spPr>
            <a:xfrm>
              <a:off x="7117830" y="2123488"/>
              <a:ext cx="1103959" cy="402337"/>
            </a:xfrm>
            <a:prstGeom prst="rect">
              <a:avLst/>
            </a:prstGeom>
          </p:spPr>
          <p:txBody>
            <a:bodyPr wrap="square" lIns="68568" tIns="34284" rIns="68568" bIns="34284" rtlCol="0">
              <a:spAutoFit/>
            </a:bodyPr>
            <a:lstStyle/>
            <a:p>
              <a:pPr defTabSz="1087939" fontAlgn="base">
                <a:spcBef>
                  <a:spcPct val="0"/>
                </a:spcBef>
                <a:spcAft>
                  <a:spcPct val="0"/>
                </a:spcAft>
              </a:pPr>
              <a:r>
                <a:rPr lang="en-US" sz="1333" b="1" dirty="0">
                  <a:solidFill>
                    <a:schemeClr val="accent3"/>
                  </a:solidFill>
                  <a:ea typeface="Century Gothic" charset="0"/>
                  <a:cs typeface="Century Gothic" charset="0"/>
                </a:rPr>
                <a:t>Entertainment Company</a:t>
              </a:r>
            </a:p>
          </p:txBody>
        </p:sp>
      </p:grpSp>
      <p:sp>
        <p:nvSpPr>
          <p:cNvPr id="6" name="Rectangle 5">
            <a:extLst>
              <a:ext uri="{FF2B5EF4-FFF2-40B4-BE49-F238E27FC236}">
                <a16:creationId xmlns:a16="http://schemas.microsoft.com/office/drawing/2014/main" id="{3F339CB8-7F86-1D4B-A74F-938024B4A078}"/>
              </a:ext>
            </a:extLst>
          </p:cNvPr>
          <p:cNvSpPr/>
          <p:nvPr/>
        </p:nvSpPr>
        <p:spPr>
          <a:xfrm>
            <a:off x="463998" y="2332884"/>
            <a:ext cx="5152257" cy="1605568"/>
          </a:xfrm>
          <a:prstGeom prst="rect">
            <a:avLst/>
          </a:prstGeom>
        </p:spPr>
        <p:txBody>
          <a:bodyPr wrap="square">
            <a:spAutoFit/>
          </a:bodyPr>
          <a:lstStyle/>
          <a:p>
            <a:pPr marL="0" lvl="1" defTabSz="914377">
              <a:spcBef>
                <a:spcPts val="400"/>
              </a:spcBef>
              <a:buClr>
                <a:schemeClr val="accent1"/>
              </a:buClr>
              <a:buSzPct val="70000"/>
            </a:pPr>
            <a:r>
              <a:rPr lang="en-US" sz="1900" b="1" dirty="0">
                <a:solidFill>
                  <a:schemeClr val="accent1">
                    <a:lumMod val="75000"/>
                  </a:schemeClr>
                </a:solidFill>
              </a:rPr>
              <a:t>Predicting and averting potential gaming outage conditions with finer-grained detection</a:t>
            </a:r>
          </a:p>
          <a:p>
            <a:pPr marL="0" lvl="1" defTabSz="914377">
              <a:spcBef>
                <a:spcPts val="400"/>
              </a:spcBef>
              <a:buClr>
                <a:schemeClr val="accent1"/>
              </a:buClr>
              <a:buSzPct val="70000"/>
            </a:pPr>
            <a:r>
              <a:rPr lang="en-US" sz="1900" b="1" dirty="0">
                <a:solidFill>
                  <a:schemeClr val="accent1">
                    <a:lumMod val="75000"/>
                  </a:schemeClr>
                </a:solidFill>
              </a:rPr>
              <a:t>Preventing fraud by Identifying malicious accounts and suspicious activities</a:t>
            </a:r>
          </a:p>
        </p:txBody>
      </p:sp>
    </p:spTree>
    <p:extLst>
      <p:ext uri="{BB962C8B-B14F-4D97-AF65-F5344CB8AC3E}">
        <p14:creationId xmlns:p14="http://schemas.microsoft.com/office/powerpoint/2010/main" val="298849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Splunk: Data Fabric</a:t>
            </a:r>
          </a:p>
        </p:txBody>
      </p:sp>
      <p:sp>
        <p:nvSpPr>
          <p:cNvPr id="139" name="TextBox 41"/>
          <p:cNvSpPr txBox="1">
            <a:spLocks noChangeArrowheads="1"/>
          </p:cNvSpPr>
          <p:nvPr/>
        </p:nvSpPr>
        <p:spPr bwMode="gray">
          <a:xfrm>
            <a:off x="502701" y="4564215"/>
            <a:ext cx="973088" cy="267421"/>
          </a:xfrm>
          <a:prstGeom prst="rect">
            <a:avLst/>
          </a:prstGeom>
          <a:noFill/>
          <a:ln w="9525">
            <a:noFill/>
            <a:miter lim="800000"/>
            <a:headEnd/>
            <a:tailEnd/>
          </a:ln>
        </p:spPr>
        <p:txBody>
          <a:bodyPr wrap="square" lIns="61699" tIns="30849" rIns="61699" bIns="30849">
            <a:spAutoFit/>
          </a:bodyPr>
          <a:lstStyle/>
          <a:p>
            <a:pPr algn="ctr" defTabSz="1087939" fontAlgn="base">
              <a:spcBef>
                <a:spcPct val="0"/>
              </a:spcBef>
              <a:spcAft>
                <a:spcPct val="0"/>
              </a:spcAft>
              <a:defRPr/>
            </a:pPr>
            <a:r>
              <a:rPr lang="en-US" sz="1333" b="1" kern="0" dirty="0">
                <a:solidFill>
                  <a:schemeClr val="accent1"/>
                </a:solidFill>
                <a:latin typeface="+mj-lt"/>
                <a:ea typeface="ＭＳ Ｐゴシック" charset="0"/>
              </a:rPr>
              <a:t>OT</a:t>
            </a:r>
          </a:p>
        </p:txBody>
      </p:sp>
      <p:sp>
        <p:nvSpPr>
          <p:cNvPr id="140" name="TextBox 41"/>
          <p:cNvSpPr txBox="1">
            <a:spLocks noChangeArrowheads="1"/>
          </p:cNvSpPr>
          <p:nvPr/>
        </p:nvSpPr>
        <p:spPr bwMode="gray">
          <a:xfrm>
            <a:off x="160200" y="1936843"/>
            <a:ext cx="1668600" cy="267421"/>
          </a:xfrm>
          <a:prstGeom prst="rect">
            <a:avLst/>
          </a:prstGeom>
          <a:noFill/>
          <a:ln w="9525">
            <a:noFill/>
            <a:miter lim="800000"/>
            <a:headEnd/>
            <a:tailEnd/>
          </a:ln>
        </p:spPr>
        <p:txBody>
          <a:bodyPr wrap="square" lIns="61699" tIns="30849" rIns="61699" bIns="30849">
            <a:spAutoFit/>
          </a:bodyPr>
          <a:lstStyle/>
          <a:p>
            <a:pPr algn="ctr" defTabSz="1087939" fontAlgn="base">
              <a:spcBef>
                <a:spcPct val="0"/>
              </a:spcBef>
              <a:spcAft>
                <a:spcPct val="0"/>
              </a:spcAft>
              <a:defRPr/>
            </a:pPr>
            <a:r>
              <a:rPr lang="en-US" sz="1333" b="1" kern="0" dirty="0">
                <a:solidFill>
                  <a:schemeClr val="accent1"/>
                </a:solidFill>
                <a:latin typeface="+mj-lt"/>
                <a:ea typeface="ＭＳ Ｐゴシック" charset="0"/>
              </a:rPr>
              <a:t>Industrial Assets</a:t>
            </a:r>
          </a:p>
        </p:txBody>
      </p:sp>
      <p:sp>
        <p:nvSpPr>
          <p:cNvPr id="141" name="TextBox 41"/>
          <p:cNvSpPr txBox="1">
            <a:spLocks noChangeArrowheads="1"/>
          </p:cNvSpPr>
          <p:nvPr/>
        </p:nvSpPr>
        <p:spPr bwMode="gray">
          <a:xfrm>
            <a:off x="404682" y="5943600"/>
            <a:ext cx="1169125" cy="267421"/>
          </a:xfrm>
          <a:prstGeom prst="rect">
            <a:avLst/>
          </a:prstGeom>
          <a:noFill/>
          <a:ln w="9525">
            <a:noFill/>
            <a:miter lim="800000"/>
            <a:headEnd/>
            <a:tailEnd/>
          </a:ln>
        </p:spPr>
        <p:txBody>
          <a:bodyPr wrap="square" lIns="61699" tIns="30849" rIns="61699" bIns="30849">
            <a:spAutoFit/>
          </a:bodyPr>
          <a:lstStyle/>
          <a:p>
            <a:pPr algn="ctr" defTabSz="1087939" fontAlgn="base">
              <a:spcBef>
                <a:spcPct val="0"/>
              </a:spcBef>
              <a:spcAft>
                <a:spcPct val="0"/>
              </a:spcAft>
              <a:defRPr/>
            </a:pPr>
            <a:r>
              <a:rPr lang="en-US" sz="1333" b="1" kern="0" dirty="0">
                <a:solidFill>
                  <a:schemeClr val="accent1"/>
                </a:solidFill>
                <a:latin typeface="+mj-lt"/>
                <a:ea typeface="ＭＳ Ｐゴシック" charset="0"/>
              </a:rPr>
              <a:t>IT</a:t>
            </a:r>
          </a:p>
        </p:txBody>
      </p:sp>
      <p:sp>
        <p:nvSpPr>
          <p:cNvPr id="142" name="TextBox 41"/>
          <p:cNvSpPr txBox="1">
            <a:spLocks noChangeArrowheads="1"/>
          </p:cNvSpPr>
          <p:nvPr/>
        </p:nvSpPr>
        <p:spPr bwMode="gray">
          <a:xfrm>
            <a:off x="166103" y="3261259"/>
            <a:ext cx="1656795" cy="472541"/>
          </a:xfrm>
          <a:prstGeom prst="rect">
            <a:avLst/>
          </a:prstGeom>
          <a:noFill/>
          <a:ln w="9525">
            <a:noFill/>
            <a:miter lim="800000"/>
            <a:headEnd/>
            <a:tailEnd/>
          </a:ln>
        </p:spPr>
        <p:txBody>
          <a:bodyPr wrap="square" lIns="61699" tIns="30849" rIns="61699" bIns="30849">
            <a:spAutoFit/>
          </a:bodyPr>
          <a:lstStyle/>
          <a:p>
            <a:pPr algn="ctr" defTabSz="1087939" fontAlgn="base">
              <a:spcBef>
                <a:spcPct val="0"/>
              </a:spcBef>
              <a:spcAft>
                <a:spcPct val="0"/>
              </a:spcAft>
              <a:defRPr/>
            </a:pPr>
            <a:r>
              <a:rPr lang="en-US" sz="1333" b="1" kern="0" dirty="0">
                <a:solidFill>
                  <a:schemeClr val="accent1"/>
                </a:solidFill>
                <a:latin typeface="+mj-lt"/>
                <a:ea typeface="ＭＳ Ｐゴシック" charset="0"/>
              </a:rPr>
              <a:t>Consumer and </a:t>
            </a:r>
            <a:br>
              <a:rPr lang="en-US" sz="1333" b="1" kern="0" dirty="0">
                <a:solidFill>
                  <a:schemeClr val="accent1"/>
                </a:solidFill>
                <a:latin typeface="+mj-lt"/>
                <a:ea typeface="ＭＳ Ｐゴシック" charset="0"/>
              </a:rPr>
            </a:br>
            <a:r>
              <a:rPr lang="en-US" sz="1333" b="1" kern="0" dirty="0">
                <a:solidFill>
                  <a:schemeClr val="accent1"/>
                </a:solidFill>
                <a:latin typeface="+mj-lt"/>
                <a:ea typeface="ＭＳ Ｐゴシック" charset="0"/>
              </a:rPr>
              <a:t>Mobile Devices</a:t>
            </a:r>
          </a:p>
        </p:txBody>
      </p:sp>
      <p:grpSp>
        <p:nvGrpSpPr>
          <p:cNvPr id="143" name="Group 140"/>
          <p:cNvGrpSpPr>
            <a:grpSpLocks noChangeAspect="1"/>
          </p:cNvGrpSpPr>
          <p:nvPr/>
        </p:nvGrpSpPr>
        <p:grpSpPr bwMode="auto">
          <a:xfrm>
            <a:off x="711539" y="1371600"/>
            <a:ext cx="565922" cy="548640"/>
            <a:chOff x="1613" y="0"/>
            <a:chExt cx="4454" cy="4318"/>
          </a:xfrm>
          <a:solidFill>
            <a:srgbClr val="000000"/>
          </a:solidFill>
        </p:grpSpPr>
        <p:sp>
          <p:nvSpPr>
            <p:cNvPr id="144" name="Freeform 141"/>
            <p:cNvSpPr>
              <a:spLocks noEditPoints="1"/>
            </p:cNvSpPr>
            <p:nvPr/>
          </p:nvSpPr>
          <p:spPr bwMode="auto">
            <a:xfrm>
              <a:off x="1613" y="0"/>
              <a:ext cx="4454" cy="4318"/>
            </a:xfrm>
            <a:custGeom>
              <a:avLst/>
              <a:gdLst>
                <a:gd name="T0" fmla="*/ 2384 w 2714"/>
                <a:gd name="T1" fmla="*/ 102 h 2630"/>
                <a:gd name="T2" fmla="*/ 2512 w 2714"/>
                <a:gd name="T3" fmla="*/ 1487 h 2630"/>
                <a:gd name="T4" fmla="*/ 2614 w 2714"/>
                <a:gd name="T5" fmla="*/ 1577 h 2630"/>
                <a:gd name="T6" fmla="*/ 2554 w 2714"/>
                <a:gd name="T7" fmla="*/ 2530 h 2630"/>
                <a:gd name="T8" fmla="*/ 100 w 2714"/>
                <a:gd name="T9" fmla="*/ 2470 h 2630"/>
                <a:gd name="T10" fmla="*/ 100 w 2714"/>
                <a:gd name="T11" fmla="*/ 1381 h 2630"/>
                <a:gd name="T12" fmla="*/ 101 w 2714"/>
                <a:gd name="T13" fmla="*/ 1381 h 2630"/>
                <a:gd name="T14" fmla="*/ 494 w 2714"/>
                <a:gd name="T15" fmla="*/ 1582 h 2630"/>
                <a:gd name="T16" fmla="*/ 594 w 2714"/>
                <a:gd name="T17" fmla="*/ 1482 h 2630"/>
                <a:gd name="T18" fmla="*/ 594 w 2714"/>
                <a:gd name="T19" fmla="*/ 1381 h 2630"/>
                <a:gd name="T20" fmla="*/ 596 w 2714"/>
                <a:gd name="T21" fmla="*/ 1380 h 2630"/>
                <a:gd name="T22" fmla="*/ 1021 w 2714"/>
                <a:gd name="T23" fmla="*/ 1591 h 2630"/>
                <a:gd name="T24" fmla="*/ 1121 w 2714"/>
                <a:gd name="T25" fmla="*/ 1491 h 2630"/>
                <a:gd name="T26" fmla="*/ 1121 w 2714"/>
                <a:gd name="T27" fmla="*/ 1381 h 2630"/>
                <a:gd name="T28" fmla="*/ 1123 w 2714"/>
                <a:gd name="T29" fmla="*/ 1381 h 2630"/>
                <a:gd name="T30" fmla="*/ 1511 w 2714"/>
                <a:gd name="T31" fmla="*/ 1573 h 2630"/>
                <a:gd name="T32" fmla="*/ 1611 w 2714"/>
                <a:gd name="T33" fmla="*/ 1473 h 2630"/>
                <a:gd name="T34" fmla="*/ 1611 w 2714"/>
                <a:gd name="T35" fmla="*/ 1383 h 2630"/>
                <a:gd name="T36" fmla="*/ 1613 w 2714"/>
                <a:gd name="T37" fmla="*/ 1383 h 2630"/>
                <a:gd name="T38" fmla="*/ 1987 w 2714"/>
                <a:gd name="T39" fmla="*/ 1573 h 2630"/>
                <a:gd name="T40" fmla="*/ 2226 w 2714"/>
                <a:gd name="T41" fmla="*/ 1481 h 2630"/>
                <a:gd name="T42" fmla="*/ 2341 w 2714"/>
                <a:gd name="T43" fmla="*/ 102 h 2630"/>
                <a:gd name="T44" fmla="*/ 2383 w 2714"/>
                <a:gd name="T45" fmla="*/ 100 h 2630"/>
                <a:gd name="T46" fmla="*/ 594 w 2714"/>
                <a:gd name="T47" fmla="*/ 1381 h 2630"/>
                <a:gd name="T48" fmla="*/ 1121 w 2714"/>
                <a:gd name="T49" fmla="*/ 1381 h 2630"/>
                <a:gd name="T50" fmla="*/ 1121 w 2714"/>
                <a:gd name="T51" fmla="*/ 1381 h 2630"/>
                <a:gd name="T52" fmla="*/ 100 w 2714"/>
                <a:gd name="T53" fmla="*/ 1381 h 2630"/>
                <a:gd name="T54" fmla="*/ 1611 w 2714"/>
                <a:gd name="T55" fmla="*/ 1383 h 2630"/>
                <a:gd name="T56" fmla="*/ 1611 w 2714"/>
                <a:gd name="T57" fmla="*/ 1383 h 2630"/>
                <a:gd name="T58" fmla="*/ 2342 w 2714"/>
                <a:gd name="T59" fmla="*/ 0 h 2630"/>
                <a:gd name="T60" fmla="*/ 2127 w 2714"/>
                <a:gd name="T61" fmla="*/ 1473 h 2630"/>
                <a:gd name="T62" fmla="*/ 1660 w 2714"/>
                <a:gd name="T63" fmla="*/ 1295 h 2630"/>
                <a:gd name="T64" fmla="*/ 1511 w 2714"/>
                <a:gd name="T65" fmla="*/ 1384 h 2630"/>
                <a:gd name="T66" fmla="*/ 1170 w 2714"/>
                <a:gd name="T67" fmla="*/ 1292 h 2630"/>
                <a:gd name="T68" fmla="*/ 1021 w 2714"/>
                <a:gd name="T69" fmla="*/ 1382 h 2630"/>
                <a:gd name="T70" fmla="*/ 642 w 2714"/>
                <a:gd name="T71" fmla="*/ 1292 h 2630"/>
                <a:gd name="T72" fmla="*/ 494 w 2714"/>
                <a:gd name="T73" fmla="*/ 1381 h 2630"/>
                <a:gd name="T74" fmla="*/ 149 w 2714"/>
                <a:gd name="T75" fmla="*/ 1293 h 2630"/>
                <a:gd name="T76" fmla="*/ 0 w 2714"/>
                <a:gd name="T77" fmla="*/ 1382 h 2630"/>
                <a:gd name="T78" fmla="*/ 160 w 2714"/>
                <a:gd name="T79" fmla="*/ 2630 h 2630"/>
                <a:gd name="T80" fmla="*/ 2714 w 2714"/>
                <a:gd name="T81" fmla="*/ 2470 h 2630"/>
                <a:gd name="T82" fmla="*/ 2612 w 2714"/>
                <a:gd name="T83" fmla="*/ 1477 h 2630"/>
                <a:gd name="T84" fmla="*/ 2383 w 2714"/>
                <a:gd name="T85" fmla="*/ 0 h 2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4" h="2630">
                  <a:moveTo>
                    <a:pt x="2383" y="100"/>
                  </a:moveTo>
                  <a:cubicBezTo>
                    <a:pt x="2384" y="100"/>
                    <a:pt x="2384" y="101"/>
                    <a:pt x="2384" y="102"/>
                  </a:cubicBezTo>
                  <a:cubicBezTo>
                    <a:pt x="2384" y="102"/>
                    <a:pt x="2384" y="102"/>
                    <a:pt x="2384" y="103"/>
                  </a:cubicBezTo>
                  <a:cubicBezTo>
                    <a:pt x="2512" y="1487"/>
                    <a:pt x="2512" y="1487"/>
                    <a:pt x="2512" y="1487"/>
                  </a:cubicBezTo>
                  <a:cubicBezTo>
                    <a:pt x="2517" y="1538"/>
                    <a:pt x="2560" y="1577"/>
                    <a:pt x="2612" y="1577"/>
                  </a:cubicBezTo>
                  <a:cubicBezTo>
                    <a:pt x="2614" y="1577"/>
                    <a:pt x="2614" y="1577"/>
                    <a:pt x="2614" y="1577"/>
                  </a:cubicBezTo>
                  <a:cubicBezTo>
                    <a:pt x="2614" y="2470"/>
                    <a:pt x="2614" y="2470"/>
                    <a:pt x="2614" y="2470"/>
                  </a:cubicBezTo>
                  <a:cubicBezTo>
                    <a:pt x="2614" y="2503"/>
                    <a:pt x="2587" y="2530"/>
                    <a:pt x="2554" y="2530"/>
                  </a:cubicBezTo>
                  <a:cubicBezTo>
                    <a:pt x="160" y="2530"/>
                    <a:pt x="160" y="2530"/>
                    <a:pt x="160" y="2530"/>
                  </a:cubicBezTo>
                  <a:cubicBezTo>
                    <a:pt x="127" y="2530"/>
                    <a:pt x="100" y="2503"/>
                    <a:pt x="100" y="2470"/>
                  </a:cubicBezTo>
                  <a:cubicBezTo>
                    <a:pt x="100" y="1382"/>
                    <a:pt x="100" y="1382"/>
                    <a:pt x="100" y="1382"/>
                  </a:cubicBezTo>
                  <a:cubicBezTo>
                    <a:pt x="100" y="1382"/>
                    <a:pt x="100" y="1382"/>
                    <a:pt x="100" y="1381"/>
                  </a:cubicBezTo>
                  <a:cubicBezTo>
                    <a:pt x="100" y="1381"/>
                    <a:pt x="100" y="1381"/>
                    <a:pt x="101" y="1381"/>
                  </a:cubicBezTo>
                  <a:cubicBezTo>
                    <a:pt x="101" y="1381"/>
                    <a:pt x="101" y="1381"/>
                    <a:pt x="101" y="1381"/>
                  </a:cubicBezTo>
                  <a:cubicBezTo>
                    <a:pt x="446" y="1570"/>
                    <a:pt x="446" y="1570"/>
                    <a:pt x="446" y="1570"/>
                  </a:cubicBezTo>
                  <a:cubicBezTo>
                    <a:pt x="461" y="1578"/>
                    <a:pt x="478" y="1582"/>
                    <a:pt x="494" y="1582"/>
                  </a:cubicBezTo>
                  <a:cubicBezTo>
                    <a:pt x="512" y="1582"/>
                    <a:pt x="529" y="1577"/>
                    <a:pt x="545" y="1568"/>
                  </a:cubicBezTo>
                  <a:cubicBezTo>
                    <a:pt x="575" y="1550"/>
                    <a:pt x="594" y="1517"/>
                    <a:pt x="594" y="1482"/>
                  </a:cubicBezTo>
                  <a:cubicBezTo>
                    <a:pt x="594" y="1381"/>
                    <a:pt x="594" y="1381"/>
                    <a:pt x="594" y="1381"/>
                  </a:cubicBezTo>
                  <a:cubicBezTo>
                    <a:pt x="594" y="1381"/>
                    <a:pt x="594" y="1381"/>
                    <a:pt x="594" y="1381"/>
                  </a:cubicBezTo>
                  <a:cubicBezTo>
                    <a:pt x="594" y="1380"/>
                    <a:pt x="595" y="1380"/>
                    <a:pt x="595" y="1380"/>
                  </a:cubicBezTo>
                  <a:cubicBezTo>
                    <a:pt x="595" y="1380"/>
                    <a:pt x="595" y="1380"/>
                    <a:pt x="596" y="1380"/>
                  </a:cubicBezTo>
                  <a:cubicBezTo>
                    <a:pt x="975" y="1580"/>
                    <a:pt x="975" y="1580"/>
                    <a:pt x="975" y="1580"/>
                  </a:cubicBezTo>
                  <a:cubicBezTo>
                    <a:pt x="989" y="1588"/>
                    <a:pt x="1005" y="1591"/>
                    <a:pt x="1021" y="1591"/>
                  </a:cubicBezTo>
                  <a:cubicBezTo>
                    <a:pt x="1039" y="1591"/>
                    <a:pt x="1057" y="1587"/>
                    <a:pt x="1073" y="1577"/>
                  </a:cubicBezTo>
                  <a:cubicBezTo>
                    <a:pt x="1103" y="1559"/>
                    <a:pt x="1121" y="1526"/>
                    <a:pt x="1121" y="1491"/>
                  </a:cubicBezTo>
                  <a:cubicBezTo>
                    <a:pt x="1121" y="1382"/>
                    <a:pt x="1121" y="1382"/>
                    <a:pt x="1121" y="1382"/>
                  </a:cubicBezTo>
                  <a:cubicBezTo>
                    <a:pt x="1121" y="1381"/>
                    <a:pt x="1121" y="1381"/>
                    <a:pt x="1121" y="1381"/>
                  </a:cubicBezTo>
                  <a:cubicBezTo>
                    <a:pt x="1121" y="1381"/>
                    <a:pt x="1122" y="1380"/>
                    <a:pt x="1122" y="1380"/>
                  </a:cubicBezTo>
                  <a:cubicBezTo>
                    <a:pt x="1122" y="1380"/>
                    <a:pt x="1123" y="1381"/>
                    <a:pt x="1123" y="1381"/>
                  </a:cubicBezTo>
                  <a:cubicBezTo>
                    <a:pt x="1464" y="1561"/>
                    <a:pt x="1464" y="1561"/>
                    <a:pt x="1464" y="1561"/>
                  </a:cubicBezTo>
                  <a:cubicBezTo>
                    <a:pt x="1479" y="1569"/>
                    <a:pt x="1495" y="1573"/>
                    <a:pt x="1511" y="1573"/>
                  </a:cubicBezTo>
                  <a:cubicBezTo>
                    <a:pt x="1529" y="1573"/>
                    <a:pt x="1547" y="1568"/>
                    <a:pt x="1563" y="1558"/>
                  </a:cubicBezTo>
                  <a:cubicBezTo>
                    <a:pt x="1593" y="1540"/>
                    <a:pt x="1611" y="1508"/>
                    <a:pt x="1611" y="1473"/>
                  </a:cubicBezTo>
                  <a:cubicBezTo>
                    <a:pt x="1611" y="1384"/>
                    <a:pt x="1611" y="1384"/>
                    <a:pt x="1611" y="1384"/>
                  </a:cubicBezTo>
                  <a:cubicBezTo>
                    <a:pt x="1611" y="1384"/>
                    <a:pt x="1611" y="1383"/>
                    <a:pt x="1611" y="1383"/>
                  </a:cubicBezTo>
                  <a:cubicBezTo>
                    <a:pt x="1611" y="1383"/>
                    <a:pt x="1612" y="1383"/>
                    <a:pt x="1612" y="1383"/>
                  </a:cubicBezTo>
                  <a:cubicBezTo>
                    <a:pt x="1612" y="1383"/>
                    <a:pt x="1612" y="1383"/>
                    <a:pt x="1613" y="1383"/>
                  </a:cubicBezTo>
                  <a:cubicBezTo>
                    <a:pt x="1939" y="1561"/>
                    <a:pt x="1939" y="1561"/>
                    <a:pt x="1939" y="1561"/>
                  </a:cubicBezTo>
                  <a:cubicBezTo>
                    <a:pt x="1954" y="1569"/>
                    <a:pt x="1970" y="1573"/>
                    <a:pt x="1987" y="1573"/>
                  </a:cubicBezTo>
                  <a:cubicBezTo>
                    <a:pt x="2127" y="1573"/>
                    <a:pt x="2127" y="1573"/>
                    <a:pt x="2127" y="1573"/>
                  </a:cubicBezTo>
                  <a:cubicBezTo>
                    <a:pt x="2179" y="1573"/>
                    <a:pt x="2222" y="1533"/>
                    <a:pt x="2226" y="1481"/>
                  </a:cubicBezTo>
                  <a:cubicBezTo>
                    <a:pt x="2341" y="103"/>
                    <a:pt x="2341" y="103"/>
                    <a:pt x="2341" y="103"/>
                  </a:cubicBezTo>
                  <a:cubicBezTo>
                    <a:pt x="2341" y="102"/>
                    <a:pt x="2341" y="102"/>
                    <a:pt x="2341" y="102"/>
                  </a:cubicBezTo>
                  <a:cubicBezTo>
                    <a:pt x="2341" y="101"/>
                    <a:pt x="2341" y="100"/>
                    <a:pt x="2342" y="100"/>
                  </a:cubicBezTo>
                  <a:cubicBezTo>
                    <a:pt x="2383" y="100"/>
                    <a:pt x="2383" y="100"/>
                    <a:pt x="2383" y="100"/>
                  </a:cubicBezTo>
                  <a:moveTo>
                    <a:pt x="594" y="1381"/>
                  </a:moveTo>
                  <a:cubicBezTo>
                    <a:pt x="594" y="1381"/>
                    <a:pt x="594" y="1381"/>
                    <a:pt x="594" y="1381"/>
                  </a:cubicBezTo>
                  <a:cubicBezTo>
                    <a:pt x="594" y="1381"/>
                    <a:pt x="594" y="1381"/>
                    <a:pt x="594" y="1381"/>
                  </a:cubicBezTo>
                  <a:moveTo>
                    <a:pt x="1121" y="1381"/>
                  </a:moveTo>
                  <a:cubicBezTo>
                    <a:pt x="1121" y="1381"/>
                    <a:pt x="1121" y="1381"/>
                    <a:pt x="1121" y="1381"/>
                  </a:cubicBezTo>
                  <a:cubicBezTo>
                    <a:pt x="1121" y="1381"/>
                    <a:pt x="1121" y="1381"/>
                    <a:pt x="1121" y="1381"/>
                  </a:cubicBezTo>
                  <a:moveTo>
                    <a:pt x="100" y="1381"/>
                  </a:moveTo>
                  <a:cubicBezTo>
                    <a:pt x="100" y="1381"/>
                    <a:pt x="100" y="1381"/>
                    <a:pt x="100" y="1381"/>
                  </a:cubicBezTo>
                  <a:cubicBezTo>
                    <a:pt x="100" y="1381"/>
                    <a:pt x="100" y="1381"/>
                    <a:pt x="100" y="1381"/>
                  </a:cubicBezTo>
                  <a:moveTo>
                    <a:pt x="1611" y="1383"/>
                  </a:moveTo>
                  <a:cubicBezTo>
                    <a:pt x="1611" y="1383"/>
                    <a:pt x="1611" y="1383"/>
                    <a:pt x="1611" y="1383"/>
                  </a:cubicBezTo>
                  <a:cubicBezTo>
                    <a:pt x="1611" y="1383"/>
                    <a:pt x="1611" y="1383"/>
                    <a:pt x="1611" y="1383"/>
                  </a:cubicBezTo>
                  <a:moveTo>
                    <a:pt x="2383" y="0"/>
                  </a:moveTo>
                  <a:cubicBezTo>
                    <a:pt x="2342" y="0"/>
                    <a:pt x="2342" y="0"/>
                    <a:pt x="2342" y="0"/>
                  </a:cubicBezTo>
                  <a:cubicBezTo>
                    <a:pt x="2289" y="0"/>
                    <a:pt x="2245" y="41"/>
                    <a:pt x="2241" y="94"/>
                  </a:cubicBezTo>
                  <a:cubicBezTo>
                    <a:pt x="2127" y="1473"/>
                    <a:pt x="2127" y="1473"/>
                    <a:pt x="2127" y="1473"/>
                  </a:cubicBezTo>
                  <a:cubicBezTo>
                    <a:pt x="1987" y="1473"/>
                    <a:pt x="1987" y="1473"/>
                    <a:pt x="1987" y="1473"/>
                  </a:cubicBezTo>
                  <a:cubicBezTo>
                    <a:pt x="1660" y="1295"/>
                    <a:pt x="1660" y="1295"/>
                    <a:pt x="1660" y="1295"/>
                  </a:cubicBezTo>
                  <a:cubicBezTo>
                    <a:pt x="1645" y="1287"/>
                    <a:pt x="1628" y="1283"/>
                    <a:pt x="1612" y="1283"/>
                  </a:cubicBezTo>
                  <a:cubicBezTo>
                    <a:pt x="1559" y="1283"/>
                    <a:pt x="1511" y="1325"/>
                    <a:pt x="1511" y="1384"/>
                  </a:cubicBezTo>
                  <a:cubicBezTo>
                    <a:pt x="1511" y="1473"/>
                    <a:pt x="1511" y="1473"/>
                    <a:pt x="1511" y="1473"/>
                  </a:cubicBezTo>
                  <a:cubicBezTo>
                    <a:pt x="1170" y="1292"/>
                    <a:pt x="1170" y="1292"/>
                    <a:pt x="1170" y="1292"/>
                  </a:cubicBezTo>
                  <a:cubicBezTo>
                    <a:pt x="1154" y="1284"/>
                    <a:pt x="1138" y="1280"/>
                    <a:pt x="1122" y="1280"/>
                  </a:cubicBezTo>
                  <a:cubicBezTo>
                    <a:pt x="1069" y="1280"/>
                    <a:pt x="1021" y="1323"/>
                    <a:pt x="1021" y="1382"/>
                  </a:cubicBezTo>
                  <a:cubicBezTo>
                    <a:pt x="1021" y="1491"/>
                    <a:pt x="1021" y="1491"/>
                    <a:pt x="1021" y="1491"/>
                  </a:cubicBezTo>
                  <a:cubicBezTo>
                    <a:pt x="642" y="1292"/>
                    <a:pt x="642" y="1292"/>
                    <a:pt x="642" y="1292"/>
                  </a:cubicBezTo>
                  <a:cubicBezTo>
                    <a:pt x="627" y="1284"/>
                    <a:pt x="611" y="1280"/>
                    <a:pt x="595" y="1280"/>
                  </a:cubicBezTo>
                  <a:cubicBezTo>
                    <a:pt x="542" y="1280"/>
                    <a:pt x="494" y="1323"/>
                    <a:pt x="494" y="1381"/>
                  </a:cubicBezTo>
                  <a:cubicBezTo>
                    <a:pt x="494" y="1482"/>
                    <a:pt x="494" y="1482"/>
                    <a:pt x="494" y="1482"/>
                  </a:cubicBezTo>
                  <a:cubicBezTo>
                    <a:pt x="149" y="1293"/>
                    <a:pt x="149" y="1293"/>
                    <a:pt x="149" y="1293"/>
                  </a:cubicBezTo>
                  <a:cubicBezTo>
                    <a:pt x="134" y="1285"/>
                    <a:pt x="117" y="1281"/>
                    <a:pt x="101" y="1281"/>
                  </a:cubicBezTo>
                  <a:cubicBezTo>
                    <a:pt x="48" y="1281"/>
                    <a:pt x="0" y="1323"/>
                    <a:pt x="0" y="1382"/>
                  </a:cubicBezTo>
                  <a:cubicBezTo>
                    <a:pt x="0" y="2470"/>
                    <a:pt x="0" y="2470"/>
                    <a:pt x="0" y="2470"/>
                  </a:cubicBezTo>
                  <a:cubicBezTo>
                    <a:pt x="0" y="2558"/>
                    <a:pt x="71" y="2630"/>
                    <a:pt x="160" y="2630"/>
                  </a:cubicBezTo>
                  <a:cubicBezTo>
                    <a:pt x="2554" y="2630"/>
                    <a:pt x="2554" y="2630"/>
                    <a:pt x="2554" y="2630"/>
                  </a:cubicBezTo>
                  <a:cubicBezTo>
                    <a:pt x="2643" y="2630"/>
                    <a:pt x="2714" y="2558"/>
                    <a:pt x="2714" y="2470"/>
                  </a:cubicBezTo>
                  <a:cubicBezTo>
                    <a:pt x="2714" y="1477"/>
                    <a:pt x="2714" y="1477"/>
                    <a:pt x="2714" y="1477"/>
                  </a:cubicBezTo>
                  <a:cubicBezTo>
                    <a:pt x="2612" y="1477"/>
                    <a:pt x="2612" y="1477"/>
                    <a:pt x="2612" y="1477"/>
                  </a:cubicBezTo>
                  <a:cubicBezTo>
                    <a:pt x="2484" y="94"/>
                    <a:pt x="2484" y="94"/>
                    <a:pt x="2484" y="94"/>
                  </a:cubicBezTo>
                  <a:cubicBezTo>
                    <a:pt x="2480" y="41"/>
                    <a:pt x="2436" y="0"/>
                    <a:pt x="238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145" name="Rectangle 142"/>
            <p:cNvSpPr>
              <a:spLocks noChangeArrowheads="1"/>
            </p:cNvSpPr>
            <p:nvPr/>
          </p:nvSpPr>
          <p:spPr bwMode="auto">
            <a:xfrm>
              <a:off x="2150" y="3023"/>
              <a:ext cx="276" cy="4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02" name="Rectangle 143"/>
            <p:cNvSpPr>
              <a:spLocks noChangeArrowheads="1"/>
            </p:cNvSpPr>
            <p:nvPr/>
          </p:nvSpPr>
          <p:spPr bwMode="auto">
            <a:xfrm>
              <a:off x="2667" y="3023"/>
              <a:ext cx="277" cy="4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03" name="Rectangle 144"/>
            <p:cNvSpPr>
              <a:spLocks noChangeArrowheads="1"/>
            </p:cNvSpPr>
            <p:nvPr/>
          </p:nvSpPr>
          <p:spPr bwMode="auto">
            <a:xfrm>
              <a:off x="3184" y="3023"/>
              <a:ext cx="277" cy="4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04" name="Rectangle 145"/>
            <p:cNvSpPr>
              <a:spLocks noChangeArrowheads="1"/>
            </p:cNvSpPr>
            <p:nvPr/>
          </p:nvSpPr>
          <p:spPr bwMode="auto">
            <a:xfrm>
              <a:off x="3702" y="3023"/>
              <a:ext cx="276" cy="4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05" name="Rectangle 146"/>
            <p:cNvSpPr>
              <a:spLocks noChangeArrowheads="1"/>
            </p:cNvSpPr>
            <p:nvPr/>
          </p:nvSpPr>
          <p:spPr bwMode="auto">
            <a:xfrm>
              <a:off x="4219" y="3023"/>
              <a:ext cx="277" cy="4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06" name="Rectangle 147"/>
            <p:cNvSpPr>
              <a:spLocks noChangeArrowheads="1"/>
            </p:cNvSpPr>
            <p:nvPr/>
          </p:nvSpPr>
          <p:spPr bwMode="auto">
            <a:xfrm>
              <a:off x="4736" y="3023"/>
              <a:ext cx="277" cy="4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07" name="Rectangle 148"/>
            <p:cNvSpPr>
              <a:spLocks noChangeArrowheads="1"/>
            </p:cNvSpPr>
            <p:nvPr/>
          </p:nvSpPr>
          <p:spPr bwMode="auto">
            <a:xfrm>
              <a:off x="5254" y="3023"/>
              <a:ext cx="276" cy="48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grpSp>
      <p:grpSp>
        <p:nvGrpSpPr>
          <p:cNvPr id="208" name="Group 212"/>
          <p:cNvGrpSpPr>
            <a:grpSpLocks noChangeAspect="1"/>
          </p:cNvGrpSpPr>
          <p:nvPr/>
        </p:nvGrpSpPr>
        <p:grpSpPr bwMode="auto">
          <a:xfrm>
            <a:off x="367329" y="2699861"/>
            <a:ext cx="534558" cy="488428"/>
            <a:chOff x="1474" y="2"/>
            <a:chExt cx="4728" cy="4320"/>
          </a:xfrm>
          <a:solidFill>
            <a:srgbClr val="000000"/>
          </a:solidFill>
        </p:grpSpPr>
        <p:sp>
          <p:nvSpPr>
            <p:cNvPr id="209" name="Freeform 213"/>
            <p:cNvSpPr>
              <a:spLocks noEditPoints="1"/>
            </p:cNvSpPr>
            <p:nvPr/>
          </p:nvSpPr>
          <p:spPr bwMode="auto">
            <a:xfrm>
              <a:off x="1474" y="2"/>
              <a:ext cx="4728" cy="3545"/>
            </a:xfrm>
            <a:custGeom>
              <a:avLst/>
              <a:gdLst>
                <a:gd name="T0" fmla="*/ 2517 w 2760"/>
                <a:gd name="T1" fmla="*/ 2068 h 2068"/>
                <a:gd name="T2" fmla="*/ 243 w 2760"/>
                <a:gd name="T3" fmla="*/ 2068 h 2068"/>
                <a:gd name="T4" fmla="*/ 0 w 2760"/>
                <a:gd name="T5" fmla="*/ 1825 h 2068"/>
                <a:gd name="T6" fmla="*/ 0 w 2760"/>
                <a:gd name="T7" fmla="*/ 243 h 2068"/>
                <a:gd name="T8" fmla="*/ 243 w 2760"/>
                <a:gd name="T9" fmla="*/ 0 h 2068"/>
                <a:gd name="T10" fmla="*/ 2517 w 2760"/>
                <a:gd name="T11" fmla="*/ 0 h 2068"/>
                <a:gd name="T12" fmla="*/ 2760 w 2760"/>
                <a:gd name="T13" fmla="*/ 243 h 2068"/>
                <a:gd name="T14" fmla="*/ 2760 w 2760"/>
                <a:gd name="T15" fmla="*/ 1825 h 2068"/>
                <a:gd name="T16" fmla="*/ 2517 w 2760"/>
                <a:gd name="T17" fmla="*/ 2068 h 2068"/>
                <a:gd name="T18" fmla="*/ 243 w 2760"/>
                <a:gd name="T19" fmla="*/ 100 h 2068"/>
                <a:gd name="T20" fmla="*/ 100 w 2760"/>
                <a:gd name="T21" fmla="*/ 243 h 2068"/>
                <a:gd name="T22" fmla="*/ 100 w 2760"/>
                <a:gd name="T23" fmla="*/ 1825 h 2068"/>
                <a:gd name="T24" fmla="*/ 243 w 2760"/>
                <a:gd name="T25" fmla="*/ 1968 h 2068"/>
                <a:gd name="T26" fmla="*/ 2517 w 2760"/>
                <a:gd name="T27" fmla="*/ 1968 h 2068"/>
                <a:gd name="T28" fmla="*/ 2660 w 2760"/>
                <a:gd name="T29" fmla="*/ 1825 h 2068"/>
                <a:gd name="T30" fmla="*/ 2660 w 2760"/>
                <a:gd name="T31" fmla="*/ 243 h 2068"/>
                <a:gd name="T32" fmla="*/ 2517 w 2760"/>
                <a:gd name="T33" fmla="*/ 100 h 2068"/>
                <a:gd name="T34" fmla="*/ 243 w 2760"/>
                <a:gd name="T35" fmla="*/ 100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0" h="2068">
                  <a:moveTo>
                    <a:pt x="2517" y="2068"/>
                  </a:moveTo>
                  <a:cubicBezTo>
                    <a:pt x="243" y="2068"/>
                    <a:pt x="243" y="2068"/>
                    <a:pt x="243" y="2068"/>
                  </a:cubicBezTo>
                  <a:cubicBezTo>
                    <a:pt x="109" y="2068"/>
                    <a:pt x="0" y="1959"/>
                    <a:pt x="0" y="1825"/>
                  </a:cubicBezTo>
                  <a:cubicBezTo>
                    <a:pt x="0" y="243"/>
                    <a:pt x="0" y="243"/>
                    <a:pt x="0" y="243"/>
                  </a:cubicBezTo>
                  <a:cubicBezTo>
                    <a:pt x="0" y="109"/>
                    <a:pt x="109" y="0"/>
                    <a:pt x="243" y="0"/>
                  </a:cubicBezTo>
                  <a:cubicBezTo>
                    <a:pt x="2517" y="0"/>
                    <a:pt x="2517" y="0"/>
                    <a:pt x="2517" y="0"/>
                  </a:cubicBezTo>
                  <a:cubicBezTo>
                    <a:pt x="2651" y="0"/>
                    <a:pt x="2760" y="109"/>
                    <a:pt x="2760" y="243"/>
                  </a:cubicBezTo>
                  <a:cubicBezTo>
                    <a:pt x="2760" y="1825"/>
                    <a:pt x="2760" y="1825"/>
                    <a:pt x="2760" y="1825"/>
                  </a:cubicBezTo>
                  <a:cubicBezTo>
                    <a:pt x="2760" y="1959"/>
                    <a:pt x="2651" y="2068"/>
                    <a:pt x="2517" y="2068"/>
                  </a:cubicBezTo>
                  <a:close/>
                  <a:moveTo>
                    <a:pt x="243" y="100"/>
                  </a:moveTo>
                  <a:cubicBezTo>
                    <a:pt x="164" y="100"/>
                    <a:pt x="100" y="164"/>
                    <a:pt x="100" y="243"/>
                  </a:cubicBezTo>
                  <a:cubicBezTo>
                    <a:pt x="100" y="1825"/>
                    <a:pt x="100" y="1825"/>
                    <a:pt x="100" y="1825"/>
                  </a:cubicBezTo>
                  <a:cubicBezTo>
                    <a:pt x="100" y="1904"/>
                    <a:pt x="164" y="1968"/>
                    <a:pt x="243" y="1968"/>
                  </a:cubicBezTo>
                  <a:cubicBezTo>
                    <a:pt x="2517" y="1968"/>
                    <a:pt x="2517" y="1968"/>
                    <a:pt x="2517" y="1968"/>
                  </a:cubicBezTo>
                  <a:cubicBezTo>
                    <a:pt x="2596" y="1968"/>
                    <a:pt x="2660" y="1904"/>
                    <a:pt x="2660" y="1825"/>
                  </a:cubicBezTo>
                  <a:cubicBezTo>
                    <a:pt x="2660" y="243"/>
                    <a:pt x="2660" y="243"/>
                    <a:pt x="2660" y="243"/>
                  </a:cubicBezTo>
                  <a:cubicBezTo>
                    <a:pt x="2660" y="164"/>
                    <a:pt x="2596" y="100"/>
                    <a:pt x="2517" y="100"/>
                  </a:cubicBezTo>
                  <a:lnTo>
                    <a:pt x="243" y="1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10" name="Freeform 214"/>
            <p:cNvSpPr>
              <a:spLocks/>
            </p:cNvSpPr>
            <p:nvPr/>
          </p:nvSpPr>
          <p:spPr bwMode="auto">
            <a:xfrm>
              <a:off x="3074" y="3753"/>
              <a:ext cx="1528" cy="171"/>
            </a:xfrm>
            <a:custGeom>
              <a:avLst/>
              <a:gdLst>
                <a:gd name="T0" fmla="*/ 842 w 892"/>
                <a:gd name="T1" fmla="*/ 100 h 100"/>
                <a:gd name="T2" fmla="*/ 50 w 892"/>
                <a:gd name="T3" fmla="*/ 100 h 100"/>
                <a:gd name="T4" fmla="*/ 0 w 892"/>
                <a:gd name="T5" fmla="*/ 50 h 100"/>
                <a:gd name="T6" fmla="*/ 50 w 892"/>
                <a:gd name="T7" fmla="*/ 0 h 100"/>
                <a:gd name="T8" fmla="*/ 842 w 892"/>
                <a:gd name="T9" fmla="*/ 0 h 100"/>
                <a:gd name="T10" fmla="*/ 892 w 892"/>
                <a:gd name="T11" fmla="*/ 50 h 100"/>
                <a:gd name="T12" fmla="*/ 842 w 892"/>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892" h="100">
                  <a:moveTo>
                    <a:pt x="842" y="100"/>
                  </a:moveTo>
                  <a:cubicBezTo>
                    <a:pt x="50" y="100"/>
                    <a:pt x="50" y="100"/>
                    <a:pt x="50" y="100"/>
                  </a:cubicBezTo>
                  <a:cubicBezTo>
                    <a:pt x="22" y="100"/>
                    <a:pt x="0" y="77"/>
                    <a:pt x="0" y="50"/>
                  </a:cubicBezTo>
                  <a:cubicBezTo>
                    <a:pt x="0" y="22"/>
                    <a:pt x="22" y="0"/>
                    <a:pt x="50" y="0"/>
                  </a:cubicBezTo>
                  <a:cubicBezTo>
                    <a:pt x="842" y="0"/>
                    <a:pt x="842" y="0"/>
                    <a:pt x="842" y="0"/>
                  </a:cubicBezTo>
                  <a:cubicBezTo>
                    <a:pt x="870" y="0"/>
                    <a:pt x="892" y="22"/>
                    <a:pt x="892" y="50"/>
                  </a:cubicBezTo>
                  <a:cubicBezTo>
                    <a:pt x="892" y="77"/>
                    <a:pt x="870" y="100"/>
                    <a:pt x="842"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11" name="Freeform 215"/>
            <p:cNvSpPr>
              <a:spLocks/>
            </p:cNvSpPr>
            <p:nvPr/>
          </p:nvSpPr>
          <p:spPr bwMode="auto">
            <a:xfrm>
              <a:off x="2245" y="4150"/>
              <a:ext cx="3186" cy="172"/>
            </a:xfrm>
            <a:custGeom>
              <a:avLst/>
              <a:gdLst>
                <a:gd name="T0" fmla="*/ 1810 w 1860"/>
                <a:gd name="T1" fmla="*/ 100 h 100"/>
                <a:gd name="T2" fmla="*/ 50 w 1860"/>
                <a:gd name="T3" fmla="*/ 100 h 100"/>
                <a:gd name="T4" fmla="*/ 0 w 1860"/>
                <a:gd name="T5" fmla="*/ 50 h 100"/>
                <a:gd name="T6" fmla="*/ 50 w 1860"/>
                <a:gd name="T7" fmla="*/ 0 h 100"/>
                <a:gd name="T8" fmla="*/ 1810 w 1860"/>
                <a:gd name="T9" fmla="*/ 0 h 100"/>
                <a:gd name="T10" fmla="*/ 1860 w 1860"/>
                <a:gd name="T11" fmla="*/ 50 h 100"/>
                <a:gd name="T12" fmla="*/ 1810 w 1860"/>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1860" h="100">
                  <a:moveTo>
                    <a:pt x="1810" y="100"/>
                  </a:moveTo>
                  <a:cubicBezTo>
                    <a:pt x="50" y="100"/>
                    <a:pt x="50" y="100"/>
                    <a:pt x="50" y="100"/>
                  </a:cubicBezTo>
                  <a:cubicBezTo>
                    <a:pt x="22" y="100"/>
                    <a:pt x="0" y="78"/>
                    <a:pt x="0" y="50"/>
                  </a:cubicBezTo>
                  <a:cubicBezTo>
                    <a:pt x="0" y="22"/>
                    <a:pt x="22" y="0"/>
                    <a:pt x="50" y="0"/>
                  </a:cubicBezTo>
                  <a:cubicBezTo>
                    <a:pt x="1810" y="0"/>
                    <a:pt x="1810" y="0"/>
                    <a:pt x="1810" y="0"/>
                  </a:cubicBezTo>
                  <a:cubicBezTo>
                    <a:pt x="1838" y="0"/>
                    <a:pt x="1860" y="22"/>
                    <a:pt x="1860" y="50"/>
                  </a:cubicBezTo>
                  <a:cubicBezTo>
                    <a:pt x="1860" y="78"/>
                    <a:pt x="1838" y="100"/>
                    <a:pt x="1810"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grpSp>
      <p:grpSp>
        <p:nvGrpSpPr>
          <p:cNvPr id="212" name="Group 237"/>
          <p:cNvGrpSpPr>
            <a:grpSpLocks noChangeAspect="1"/>
          </p:cNvGrpSpPr>
          <p:nvPr/>
        </p:nvGrpSpPr>
        <p:grpSpPr bwMode="auto">
          <a:xfrm>
            <a:off x="1052574" y="2687406"/>
            <a:ext cx="569536" cy="553642"/>
            <a:chOff x="1619" y="1"/>
            <a:chExt cx="4444" cy="4320"/>
          </a:xfrm>
          <a:solidFill>
            <a:srgbClr val="000000"/>
          </a:solidFill>
        </p:grpSpPr>
        <p:sp>
          <p:nvSpPr>
            <p:cNvPr id="233" name="Freeform 238"/>
            <p:cNvSpPr>
              <a:spLocks noEditPoints="1"/>
            </p:cNvSpPr>
            <p:nvPr/>
          </p:nvSpPr>
          <p:spPr bwMode="auto">
            <a:xfrm>
              <a:off x="1619" y="1"/>
              <a:ext cx="2768" cy="3807"/>
            </a:xfrm>
            <a:custGeom>
              <a:avLst/>
              <a:gdLst>
                <a:gd name="T0" fmla="*/ 1736 w 1946"/>
                <a:gd name="T1" fmla="*/ 0 h 2675"/>
                <a:gd name="T2" fmla="*/ 210 w 1946"/>
                <a:gd name="T3" fmla="*/ 0 h 2675"/>
                <a:gd name="T4" fmla="*/ 0 w 1946"/>
                <a:gd name="T5" fmla="*/ 210 h 2675"/>
                <a:gd name="T6" fmla="*/ 0 w 1946"/>
                <a:gd name="T7" fmla="*/ 2465 h 2675"/>
                <a:gd name="T8" fmla="*/ 210 w 1946"/>
                <a:gd name="T9" fmla="*/ 2675 h 2675"/>
                <a:gd name="T10" fmla="*/ 1736 w 1946"/>
                <a:gd name="T11" fmla="*/ 2675 h 2675"/>
                <a:gd name="T12" fmla="*/ 1946 w 1946"/>
                <a:gd name="T13" fmla="*/ 2465 h 2675"/>
                <a:gd name="T14" fmla="*/ 1946 w 1946"/>
                <a:gd name="T15" fmla="*/ 210 h 2675"/>
                <a:gd name="T16" fmla="*/ 1736 w 1946"/>
                <a:gd name="T17" fmla="*/ 0 h 2675"/>
                <a:gd name="T18" fmla="*/ 100 w 1946"/>
                <a:gd name="T19" fmla="*/ 491 h 2675"/>
                <a:gd name="T20" fmla="*/ 1846 w 1946"/>
                <a:gd name="T21" fmla="*/ 491 h 2675"/>
                <a:gd name="T22" fmla="*/ 1846 w 1946"/>
                <a:gd name="T23" fmla="*/ 2041 h 2675"/>
                <a:gd name="T24" fmla="*/ 100 w 1946"/>
                <a:gd name="T25" fmla="*/ 2041 h 2675"/>
                <a:gd name="T26" fmla="*/ 100 w 1946"/>
                <a:gd name="T27" fmla="*/ 491 h 2675"/>
                <a:gd name="T28" fmla="*/ 210 w 1946"/>
                <a:gd name="T29" fmla="*/ 100 h 2675"/>
                <a:gd name="T30" fmla="*/ 1736 w 1946"/>
                <a:gd name="T31" fmla="*/ 100 h 2675"/>
                <a:gd name="T32" fmla="*/ 1846 w 1946"/>
                <a:gd name="T33" fmla="*/ 210 h 2675"/>
                <a:gd name="T34" fmla="*/ 1846 w 1946"/>
                <a:gd name="T35" fmla="*/ 391 h 2675"/>
                <a:gd name="T36" fmla="*/ 100 w 1946"/>
                <a:gd name="T37" fmla="*/ 391 h 2675"/>
                <a:gd name="T38" fmla="*/ 100 w 1946"/>
                <a:gd name="T39" fmla="*/ 210 h 2675"/>
                <a:gd name="T40" fmla="*/ 210 w 1946"/>
                <a:gd name="T41" fmla="*/ 100 h 2675"/>
                <a:gd name="T42" fmla="*/ 1736 w 1946"/>
                <a:gd name="T43" fmla="*/ 2575 h 2675"/>
                <a:gd name="T44" fmla="*/ 210 w 1946"/>
                <a:gd name="T45" fmla="*/ 2575 h 2675"/>
                <a:gd name="T46" fmla="*/ 100 w 1946"/>
                <a:gd name="T47" fmla="*/ 2465 h 2675"/>
                <a:gd name="T48" fmla="*/ 100 w 1946"/>
                <a:gd name="T49" fmla="*/ 2141 h 2675"/>
                <a:gd name="T50" fmla="*/ 1846 w 1946"/>
                <a:gd name="T51" fmla="*/ 2141 h 2675"/>
                <a:gd name="T52" fmla="*/ 1846 w 1946"/>
                <a:gd name="T53" fmla="*/ 2465 h 2675"/>
                <a:gd name="T54" fmla="*/ 1736 w 1946"/>
                <a:gd name="T55" fmla="*/ 2575 h 2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46" h="2675">
                  <a:moveTo>
                    <a:pt x="1736" y="0"/>
                  </a:moveTo>
                  <a:cubicBezTo>
                    <a:pt x="210" y="0"/>
                    <a:pt x="210" y="0"/>
                    <a:pt x="210" y="0"/>
                  </a:cubicBezTo>
                  <a:cubicBezTo>
                    <a:pt x="94" y="0"/>
                    <a:pt x="0" y="94"/>
                    <a:pt x="0" y="210"/>
                  </a:cubicBezTo>
                  <a:cubicBezTo>
                    <a:pt x="0" y="2465"/>
                    <a:pt x="0" y="2465"/>
                    <a:pt x="0" y="2465"/>
                  </a:cubicBezTo>
                  <a:cubicBezTo>
                    <a:pt x="0" y="2581"/>
                    <a:pt x="94" y="2675"/>
                    <a:pt x="210" y="2675"/>
                  </a:cubicBezTo>
                  <a:cubicBezTo>
                    <a:pt x="1736" y="2675"/>
                    <a:pt x="1736" y="2675"/>
                    <a:pt x="1736" y="2675"/>
                  </a:cubicBezTo>
                  <a:cubicBezTo>
                    <a:pt x="1852" y="2675"/>
                    <a:pt x="1946" y="2581"/>
                    <a:pt x="1946" y="2465"/>
                  </a:cubicBezTo>
                  <a:cubicBezTo>
                    <a:pt x="1946" y="210"/>
                    <a:pt x="1946" y="210"/>
                    <a:pt x="1946" y="210"/>
                  </a:cubicBezTo>
                  <a:cubicBezTo>
                    <a:pt x="1946" y="94"/>
                    <a:pt x="1852" y="0"/>
                    <a:pt x="1736" y="0"/>
                  </a:cubicBezTo>
                  <a:close/>
                  <a:moveTo>
                    <a:pt x="100" y="491"/>
                  </a:moveTo>
                  <a:cubicBezTo>
                    <a:pt x="1846" y="491"/>
                    <a:pt x="1846" y="491"/>
                    <a:pt x="1846" y="491"/>
                  </a:cubicBezTo>
                  <a:cubicBezTo>
                    <a:pt x="1846" y="2041"/>
                    <a:pt x="1846" y="2041"/>
                    <a:pt x="1846" y="2041"/>
                  </a:cubicBezTo>
                  <a:cubicBezTo>
                    <a:pt x="100" y="2041"/>
                    <a:pt x="100" y="2041"/>
                    <a:pt x="100" y="2041"/>
                  </a:cubicBezTo>
                  <a:lnTo>
                    <a:pt x="100" y="491"/>
                  </a:lnTo>
                  <a:close/>
                  <a:moveTo>
                    <a:pt x="210" y="100"/>
                  </a:moveTo>
                  <a:cubicBezTo>
                    <a:pt x="1736" y="100"/>
                    <a:pt x="1736" y="100"/>
                    <a:pt x="1736" y="100"/>
                  </a:cubicBezTo>
                  <a:cubicBezTo>
                    <a:pt x="1797" y="100"/>
                    <a:pt x="1846" y="149"/>
                    <a:pt x="1846" y="210"/>
                  </a:cubicBezTo>
                  <a:cubicBezTo>
                    <a:pt x="1846" y="391"/>
                    <a:pt x="1846" y="391"/>
                    <a:pt x="1846" y="391"/>
                  </a:cubicBezTo>
                  <a:cubicBezTo>
                    <a:pt x="100" y="391"/>
                    <a:pt x="100" y="391"/>
                    <a:pt x="100" y="391"/>
                  </a:cubicBezTo>
                  <a:cubicBezTo>
                    <a:pt x="100" y="210"/>
                    <a:pt x="100" y="210"/>
                    <a:pt x="100" y="210"/>
                  </a:cubicBezTo>
                  <a:cubicBezTo>
                    <a:pt x="100" y="149"/>
                    <a:pt x="149" y="100"/>
                    <a:pt x="210" y="100"/>
                  </a:cubicBezTo>
                  <a:close/>
                  <a:moveTo>
                    <a:pt x="1736" y="2575"/>
                  </a:moveTo>
                  <a:cubicBezTo>
                    <a:pt x="210" y="2575"/>
                    <a:pt x="210" y="2575"/>
                    <a:pt x="210" y="2575"/>
                  </a:cubicBezTo>
                  <a:cubicBezTo>
                    <a:pt x="149" y="2575"/>
                    <a:pt x="100" y="2525"/>
                    <a:pt x="100" y="2465"/>
                  </a:cubicBezTo>
                  <a:cubicBezTo>
                    <a:pt x="100" y="2141"/>
                    <a:pt x="100" y="2141"/>
                    <a:pt x="100" y="2141"/>
                  </a:cubicBezTo>
                  <a:cubicBezTo>
                    <a:pt x="1846" y="2141"/>
                    <a:pt x="1846" y="2141"/>
                    <a:pt x="1846" y="2141"/>
                  </a:cubicBezTo>
                  <a:cubicBezTo>
                    <a:pt x="1846" y="2465"/>
                    <a:pt x="1846" y="2465"/>
                    <a:pt x="1846" y="2465"/>
                  </a:cubicBezTo>
                  <a:cubicBezTo>
                    <a:pt x="1846" y="2525"/>
                    <a:pt x="1797" y="2575"/>
                    <a:pt x="1736" y="25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34" name="Oval 239"/>
            <p:cNvSpPr>
              <a:spLocks noChangeArrowheads="1"/>
            </p:cNvSpPr>
            <p:nvPr/>
          </p:nvSpPr>
          <p:spPr bwMode="auto">
            <a:xfrm>
              <a:off x="2832" y="3176"/>
              <a:ext cx="342" cy="341"/>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35" name="Freeform 240"/>
            <p:cNvSpPr>
              <a:spLocks noEditPoints="1"/>
            </p:cNvSpPr>
            <p:nvPr/>
          </p:nvSpPr>
          <p:spPr bwMode="auto">
            <a:xfrm>
              <a:off x="4667" y="1847"/>
              <a:ext cx="1396" cy="2474"/>
            </a:xfrm>
            <a:custGeom>
              <a:avLst/>
              <a:gdLst>
                <a:gd name="T0" fmla="*/ 771 w 981"/>
                <a:gd name="T1" fmla="*/ 0 h 1739"/>
                <a:gd name="T2" fmla="*/ 210 w 981"/>
                <a:gd name="T3" fmla="*/ 0 h 1739"/>
                <a:gd name="T4" fmla="*/ 0 w 981"/>
                <a:gd name="T5" fmla="*/ 210 h 1739"/>
                <a:gd name="T6" fmla="*/ 0 w 981"/>
                <a:gd name="T7" fmla="*/ 1529 h 1739"/>
                <a:gd name="T8" fmla="*/ 210 w 981"/>
                <a:gd name="T9" fmla="*/ 1739 h 1739"/>
                <a:gd name="T10" fmla="*/ 771 w 981"/>
                <a:gd name="T11" fmla="*/ 1739 h 1739"/>
                <a:gd name="T12" fmla="*/ 981 w 981"/>
                <a:gd name="T13" fmla="*/ 1529 h 1739"/>
                <a:gd name="T14" fmla="*/ 981 w 981"/>
                <a:gd name="T15" fmla="*/ 210 h 1739"/>
                <a:gd name="T16" fmla="*/ 771 w 981"/>
                <a:gd name="T17" fmla="*/ 0 h 1739"/>
                <a:gd name="T18" fmla="*/ 210 w 981"/>
                <a:gd name="T19" fmla="*/ 100 h 1739"/>
                <a:gd name="T20" fmla="*/ 771 w 981"/>
                <a:gd name="T21" fmla="*/ 100 h 1739"/>
                <a:gd name="T22" fmla="*/ 881 w 981"/>
                <a:gd name="T23" fmla="*/ 210 h 1739"/>
                <a:gd name="T24" fmla="*/ 881 w 981"/>
                <a:gd name="T25" fmla="*/ 1272 h 1739"/>
                <a:gd name="T26" fmla="*/ 100 w 981"/>
                <a:gd name="T27" fmla="*/ 1272 h 1739"/>
                <a:gd name="T28" fmla="*/ 100 w 981"/>
                <a:gd name="T29" fmla="*/ 210 h 1739"/>
                <a:gd name="T30" fmla="*/ 210 w 981"/>
                <a:gd name="T31" fmla="*/ 100 h 1739"/>
                <a:gd name="T32" fmla="*/ 771 w 981"/>
                <a:gd name="T33" fmla="*/ 1639 h 1739"/>
                <a:gd name="T34" fmla="*/ 210 w 981"/>
                <a:gd name="T35" fmla="*/ 1639 h 1739"/>
                <a:gd name="T36" fmla="*/ 100 w 981"/>
                <a:gd name="T37" fmla="*/ 1529 h 1739"/>
                <a:gd name="T38" fmla="*/ 100 w 981"/>
                <a:gd name="T39" fmla="*/ 1372 h 1739"/>
                <a:gd name="T40" fmla="*/ 881 w 981"/>
                <a:gd name="T41" fmla="*/ 1372 h 1739"/>
                <a:gd name="T42" fmla="*/ 881 w 981"/>
                <a:gd name="T43" fmla="*/ 1529 h 1739"/>
                <a:gd name="T44" fmla="*/ 771 w 981"/>
                <a:gd name="T45" fmla="*/ 163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1" h="1739">
                  <a:moveTo>
                    <a:pt x="771" y="0"/>
                  </a:moveTo>
                  <a:cubicBezTo>
                    <a:pt x="210" y="0"/>
                    <a:pt x="210" y="0"/>
                    <a:pt x="210" y="0"/>
                  </a:cubicBezTo>
                  <a:cubicBezTo>
                    <a:pt x="95" y="0"/>
                    <a:pt x="0" y="94"/>
                    <a:pt x="0" y="210"/>
                  </a:cubicBezTo>
                  <a:cubicBezTo>
                    <a:pt x="0" y="1529"/>
                    <a:pt x="0" y="1529"/>
                    <a:pt x="0" y="1529"/>
                  </a:cubicBezTo>
                  <a:cubicBezTo>
                    <a:pt x="0" y="1645"/>
                    <a:pt x="95" y="1739"/>
                    <a:pt x="210" y="1739"/>
                  </a:cubicBezTo>
                  <a:cubicBezTo>
                    <a:pt x="771" y="1739"/>
                    <a:pt x="771" y="1739"/>
                    <a:pt x="771" y="1739"/>
                  </a:cubicBezTo>
                  <a:cubicBezTo>
                    <a:pt x="887" y="1739"/>
                    <a:pt x="981" y="1645"/>
                    <a:pt x="981" y="1529"/>
                  </a:cubicBezTo>
                  <a:cubicBezTo>
                    <a:pt x="981" y="210"/>
                    <a:pt x="981" y="210"/>
                    <a:pt x="981" y="210"/>
                  </a:cubicBezTo>
                  <a:cubicBezTo>
                    <a:pt x="981" y="94"/>
                    <a:pt x="887" y="0"/>
                    <a:pt x="771" y="0"/>
                  </a:cubicBezTo>
                  <a:close/>
                  <a:moveTo>
                    <a:pt x="210" y="100"/>
                  </a:moveTo>
                  <a:cubicBezTo>
                    <a:pt x="771" y="100"/>
                    <a:pt x="771" y="100"/>
                    <a:pt x="771" y="100"/>
                  </a:cubicBezTo>
                  <a:cubicBezTo>
                    <a:pt x="832" y="100"/>
                    <a:pt x="881" y="149"/>
                    <a:pt x="881" y="210"/>
                  </a:cubicBezTo>
                  <a:cubicBezTo>
                    <a:pt x="881" y="1272"/>
                    <a:pt x="881" y="1272"/>
                    <a:pt x="881" y="1272"/>
                  </a:cubicBezTo>
                  <a:cubicBezTo>
                    <a:pt x="100" y="1272"/>
                    <a:pt x="100" y="1272"/>
                    <a:pt x="100" y="1272"/>
                  </a:cubicBezTo>
                  <a:cubicBezTo>
                    <a:pt x="100" y="210"/>
                    <a:pt x="100" y="210"/>
                    <a:pt x="100" y="210"/>
                  </a:cubicBezTo>
                  <a:cubicBezTo>
                    <a:pt x="100" y="149"/>
                    <a:pt x="150" y="100"/>
                    <a:pt x="210" y="100"/>
                  </a:cubicBezTo>
                  <a:close/>
                  <a:moveTo>
                    <a:pt x="771" y="1639"/>
                  </a:moveTo>
                  <a:cubicBezTo>
                    <a:pt x="210" y="1639"/>
                    <a:pt x="210" y="1639"/>
                    <a:pt x="210" y="1639"/>
                  </a:cubicBezTo>
                  <a:cubicBezTo>
                    <a:pt x="150" y="1639"/>
                    <a:pt x="100" y="1590"/>
                    <a:pt x="100" y="1529"/>
                  </a:cubicBezTo>
                  <a:cubicBezTo>
                    <a:pt x="100" y="1372"/>
                    <a:pt x="100" y="1372"/>
                    <a:pt x="100" y="1372"/>
                  </a:cubicBezTo>
                  <a:cubicBezTo>
                    <a:pt x="881" y="1372"/>
                    <a:pt x="881" y="1372"/>
                    <a:pt x="881" y="1372"/>
                  </a:cubicBezTo>
                  <a:cubicBezTo>
                    <a:pt x="881" y="1529"/>
                    <a:pt x="881" y="1529"/>
                    <a:pt x="881" y="1529"/>
                  </a:cubicBezTo>
                  <a:cubicBezTo>
                    <a:pt x="881" y="1590"/>
                    <a:pt x="832" y="1639"/>
                    <a:pt x="771" y="16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36" name="Oval 241"/>
            <p:cNvSpPr>
              <a:spLocks noChangeArrowheads="1"/>
            </p:cNvSpPr>
            <p:nvPr/>
          </p:nvSpPr>
          <p:spPr bwMode="auto">
            <a:xfrm>
              <a:off x="5280" y="2157"/>
              <a:ext cx="171" cy="171"/>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grpSp>
      <p:sp>
        <p:nvSpPr>
          <p:cNvPr id="237" name="Freeform 29"/>
          <p:cNvSpPr>
            <a:spLocks noEditPoints="1"/>
          </p:cNvSpPr>
          <p:nvPr/>
        </p:nvSpPr>
        <p:spPr bwMode="auto">
          <a:xfrm>
            <a:off x="751233" y="4038600"/>
            <a:ext cx="486534" cy="472734"/>
          </a:xfrm>
          <a:custGeom>
            <a:avLst/>
            <a:gdLst>
              <a:gd name="T0" fmla="*/ 2953 w 3025"/>
              <a:gd name="T1" fmla="*/ 455 h 2899"/>
              <a:gd name="T2" fmla="*/ 2680 w 3025"/>
              <a:gd name="T3" fmla="*/ 694 h 2899"/>
              <a:gd name="T4" fmla="*/ 2681 w 3025"/>
              <a:gd name="T5" fmla="*/ 243 h 2899"/>
              <a:gd name="T6" fmla="*/ 2662 w 3025"/>
              <a:gd name="T7" fmla="*/ 161 h 2899"/>
              <a:gd name="T8" fmla="*/ 2123 w 3025"/>
              <a:gd name="T9" fmla="*/ 286 h 2899"/>
              <a:gd name="T10" fmla="*/ 1626 w 3025"/>
              <a:gd name="T11" fmla="*/ 1226 h 2899"/>
              <a:gd name="T12" fmla="*/ 1407 w 3025"/>
              <a:gd name="T13" fmla="*/ 252 h 2899"/>
              <a:gd name="T14" fmla="*/ 1386 w 3025"/>
              <a:gd name="T15" fmla="*/ 169 h 2899"/>
              <a:gd name="T16" fmla="*/ 727 w 3025"/>
              <a:gd name="T17" fmla="*/ 46 h 2899"/>
              <a:gd name="T18" fmla="*/ 0 w 3025"/>
              <a:gd name="T19" fmla="*/ 828 h 2899"/>
              <a:gd name="T20" fmla="*/ 296 w 3025"/>
              <a:gd name="T21" fmla="*/ 1178 h 2899"/>
              <a:gd name="T22" fmla="*/ 481 w 3025"/>
              <a:gd name="T23" fmla="*/ 1178 h 2899"/>
              <a:gd name="T24" fmla="*/ 1308 w 3025"/>
              <a:gd name="T25" fmla="*/ 1544 h 2899"/>
              <a:gd name="T26" fmla="*/ 404 w 3025"/>
              <a:gd name="T27" fmla="*/ 2005 h 2899"/>
              <a:gd name="T28" fmla="*/ 278 w 3025"/>
              <a:gd name="T29" fmla="*/ 2544 h 2899"/>
              <a:gd name="T30" fmla="*/ 361 w 3025"/>
              <a:gd name="T31" fmla="*/ 2564 h 2899"/>
              <a:gd name="T32" fmla="*/ 812 w 3025"/>
              <a:gd name="T33" fmla="*/ 2563 h 2899"/>
              <a:gd name="T34" fmla="*/ 572 w 3025"/>
              <a:gd name="T35" fmla="*/ 2835 h 2899"/>
              <a:gd name="T36" fmla="*/ 774 w 3025"/>
              <a:gd name="T37" fmla="*/ 2899 h 2899"/>
              <a:gd name="T38" fmla="*/ 1144 w 3025"/>
              <a:gd name="T39" fmla="*/ 2746 h 2899"/>
              <a:gd name="T40" fmla="*/ 1605 w 3025"/>
              <a:gd name="T41" fmla="*/ 1841 h 2899"/>
              <a:gd name="T42" fmla="*/ 2574 w 3025"/>
              <a:gd name="T43" fmla="*/ 2756 h 2899"/>
              <a:gd name="T44" fmla="*/ 2799 w 3025"/>
              <a:gd name="T45" fmla="*/ 2585 h 2899"/>
              <a:gd name="T46" fmla="*/ 2799 w 3025"/>
              <a:gd name="T47" fmla="*/ 2400 h 2899"/>
              <a:gd name="T48" fmla="*/ 2302 w 3025"/>
              <a:gd name="T49" fmla="*/ 1145 h 2899"/>
              <a:gd name="T50" fmla="*/ 2863 w 3025"/>
              <a:gd name="T51" fmla="*/ 1027 h 2899"/>
              <a:gd name="T52" fmla="*/ 2989 w 3025"/>
              <a:gd name="T53" fmla="*/ 487 h 2899"/>
              <a:gd name="T54" fmla="*/ 676 w 3025"/>
              <a:gd name="T55" fmla="*/ 842 h 2899"/>
              <a:gd name="T56" fmla="*/ 388 w 3025"/>
              <a:gd name="T57" fmla="*/ 1117 h 2899"/>
              <a:gd name="T58" fmla="*/ 109 w 3025"/>
              <a:gd name="T59" fmla="*/ 850 h 2899"/>
              <a:gd name="T60" fmla="*/ 109 w 3025"/>
              <a:gd name="T61" fmla="*/ 806 h 2899"/>
              <a:gd name="T62" fmla="*/ 828 w 3025"/>
              <a:gd name="T63" fmla="*/ 109 h 2899"/>
              <a:gd name="T64" fmla="*/ 923 w 3025"/>
              <a:gd name="T65" fmla="*/ 595 h 2899"/>
              <a:gd name="T66" fmla="*/ 1555 w 3025"/>
              <a:gd name="T67" fmla="*/ 1297 h 2899"/>
              <a:gd name="T68" fmla="*/ 747 w 3025"/>
              <a:gd name="T69" fmla="*/ 842 h 2899"/>
              <a:gd name="T70" fmla="*/ 2737 w 3025"/>
              <a:gd name="T71" fmla="*/ 2492 h 2899"/>
              <a:gd name="T72" fmla="*/ 2596 w 3025"/>
              <a:gd name="T73" fmla="*/ 2647 h 2899"/>
              <a:gd name="T74" fmla="*/ 1676 w 3025"/>
              <a:gd name="T75" fmla="*/ 1771 h 2899"/>
              <a:gd name="T76" fmla="*/ 2728 w 3025"/>
              <a:gd name="T77" fmla="*/ 2470 h 2899"/>
              <a:gd name="T78" fmla="*/ 2312 w 3025"/>
              <a:gd name="T79" fmla="*/ 1040 h 2899"/>
              <a:gd name="T80" fmla="*/ 1817 w 3025"/>
              <a:gd name="T81" fmla="*/ 1488 h 2899"/>
              <a:gd name="T82" fmla="*/ 1817 w 3025"/>
              <a:gd name="T83" fmla="*/ 1489 h 2899"/>
              <a:gd name="T84" fmla="*/ 1570 w 3025"/>
              <a:gd name="T85" fmla="*/ 1735 h 2899"/>
              <a:gd name="T86" fmla="*/ 1167 w 3025"/>
              <a:gd name="T87" fmla="*/ 2138 h 2899"/>
              <a:gd name="T88" fmla="*/ 1074 w 3025"/>
              <a:gd name="T89" fmla="*/ 2675 h 2899"/>
              <a:gd name="T90" fmla="*/ 918 w 3025"/>
              <a:gd name="T91" fmla="*/ 2598 h 2899"/>
              <a:gd name="T92" fmla="*/ 918 w 3025"/>
              <a:gd name="T93" fmla="*/ 2527 h 2899"/>
              <a:gd name="T94" fmla="*/ 551 w 3025"/>
              <a:gd name="T95" fmla="*/ 2232 h 2899"/>
              <a:gd name="T96" fmla="*/ 474 w 3025"/>
              <a:gd name="T97" fmla="*/ 2076 h 2899"/>
              <a:gd name="T98" fmla="*/ 1012 w 3025"/>
              <a:gd name="T99" fmla="*/ 1982 h 2899"/>
              <a:gd name="T100" fmla="*/ 2109 w 3025"/>
              <a:gd name="T101" fmla="*/ 837 h 2899"/>
              <a:gd name="T102" fmla="*/ 2547 w 3025"/>
              <a:gd name="T103" fmla="*/ 236 h 2899"/>
              <a:gd name="T104" fmla="*/ 2349 w 3025"/>
              <a:gd name="T105" fmla="*/ 505 h 2899"/>
              <a:gd name="T106" fmla="*/ 2716 w 3025"/>
              <a:gd name="T107" fmla="*/ 800 h 2899"/>
              <a:gd name="T108" fmla="*/ 2793 w 3025"/>
              <a:gd name="T109" fmla="*/ 956 h 2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25" h="2899">
                <a:moveTo>
                  <a:pt x="2989" y="487"/>
                </a:moveTo>
                <a:cubicBezTo>
                  <a:pt x="2983" y="471"/>
                  <a:pt x="2970" y="459"/>
                  <a:pt x="2953" y="455"/>
                </a:cubicBezTo>
                <a:cubicBezTo>
                  <a:pt x="2936" y="451"/>
                  <a:pt x="2918" y="456"/>
                  <a:pt x="2906" y="468"/>
                </a:cubicBezTo>
                <a:cubicBezTo>
                  <a:pt x="2680" y="694"/>
                  <a:pt x="2680" y="694"/>
                  <a:pt x="2680" y="694"/>
                </a:cubicBezTo>
                <a:cubicBezTo>
                  <a:pt x="2455" y="469"/>
                  <a:pt x="2455" y="469"/>
                  <a:pt x="2455" y="469"/>
                </a:cubicBezTo>
                <a:cubicBezTo>
                  <a:pt x="2681" y="243"/>
                  <a:pt x="2681" y="243"/>
                  <a:pt x="2681" y="243"/>
                </a:cubicBezTo>
                <a:cubicBezTo>
                  <a:pt x="2694" y="231"/>
                  <a:pt x="2699" y="214"/>
                  <a:pt x="2695" y="197"/>
                </a:cubicBezTo>
                <a:cubicBezTo>
                  <a:pt x="2691" y="180"/>
                  <a:pt x="2678" y="166"/>
                  <a:pt x="2662" y="161"/>
                </a:cubicBezTo>
                <a:cubicBezTo>
                  <a:pt x="2571" y="130"/>
                  <a:pt x="2473" y="124"/>
                  <a:pt x="2378" y="145"/>
                </a:cubicBezTo>
                <a:cubicBezTo>
                  <a:pt x="2282" y="167"/>
                  <a:pt x="2193" y="216"/>
                  <a:pt x="2123" y="286"/>
                </a:cubicBezTo>
                <a:cubicBezTo>
                  <a:pt x="1975" y="434"/>
                  <a:pt x="1930" y="655"/>
                  <a:pt x="2005" y="847"/>
                </a:cubicBezTo>
                <a:cubicBezTo>
                  <a:pt x="1626" y="1226"/>
                  <a:pt x="1626" y="1226"/>
                  <a:pt x="1626" y="1226"/>
                </a:cubicBezTo>
                <a:cubicBezTo>
                  <a:pt x="1029" y="630"/>
                  <a:pt x="1029" y="630"/>
                  <a:pt x="1029" y="630"/>
                </a:cubicBezTo>
                <a:cubicBezTo>
                  <a:pt x="1407" y="252"/>
                  <a:pt x="1407" y="252"/>
                  <a:pt x="1407" y="252"/>
                </a:cubicBezTo>
                <a:cubicBezTo>
                  <a:pt x="1420" y="240"/>
                  <a:pt x="1425" y="222"/>
                  <a:pt x="1420" y="205"/>
                </a:cubicBezTo>
                <a:cubicBezTo>
                  <a:pt x="1416" y="187"/>
                  <a:pt x="1403" y="174"/>
                  <a:pt x="1386" y="169"/>
                </a:cubicBezTo>
                <a:cubicBezTo>
                  <a:pt x="857" y="13"/>
                  <a:pt x="857" y="13"/>
                  <a:pt x="857" y="13"/>
                </a:cubicBezTo>
                <a:cubicBezTo>
                  <a:pt x="811" y="0"/>
                  <a:pt x="761" y="12"/>
                  <a:pt x="727" y="46"/>
                </a:cubicBezTo>
                <a:cubicBezTo>
                  <a:pt x="38" y="735"/>
                  <a:pt x="38" y="735"/>
                  <a:pt x="38" y="735"/>
                </a:cubicBezTo>
                <a:cubicBezTo>
                  <a:pt x="13" y="760"/>
                  <a:pt x="0" y="793"/>
                  <a:pt x="0" y="828"/>
                </a:cubicBezTo>
                <a:cubicBezTo>
                  <a:pt x="0" y="863"/>
                  <a:pt x="13" y="896"/>
                  <a:pt x="38" y="920"/>
                </a:cubicBezTo>
                <a:cubicBezTo>
                  <a:pt x="296" y="1178"/>
                  <a:pt x="296" y="1178"/>
                  <a:pt x="296" y="1178"/>
                </a:cubicBezTo>
                <a:cubicBezTo>
                  <a:pt x="321" y="1203"/>
                  <a:pt x="353" y="1217"/>
                  <a:pt x="388" y="1217"/>
                </a:cubicBezTo>
                <a:cubicBezTo>
                  <a:pt x="423" y="1217"/>
                  <a:pt x="456" y="1203"/>
                  <a:pt x="481" y="1178"/>
                </a:cubicBezTo>
                <a:cubicBezTo>
                  <a:pt x="712" y="948"/>
                  <a:pt x="712" y="948"/>
                  <a:pt x="712" y="948"/>
                </a:cubicBezTo>
                <a:cubicBezTo>
                  <a:pt x="1308" y="1544"/>
                  <a:pt x="1308" y="1544"/>
                  <a:pt x="1308" y="1544"/>
                </a:cubicBezTo>
                <a:cubicBezTo>
                  <a:pt x="965" y="1887"/>
                  <a:pt x="965" y="1887"/>
                  <a:pt x="965" y="1887"/>
                </a:cubicBezTo>
                <a:cubicBezTo>
                  <a:pt x="773" y="1812"/>
                  <a:pt x="551" y="1858"/>
                  <a:pt x="404" y="2005"/>
                </a:cubicBezTo>
                <a:cubicBezTo>
                  <a:pt x="333" y="2075"/>
                  <a:pt x="285" y="2164"/>
                  <a:pt x="263" y="2261"/>
                </a:cubicBezTo>
                <a:cubicBezTo>
                  <a:pt x="242" y="2355"/>
                  <a:pt x="247" y="2453"/>
                  <a:pt x="278" y="2544"/>
                </a:cubicBezTo>
                <a:cubicBezTo>
                  <a:pt x="284" y="2561"/>
                  <a:pt x="297" y="2573"/>
                  <a:pt x="314" y="2577"/>
                </a:cubicBezTo>
                <a:cubicBezTo>
                  <a:pt x="331" y="2581"/>
                  <a:pt x="349" y="2576"/>
                  <a:pt x="361" y="2564"/>
                </a:cubicBezTo>
                <a:cubicBezTo>
                  <a:pt x="587" y="2338"/>
                  <a:pt x="587" y="2338"/>
                  <a:pt x="587" y="2338"/>
                </a:cubicBezTo>
                <a:cubicBezTo>
                  <a:pt x="812" y="2563"/>
                  <a:pt x="812" y="2563"/>
                  <a:pt x="812" y="2563"/>
                </a:cubicBezTo>
                <a:cubicBezTo>
                  <a:pt x="586" y="2788"/>
                  <a:pt x="586" y="2788"/>
                  <a:pt x="586" y="2788"/>
                </a:cubicBezTo>
                <a:cubicBezTo>
                  <a:pt x="574" y="2801"/>
                  <a:pt x="568" y="2818"/>
                  <a:pt x="572" y="2835"/>
                </a:cubicBezTo>
                <a:cubicBezTo>
                  <a:pt x="576" y="2852"/>
                  <a:pt x="589" y="2866"/>
                  <a:pt x="605" y="2871"/>
                </a:cubicBezTo>
                <a:cubicBezTo>
                  <a:pt x="660" y="2890"/>
                  <a:pt x="717" y="2899"/>
                  <a:pt x="774" y="2899"/>
                </a:cubicBezTo>
                <a:cubicBezTo>
                  <a:pt x="812" y="2899"/>
                  <a:pt x="851" y="2895"/>
                  <a:pt x="889" y="2886"/>
                </a:cubicBezTo>
                <a:cubicBezTo>
                  <a:pt x="985" y="2865"/>
                  <a:pt x="1074" y="2816"/>
                  <a:pt x="1144" y="2746"/>
                </a:cubicBezTo>
                <a:cubicBezTo>
                  <a:pt x="1292" y="2598"/>
                  <a:pt x="1337" y="2377"/>
                  <a:pt x="1262" y="2185"/>
                </a:cubicBezTo>
                <a:cubicBezTo>
                  <a:pt x="1605" y="1841"/>
                  <a:pt x="1605" y="1841"/>
                  <a:pt x="1605" y="1841"/>
                </a:cubicBezTo>
                <a:cubicBezTo>
                  <a:pt x="2481" y="2717"/>
                  <a:pt x="2481" y="2717"/>
                  <a:pt x="2481" y="2717"/>
                </a:cubicBezTo>
                <a:cubicBezTo>
                  <a:pt x="2506" y="2742"/>
                  <a:pt x="2539" y="2756"/>
                  <a:pt x="2574" y="2756"/>
                </a:cubicBezTo>
                <a:cubicBezTo>
                  <a:pt x="2609" y="2756"/>
                  <a:pt x="2642" y="2742"/>
                  <a:pt x="2666" y="2717"/>
                </a:cubicBezTo>
                <a:cubicBezTo>
                  <a:pt x="2799" y="2585"/>
                  <a:pt x="2799" y="2585"/>
                  <a:pt x="2799" y="2585"/>
                </a:cubicBezTo>
                <a:cubicBezTo>
                  <a:pt x="2824" y="2560"/>
                  <a:pt x="2837" y="2527"/>
                  <a:pt x="2837" y="2492"/>
                </a:cubicBezTo>
                <a:cubicBezTo>
                  <a:pt x="2837" y="2457"/>
                  <a:pt x="2824" y="2424"/>
                  <a:pt x="2799" y="2400"/>
                </a:cubicBezTo>
                <a:cubicBezTo>
                  <a:pt x="1923" y="1524"/>
                  <a:pt x="1923" y="1524"/>
                  <a:pt x="1923" y="1524"/>
                </a:cubicBezTo>
                <a:cubicBezTo>
                  <a:pt x="2302" y="1145"/>
                  <a:pt x="2302" y="1145"/>
                  <a:pt x="2302" y="1145"/>
                </a:cubicBezTo>
                <a:cubicBezTo>
                  <a:pt x="2364" y="1168"/>
                  <a:pt x="2428" y="1180"/>
                  <a:pt x="2492" y="1180"/>
                </a:cubicBezTo>
                <a:cubicBezTo>
                  <a:pt x="2628" y="1180"/>
                  <a:pt x="2763" y="1127"/>
                  <a:pt x="2863" y="1027"/>
                </a:cubicBezTo>
                <a:cubicBezTo>
                  <a:pt x="2934" y="956"/>
                  <a:pt x="2982" y="868"/>
                  <a:pt x="3004" y="771"/>
                </a:cubicBezTo>
                <a:cubicBezTo>
                  <a:pt x="3025" y="677"/>
                  <a:pt x="3020" y="579"/>
                  <a:pt x="2989" y="487"/>
                </a:cubicBezTo>
                <a:close/>
                <a:moveTo>
                  <a:pt x="747" y="842"/>
                </a:moveTo>
                <a:cubicBezTo>
                  <a:pt x="727" y="822"/>
                  <a:pt x="696" y="822"/>
                  <a:pt x="676" y="842"/>
                </a:cubicBezTo>
                <a:cubicBezTo>
                  <a:pt x="410" y="1108"/>
                  <a:pt x="410" y="1108"/>
                  <a:pt x="410" y="1108"/>
                </a:cubicBezTo>
                <a:cubicBezTo>
                  <a:pt x="404" y="1113"/>
                  <a:pt x="397" y="1117"/>
                  <a:pt x="388" y="1117"/>
                </a:cubicBezTo>
                <a:cubicBezTo>
                  <a:pt x="380" y="1117"/>
                  <a:pt x="372" y="1113"/>
                  <a:pt x="367" y="1108"/>
                </a:cubicBezTo>
                <a:cubicBezTo>
                  <a:pt x="109" y="850"/>
                  <a:pt x="109" y="850"/>
                  <a:pt x="109" y="850"/>
                </a:cubicBezTo>
                <a:cubicBezTo>
                  <a:pt x="103" y="844"/>
                  <a:pt x="100" y="836"/>
                  <a:pt x="100" y="828"/>
                </a:cubicBezTo>
                <a:cubicBezTo>
                  <a:pt x="100" y="820"/>
                  <a:pt x="103" y="812"/>
                  <a:pt x="109" y="806"/>
                </a:cubicBezTo>
                <a:cubicBezTo>
                  <a:pt x="798" y="117"/>
                  <a:pt x="798" y="117"/>
                  <a:pt x="798" y="117"/>
                </a:cubicBezTo>
                <a:cubicBezTo>
                  <a:pt x="806" y="109"/>
                  <a:pt x="818" y="106"/>
                  <a:pt x="828" y="109"/>
                </a:cubicBezTo>
                <a:cubicBezTo>
                  <a:pt x="1277" y="241"/>
                  <a:pt x="1277" y="241"/>
                  <a:pt x="1277" y="241"/>
                </a:cubicBezTo>
                <a:cubicBezTo>
                  <a:pt x="923" y="595"/>
                  <a:pt x="923" y="595"/>
                  <a:pt x="923" y="595"/>
                </a:cubicBezTo>
                <a:cubicBezTo>
                  <a:pt x="904" y="614"/>
                  <a:pt x="904" y="646"/>
                  <a:pt x="923" y="665"/>
                </a:cubicBezTo>
                <a:cubicBezTo>
                  <a:pt x="1555" y="1297"/>
                  <a:pt x="1555" y="1297"/>
                  <a:pt x="1555" y="1297"/>
                </a:cubicBezTo>
                <a:cubicBezTo>
                  <a:pt x="1379" y="1473"/>
                  <a:pt x="1379" y="1473"/>
                  <a:pt x="1379" y="1473"/>
                </a:cubicBezTo>
                <a:lnTo>
                  <a:pt x="747" y="842"/>
                </a:lnTo>
                <a:close/>
                <a:moveTo>
                  <a:pt x="2728" y="2470"/>
                </a:moveTo>
                <a:cubicBezTo>
                  <a:pt x="2734" y="2476"/>
                  <a:pt x="2737" y="2484"/>
                  <a:pt x="2737" y="2492"/>
                </a:cubicBezTo>
                <a:cubicBezTo>
                  <a:pt x="2737" y="2500"/>
                  <a:pt x="2734" y="2508"/>
                  <a:pt x="2728" y="2514"/>
                </a:cubicBezTo>
                <a:cubicBezTo>
                  <a:pt x="2596" y="2647"/>
                  <a:pt x="2596" y="2647"/>
                  <a:pt x="2596" y="2647"/>
                </a:cubicBezTo>
                <a:cubicBezTo>
                  <a:pt x="2584" y="2659"/>
                  <a:pt x="2564" y="2659"/>
                  <a:pt x="2552" y="2647"/>
                </a:cubicBezTo>
                <a:cubicBezTo>
                  <a:pt x="1676" y="1771"/>
                  <a:pt x="1676" y="1771"/>
                  <a:pt x="1676" y="1771"/>
                </a:cubicBezTo>
                <a:cubicBezTo>
                  <a:pt x="1852" y="1595"/>
                  <a:pt x="1852" y="1595"/>
                  <a:pt x="1852" y="1595"/>
                </a:cubicBezTo>
                <a:lnTo>
                  <a:pt x="2728" y="2470"/>
                </a:lnTo>
                <a:close/>
                <a:moveTo>
                  <a:pt x="2793" y="956"/>
                </a:moveTo>
                <a:cubicBezTo>
                  <a:pt x="2666" y="1082"/>
                  <a:pt x="2473" y="1116"/>
                  <a:pt x="2312" y="1040"/>
                </a:cubicBezTo>
                <a:cubicBezTo>
                  <a:pt x="2293" y="1031"/>
                  <a:pt x="2270" y="1035"/>
                  <a:pt x="2256" y="1050"/>
                </a:cubicBezTo>
                <a:cubicBezTo>
                  <a:pt x="1817" y="1488"/>
                  <a:pt x="1817" y="1488"/>
                  <a:pt x="1817" y="1488"/>
                </a:cubicBezTo>
                <a:cubicBezTo>
                  <a:pt x="1817" y="1488"/>
                  <a:pt x="1817" y="1488"/>
                  <a:pt x="1817" y="1488"/>
                </a:cubicBezTo>
                <a:cubicBezTo>
                  <a:pt x="1817" y="1488"/>
                  <a:pt x="1817" y="1488"/>
                  <a:pt x="1817" y="1489"/>
                </a:cubicBezTo>
                <a:cubicBezTo>
                  <a:pt x="1570" y="1735"/>
                  <a:pt x="1570" y="1735"/>
                  <a:pt x="1570" y="1735"/>
                </a:cubicBezTo>
                <a:cubicBezTo>
                  <a:pt x="1570" y="1735"/>
                  <a:pt x="1570" y="1735"/>
                  <a:pt x="1570" y="1735"/>
                </a:cubicBezTo>
                <a:cubicBezTo>
                  <a:pt x="1570" y="1735"/>
                  <a:pt x="1570" y="1735"/>
                  <a:pt x="1570" y="1735"/>
                </a:cubicBezTo>
                <a:cubicBezTo>
                  <a:pt x="1167" y="2138"/>
                  <a:pt x="1167" y="2138"/>
                  <a:pt x="1167" y="2138"/>
                </a:cubicBezTo>
                <a:cubicBezTo>
                  <a:pt x="1153" y="2153"/>
                  <a:pt x="1149" y="2176"/>
                  <a:pt x="1158" y="2195"/>
                </a:cubicBezTo>
                <a:cubicBezTo>
                  <a:pt x="1234" y="2356"/>
                  <a:pt x="1200" y="2549"/>
                  <a:pt x="1074" y="2675"/>
                </a:cubicBezTo>
                <a:cubicBezTo>
                  <a:pt x="979" y="2770"/>
                  <a:pt x="849" y="2813"/>
                  <a:pt x="720" y="2796"/>
                </a:cubicBezTo>
                <a:cubicBezTo>
                  <a:pt x="918" y="2598"/>
                  <a:pt x="918" y="2598"/>
                  <a:pt x="918" y="2598"/>
                </a:cubicBezTo>
                <a:cubicBezTo>
                  <a:pt x="927" y="2589"/>
                  <a:pt x="932" y="2576"/>
                  <a:pt x="932" y="2563"/>
                </a:cubicBezTo>
                <a:cubicBezTo>
                  <a:pt x="932" y="2549"/>
                  <a:pt x="927" y="2537"/>
                  <a:pt x="918" y="2527"/>
                </a:cubicBezTo>
                <a:cubicBezTo>
                  <a:pt x="622" y="2232"/>
                  <a:pt x="622" y="2232"/>
                  <a:pt x="622" y="2232"/>
                </a:cubicBezTo>
                <a:cubicBezTo>
                  <a:pt x="603" y="2212"/>
                  <a:pt x="571" y="2212"/>
                  <a:pt x="551" y="2232"/>
                </a:cubicBezTo>
                <a:cubicBezTo>
                  <a:pt x="354" y="2430"/>
                  <a:pt x="354" y="2430"/>
                  <a:pt x="354" y="2430"/>
                </a:cubicBezTo>
                <a:cubicBezTo>
                  <a:pt x="337" y="2301"/>
                  <a:pt x="380" y="2170"/>
                  <a:pt x="474" y="2076"/>
                </a:cubicBezTo>
                <a:cubicBezTo>
                  <a:pt x="601" y="1950"/>
                  <a:pt x="794" y="1916"/>
                  <a:pt x="955" y="1992"/>
                </a:cubicBezTo>
                <a:cubicBezTo>
                  <a:pt x="974" y="2001"/>
                  <a:pt x="997" y="1997"/>
                  <a:pt x="1012" y="1982"/>
                </a:cubicBezTo>
                <a:cubicBezTo>
                  <a:pt x="2100" y="894"/>
                  <a:pt x="2100" y="894"/>
                  <a:pt x="2100" y="894"/>
                </a:cubicBezTo>
                <a:cubicBezTo>
                  <a:pt x="2115" y="879"/>
                  <a:pt x="2118" y="856"/>
                  <a:pt x="2109" y="837"/>
                </a:cubicBezTo>
                <a:cubicBezTo>
                  <a:pt x="2034" y="676"/>
                  <a:pt x="2067" y="483"/>
                  <a:pt x="2193" y="357"/>
                </a:cubicBezTo>
                <a:cubicBezTo>
                  <a:pt x="2288" y="262"/>
                  <a:pt x="2418" y="219"/>
                  <a:pt x="2547" y="236"/>
                </a:cubicBezTo>
                <a:cubicBezTo>
                  <a:pt x="2349" y="434"/>
                  <a:pt x="2349" y="434"/>
                  <a:pt x="2349" y="434"/>
                </a:cubicBezTo>
                <a:cubicBezTo>
                  <a:pt x="2330" y="453"/>
                  <a:pt x="2330" y="485"/>
                  <a:pt x="2349" y="505"/>
                </a:cubicBezTo>
                <a:cubicBezTo>
                  <a:pt x="2645" y="800"/>
                  <a:pt x="2645" y="800"/>
                  <a:pt x="2645" y="800"/>
                </a:cubicBezTo>
                <a:cubicBezTo>
                  <a:pt x="2664" y="820"/>
                  <a:pt x="2696" y="820"/>
                  <a:pt x="2716" y="800"/>
                </a:cubicBezTo>
                <a:cubicBezTo>
                  <a:pt x="2913" y="602"/>
                  <a:pt x="2913" y="602"/>
                  <a:pt x="2913" y="602"/>
                </a:cubicBezTo>
                <a:cubicBezTo>
                  <a:pt x="2930" y="731"/>
                  <a:pt x="2887" y="861"/>
                  <a:pt x="2793" y="95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238" name="Freeform 270"/>
          <p:cNvSpPr>
            <a:spLocks noEditPoints="1"/>
          </p:cNvSpPr>
          <p:nvPr/>
        </p:nvSpPr>
        <p:spPr bwMode="auto">
          <a:xfrm>
            <a:off x="725277" y="5320139"/>
            <a:ext cx="538446" cy="555536"/>
          </a:xfrm>
          <a:custGeom>
            <a:avLst/>
            <a:gdLst>
              <a:gd name="T0" fmla="*/ 1969 w 2760"/>
              <a:gd name="T1" fmla="*/ 168 h 2846"/>
              <a:gd name="T2" fmla="*/ 962 w 2760"/>
              <a:gd name="T3" fmla="*/ 155 h 2846"/>
              <a:gd name="T4" fmla="*/ 610 w 2760"/>
              <a:gd name="T5" fmla="*/ 513 h 2846"/>
              <a:gd name="T6" fmla="*/ 165 w 2760"/>
              <a:gd name="T7" fmla="*/ 1541 h 2846"/>
              <a:gd name="T8" fmla="*/ 610 w 2760"/>
              <a:gd name="T9" fmla="*/ 1734 h 2846"/>
              <a:gd name="T10" fmla="*/ 1010 w 2760"/>
              <a:gd name="T11" fmla="*/ 2068 h 2846"/>
              <a:gd name="T12" fmla="*/ 635 w 2760"/>
              <a:gd name="T13" fmla="*/ 2154 h 2846"/>
              <a:gd name="T14" fmla="*/ 333 w 2760"/>
              <a:gd name="T15" fmla="*/ 2003 h 2846"/>
              <a:gd name="T16" fmla="*/ 202 w 2760"/>
              <a:gd name="T17" fmla="*/ 2204 h 2846"/>
              <a:gd name="T18" fmla="*/ 519 w 2760"/>
              <a:gd name="T19" fmla="*/ 2400 h 2846"/>
              <a:gd name="T20" fmla="*/ 924 w 2760"/>
              <a:gd name="T21" fmla="*/ 2254 h 2846"/>
              <a:gd name="T22" fmla="*/ 1110 w 2760"/>
              <a:gd name="T23" fmla="*/ 1734 h 2846"/>
              <a:gd name="T24" fmla="*/ 1330 w 2760"/>
              <a:gd name="T25" fmla="*/ 2413 h 2846"/>
              <a:gd name="T26" fmla="*/ 1169 w 2760"/>
              <a:gd name="T27" fmla="*/ 2566 h 2846"/>
              <a:gd name="T28" fmla="*/ 1380 w 2760"/>
              <a:gd name="T29" fmla="*/ 2846 h 2846"/>
              <a:gd name="T30" fmla="*/ 1594 w 2760"/>
              <a:gd name="T31" fmla="*/ 2676 h 2846"/>
              <a:gd name="T32" fmla="*/ 1430 w 2760"/>
              <a:gd name="T33" fmla="*/ 2413 h 2846"/>
              <a:gd name="T34" fmla="*/ 1650 w 2760"/>
              <a:gd name="T35" fmla="*/ 1734 h 2846"/>
              <a:gd name="T36" fmla="*/ 1836 w 2760"/>
              <a:gd name="T37" fmla="*/ 2254 h 2846"/>
              <a:gd name="T38" fmla="*/ 2341 w 2760"/>
              <a:gd name="T39" fmla="*/ 2423 h 2846"/>
              <a:gd name="T40" fmla="*/ 2555 w 2760"/>
              <a:gd name="T41" fmla="*/ 2253 h 2846"/>
              <a:gd name="T42" fmla="*/ 2341 w 2760"/>
              <a:gd name="T43" fmla="*/ 1984 h 2846"/>
              <a:gd name="T44" fmla="*/ 2130 w 2760"/>
              <a:gd name="T45" fmla="*/ 2143 h 2846"/>
              <a:gd name="T46" fmla="*/ 1836 w 2760"/>
              <a:gd name="T47" fmla="*/ 2154 h 2846"/>
              <a:gd name="T48" fmla="*/ 1750 w 2760"/>
              <a:gd name="T49" fmla="*/ 1734 h 2846"/>
              <a:gd name="T50" fmla="*/ 2190 w 2760"/>
              <a:gd name="T51" fmla="*/ 1734 h 2846"/>
              <a:gd name="T52" fmla="*/ 2760 w 2760"/>
              <a:gd name="T53" fmla="*/ 1146 h 2846"/>
              <a:gd name="T54" fmla="*/ 538 w 2760"/>
              <a:gd name="T55" fmla="*/ 2231 h 2846"/>
              <a:gd name="T56" fmla="*/ 421 w 2760"/>
              <a:gd name="T57" fmla="*/ 2323 h 2846"/>
              <a:gd name="T58" fmla="*/ 307 w 2760"/>
              <a:gd name="T59" fmla="*/ 2171 h 2846"/>
              <a:gd name="T60" fmla="*/ 421 w 2760"/>
              <a:gd name="T61" fmla="*/ 2084 h 2846"/>
              <a:gd name="T62" fmla="*/ 538 w 2760"/>
              <a:gd name="T63" fmla="*/ 2231 h 2846"/>
              <a:gd name="T64" fmla="*/ 1496 w 2760"/>
              <a:gd name="T65" fmla="*/ 2654 h 2846"/>
              <a:gd name="T66" fmla="*/ 1380 w 2760"/>
              <a:gd name="T67" fmla="*/ 2746 h 2846"/>
              <a:gd name="T68" fmla="*/ 1265 w 2760"/>
              <a:gd name="T69" fmla="*/ 2594 h 2846"/>
              <a:gd name="T70" fmla="*/ 1380 w 2760"/>
              <a:gd name="T71" fmla="*/ 2507 h 2846"/>
              <a:gd name="T72" fmla="*/ 2226 w 2760"/>
              <a:gd name="T73" fmla="*/ 2171 h 2846"/>
              <a:gd name="T74" fmla="*/ 2341 w 2760"/>
              <a:gd name="T75" fmla="*/ 2084 h 2846"/>
              <a:gd name="T76" fmla="*/ 2457 w 2760"/>
              <a:gd name="T77" fmla="*/ 2231 h 2846"/>
              <a:gd name="T78" fmla="*/ 2341 w 2760"/>
              <a:gd name="T79" fmla="*/ 2323 h 2846"/>
              <a:gd name="T80" fmla="*/ 2226 w 2760"/>
              <a:gd name="T81" fmla="*/ 2171 h 2846"/>
              <a:gd name="T82" fmla="*/ 2171 w 2760"/>
              <a:gd name="T83" fmla="*/ 1634 h 2846"/>
              <a:gd name="T84" fmla="*/ 575 w 2760"/>
              <a:gd name="T85" fmla="*/ 1633 h 2846"/>
              <a:gd name="T86" fmla="*/ 610 w 2760"/>
              <a:gd name="T87" fmla="*/ 613 h 2846"/>
              <a:gd name="T88" fmla="*/ 741 w 2760"/>
              <a:gd name="T89" fmla="*/ 588 h 2846"/>
              <a:gd name="T90" fmla="*/ 2185 w 2760"/>
              <a:gd name="T91" fmla="*/ 626 h 2846"/>
              <a:gd name="T92" fmla="*/ 2660 w 2760"/>
              <a:gd name="T93" fmla="*/ 1146 h 2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60" h="2846">
                <a:moveTo>
                  <a:pt x="2269" y="565"/>
                </a:moveTo>
                <a:cubicBezTo>
                  <a:pt x="2210" y="406"/>
                  <a:pt x="2107" y="269"/>
                  <a:pt x="1969" y="168"/>
                </a:cubicBezTo>
                <a:cubicBezTo>
                  <a:pt x="1819" y="58"/>
                  <a:pt x="1642" y="0"/>
                  <a:pt x="1456" y="0"/>
                </a:cubicBezTo>
                <a:cubicBezTo>
                  <a:pt x="1278" y="0"/>
                  <a:pt x="1107" y="53"/>
                  <a:pt x="962" y="155"/>
                </a:cubicBezTo>
                <a:cubicBezTo>
                  <a:pt x="830" y="246"/>
                  <a:pt x="728" y="370"/>
                  <a:pt x="663" y="515"/>
                </a:cubicBezTo>
                <a:cubicBezTo>
                  <a:pt x="646" y="514"/>
                  <a:pt x="628" y="513"/>
                  <a:pt x="610" y="513"/>
                </a:cubicBezTo>
                <a:cubicBezTo>
                  <a:pt x="274" y="513"/>
                  <a:pt x="0" y="787"/>
                  <a:pt x="0" y="1124"/>
                </a:cubicBezTo>
                <a:cubicBezTo>
                  <a:pt x="0" y="1279"/>
                  <a:pt x="58" y="1428"/>
                  <a:pt x="165" y="1541"/>
                </a:cubicBezTo>
                <a:cubicBezTo>
                  <a:pt x="271" y="1654"/>
                  <a:pt x="414" y="1722"/>
                  <a:pt x="568" y="1733"/>
                </a:cubicBezTo>
                <a:cubicBezTo>
                  <a:pt x="582" y="1734"/>
                  <a:pt x="596" y="1734"/>
                  <a:pt x="610" y="1734"/>
                </a:cubicBezTo>
                <a:cubicBezTo>
                  <a:pt x="1010" y="1734"/>
                  <a:pt x="1010" y="1734"/>
                  <a:pt x="1010" y="1734"/>
                </a:cubicBezTo>
                <a:cubicBezTo>
                  <a:pt x="1010" y="2068"/>
                  <a:pt x="1010" y="2068"/>
                  <a:pt x="1010" y="2068"/>
                </a:cubicBezTo>
                <a:cubicBezTo>
                  <a:pt x="1010" y="2115"/>
                  <a:pt x="971" y="2154"/>
                  <a:pt x="924" y="2154"/>
                </a:cubicBezTo>
                <a:cubicBezTo>
                  <a:pt x="635" y="2154"/>
                  <a:pt x="635" y="2154"/>
                  <a:pt x="635" y="2154"/>
                </a:cubicBezTo>
                <a:cubicBezTo>
                  <a:pt x="612" y="2057"/>
                  <a:pt x="525" y="1984"/>
                  <a:pt x="421" y="1984"/>
                </a:cubicBezTo>
                <a:cubicBezTo>
                  <a:pt x="391" y="1984"/>
                  <a:pt x="361" y="1991"/>
                  <a:pt x="333" y="2003"/>
                </a:cubicBezTo>
                <a:cubicBezTo>
                  <a:pt x="273" y="2029"/>
                  <a:pt x="228" y="2081"/>
                  <a:pt x="210" y="2143"/>
                </a:cubicBezTo>
                <a:cubicBezTo>
                  <a:pt x="205" y="2163"/>
                  <a:pt x="202" y="2183"/>
                  <a:pt x="202" y="2204"/>
                </a:cubicBezTo>
                <a:cubicBezTo>
                  <a:pt x="202" y="2325"/>
                  <a:pt x="300" y="2423"/>
                  <a:pt x="421" y="2423"/>
                </a:cubicBezTo>
                <a:cubicBezTo>
                  <a:pt x="456" y="2423"/>
                  <a:pt x="488" y="2416"/>
                  <a:pt x="519" y="2400"/>
                </a:cubicBezTo>
                <a:cubicBezTo>
                  <a:pt x="578" y="2371"/>
                  <a:pt x="620" y="2318"/>
                  <a:pt x="635" y="2254"/>
                </a:cubicBezTo>
                <a:cubicBezTo>
                  <a:pt x="924" y="2254"/>
                  <a:pt x="924" y="2254"/>
                  <a:pt x="924" y="2254"/>
                </a:cubicBezTo>
                <a:cubicBezTo>
                  <a:pt x="1026" y="2254"/>
                  <a:pt x="1110" y="2171"/>
                  <a:pt x="1110" y="2068"/>
                </a:cubicBezTo>
                <a:cubicBezTo>
                  <a:pt x="1110" y="1734"/>
                  <a:pt x="1110" y="1734"/>
                  <a:pt x="1110" y="1734"/>
                </a:cubicBezTo>
                <a:cubicBezTo>
                  <a:pt x="1330" y="1734"/>
                  <a:pt x="1330" y="1734"/>
                  <a:pt x="1330" y="1734"/>
                </a:cubicBezTo>
                <a:cubicBezTo>
                  <a:pt x="1330" y="2413"/>
                  <a:pt x="1330" y="2413"/>
                  <a:pt x="1330" y="2413"/>
                </a:cubicBezTo>
                <a:cubicBezTo>
                  <a:pt x="1317" y="2416"/>
                  <a:pt x="1304" y="2420"/>
                  <a:pt x="1292" y="2426"/>
                </a:cubicBezTo>
                <a:cubicBezTo>
                  <a:pt x="1232" y="2452"/>
                  <a:pt x="1187" y="2503"/>
                  <a:pt x="1169" y="2566"/>
                </a:cubicBezTo>
                <a:cubicBezTo>
                  <a:pt x="1163" y="2586"/>
                  <a:pt x="1161" y="2606"/>
                  <a:pt x="1161" y="2627"/>
                </a:cubicBezTo>
                <a:cubicBezTo>
                  <a:pt x="1161" y="2748"/>
                  <a:pt x="1259" y="2846"/>
                  <a:pt x="1380" y="2846"/>
                </a:cubicBezTo>
                <a:cubicBezTo>
                  <a:pt x="1414" y="2846"/>
                  <a:pt x="1447" y="2838"/>
                  <a:pt x="1477" y="2823"/>
                </a:cubicBezTo>
                <a:cubicBezTo>
                  <a:pt x="1536" y="2794"/>
                  <a:pt x="1579" y="2740"/>
                  <a:pt x="1594" y="2676"/>
                </a:cubicBezTo>
                <a:cubicBezTo>
                  <a:pt x="1597" y="2660"/>
                  <a:pt x="1599" y="2643"/>
                  <a:pt x="1599" y="2627"/>
                </a:cubicBezTo>
                <a:cubicBezTo>
                  <a:pt x="1599" y="2523"/>
                  <a:pt x="1527" y="2436"/>
                  <a:pt x="1430" y="2413"/>
                </a:cubicBezTo>
                <a:cubicBezTo>
                  <a:pt x="1430" y="1734"/>
                  <a:pt x="1430" y="1734"/>
                  <a:pt x="1430" y="1734"/>
                </a:cubicBezTo>
                <a:cubicBezTo>
                  <a:pt x="1650" y="1734"/>
                  <a:pt x="1650" y="1734"/>
                  <a:pt x="1650" y="1734"/>
                </a:cubicBezTo>
                <a:cubicBezTo>
                  <a:pt x="1650" y="2068"/>
                  <a:pt x="1650" y="2068"/>
                  <a:pt x="1650" y="2068"/>
                </a:cubicBezTo>
                <a:cubicBezTo>
                  <a:pt x="1650" y="2171"/>
                  <a:pt x="1734" y="2254"/>
                  <a:pt x="1836" y="2254"/>
                </a:cubicBezTo>
                <a:cubicBezTo>
                  <a:pt x="2127" y="2254"/>
                  <a:pt x="2127" y="2254"/>
                  <a:pt x="2127" y="2254"/>
                </a:cubicBezTo>
                <a:cubicBezTo>
                  <a:pt x="2150" y="2351"/>
                  <a:pt x="2237" y="2423"/>
                  <a:pt x="2341" y="2423"/>
                </a:cubicBezTo>
                <a:cubicBezTo>
                  <a:pt x="2375" y="2423"/>
                  <a:pt x="2408" y="2416"/>
                  <a:pt x="2438" y="2400"/>
                </a:cubicBezTo>
                <a:cubicBezTo>
                  <a:pt x="2497" y="2371"/>
                  <a:pt x="2540" y="2318"/>
                  <a:pt x="2555" y="2253"/>
                </a:cubicBezTo>
                <a:cubicBezTo>
                  <a:pt x="2558" y="2237"/>
                  <a:pt x="2560" y="2221"/>
                  <a:pt x="2560" y="2204"/>
                </a:cubicBezTo>
                <a:cubicBezTo>
                  <a:pt x="2560" y="2083"/>
                  <a:pt x="2462" y="1984"/>
                  <a:pt x="2341" y="1984"/>
                </a:cubicBezTo>
                <a:cubicBezTo>
                  <a:pt x="2310" y="1984"/>
                  <a:pt x="2280" y="1991"/>
                  <a:pt x="2253" y="2003"/>
                </a:cubicBezTo>
                <a:cubicBezTo>
                  <a:pt x="2193" y="2029"/>
                  <a:pt x="2148" y="2081"/>
                  <a:pt x="2130" y="2143"/>
                </a:cubicBezTo>
                <a:cubicBezTo>
                  <a:pt x="2129" y="2147"/>
                  <a:pt x="2128" y="2150"/>
                  <a:pt x="2127" y="2154"/>
                </a:cubicBezTo>
                <a:cubicBezTo>
                  <a:pt x="1836" y="2154"/>
                  <a:pt x="1836" y="2154"/>
                  <a:pt x="1836" y="2154"/>
                </a:cubicBezTo>
                <a:cubicBezTo>
                  <a:pt x="1789" y="2154"/>
                  <a:pt x="1750" y="2115"/>
                  <a:pt x="1750" y="2068"/>
                </a:cubicBezTo>
                <a:cubicBezTo>
                  <a:pt x="1750" y="1734"/>
                  <a:pt x="1750" y="1734"/>
                  <a:pt x="1750" y="1734"/>
                </a:cubicBezTo>
                <a:cubicBezTo>
                  <a:pt x="2171" y="1734"/>
                  <a:pt x="2171" y="1734"/>
                  <a:pt x="2171" y="1734"/>
                </a:cubicBezTo>
                <a:cubicBezTo>
                  <a:pt x="2177" y="1734"/>
                  <a:pt x="2184" y="1734"/>
                  <a:pt x="2190" y="1734"/>
                </a:cubicBezTo>
                <a:cubicBezTo>
                  <a:pt x="2344" y="1729"/>
                  <a:pt x="2487" y="1666"/>
                  <a:pt x="2594" y="1556"/>
                </a:cubicBezTo>
                <a:cubicBezTo>
                  <a:pt x="2701" y="1445"/>
                  <a:pt x="2760" y="1300"/>
                  <a:pt x="2760" y="1146"/>
                </a:cubicBezTo>
                <a:cubicBezTo>
                  <a:pt x="2760" y="856"/>
                  <a:pt x="2551" y="612"/>
                  <a:pt x="2269" y="565"/>
                </a:cubicBezTo>
                <a:close/>
                <a:moveTo>
                  <a:pt x="538" y="2231"/>
                </a:moveTo>
                <a:cubicBezTo>
                  <a:pt x="530" y="2266"/>
                  <a:pt x="507" y="2295"/>
                  <a:pt x="474" y="2311"/>
                </a:cubicBezTo>
                <a:cubicBezTo>
                  <a:pt x="458" y="2319"/>
                  <a:pt x="440" y="2323"/>
                  <a:pt x="421" y="2323"/>
                </a:cubicBezTo>
                <a:cubicBezTo>
                  <a:pt x="356" y="2323"/>
                  <a:pt x="302" y="2270"/>
                  <a:pt x="302" y="2204"/>
                </a:cubicBezTo>
                <a:cubicBezTo>
                  <a:pt x="302" y="2193"/>
                  <a:pt x="304" y="2182"/>
                  <a:pt x="307" y="2171"/>
                </a:cubicBezTo>
                <a:cubicBezTo>
                  <a:pt x="316" y="2137"/>
                  <a:pt x="341" y="2109"/>
                  <a:pt x="373" y="2094"/>
                </a:cubicBezTo>
                <a:cubicBezTo>
                  <a:pt x="389" y="2088"/>
                  <a:pt x="405" y="2084"/>
                  <a:pt x="421" y="2084"/>
                </a:cubicBezTo>
                <a:cubicBezTo>
                  <a:pt x="487" y="2084"/>
                  <a:pt x="541" y="2138"/>
                  <a:pt x="541" y="2204"/>
                </a:cubicBezTo>
                <a:cubicBezTo>
                  <a:pt x="541" y="2213"/>
                  <a:pt x="540" y="2222"/>
                  <a:pt x="538" y="2231"/>
                </a:cubicBezTo>
                <a:close/>
                <a:moveTo>
                  <a:pt x="1499" y="2627"/>
                </a:moveTo>
                <a:cubicBezTo>
                  <a:pt x="1499" y="2636"/>
                  <a:pt x="1498" y="2645"/>
                  <a:pt x="1496" y="2654"/>
                </a:cubicBezTo>
                <a:cubicBezTo>
                  <a:pt x="1488" y="2689"/>
                  <a:pt x="1465" y="2718"/>
                  <a:pt x="1433" y="2734"/>
                </a:cubicBezTo>
                <a:cubicBezTo>
                  <a:pt x="1416" y="2742"/>
                  <a:pt x="1399" y="2746"/>
                  <a:pt x="1380" y="2746"/>
                </a:cubicBezTo>
                <a:cubicBezTo>
                  <a:pt x="1314" y="2746"/>
                  <a:pt x="1261" y="2692"/>
                  <a:pt x="1261" y="2627"/>
                </a:cubicBezTo>
                <a:cubicBezTo>
                  <a:pt x="1261" y="2615"/>
                  <a:pt x="1262" y="2604"/>
                  <a:pt x="1265" y="2594"/>
                </a:cubicBezTo>
                <a:cubicBezTo>
                  <a:pt x="1275" y="2560"/>
                  <a:pt x="1299" y="2532"/>
                  <a:pt x="1332" y="2517"/>
                </a:cubicBezTo>
                <a:cubicBezTo>
                  <a:pt x="1347" y="2511"/>
                  <a:pt x="1363" y="2507"/>
                  <a:pt x="1380" y="2507"/>
                </a:cubicBezTo>
                <a:cubicBezTo>
                  <a:pt x="1446" y="2507"/>
                  <a:pt x="1499" y="2561"/>
                  <a:pt x="1499" y="2627"/>
                </a:cubicBezTo>
                <a:close/>
                <a:moveTo>
                  <a:pt x="2226" y="2171"/>
                </a:moveTo>
                <a:cubicBezTo>
                  <a:pt x="2236" y="2137"/>
                  <a:pt x="2260" y="2109"/>
                  <a:pt x="2293" y="2094"/>
                </a:cubicBezTo>
                <a:cubicBezTo>
                  <a:pt x="2308" y="2088"/>
                  <a:pt x="2324" y="2084"/>
                  <a:pt x="2341" y="2084"/>
                </a:cubicBezTo>
                <a:cubicBezTo>
                  <a:pt x="2407" y="2084"/>
                  <a:pt x="2460" y="2138"/>
                  <a:pt x="2460" y="2204"/>
                </a:cubicBezTo>
                <a:cubicBezTo>
                  <a:pt x="2460" y="2213"/>
                  <a:pt x="2459" y="2222"/>
                  <a:pt x="2457" y="2231"/>
                </a:cubicBezTo>
                <a:cubicBezTo>
                  <a:pt x="2449" y="2266"/>
                  <a:pt x="2426" y="2295"/>
                  <a:pt x="2394" y="2311"/>
                </a:cubicBezTo>
                <a:cubicBezTo>
                  <a:pt x="2377" y="2319"/>
                  <a:pt x="2359" y="2323"/>
                  <a:pt x="2341" y="2323"/>
                </a:cubicBezTo>
                <a:cubicBezTo>
                  <a:pt x="2275" y="2323"/>
                  <a:pt x="2221" y="2270"/>
                  <a:pt x="2221" y="2204"/>
                </a:cubicBezTo>
                <a:cubicBezTo>
                  <a:pt x="2221" y="2193"/>
                  <a:pt x="2223" y="2182"/>
                  <a:pt x="2226" y="2171"/>
                </a:cubicBezTo>
                <a:close/>
                <a:moveTo>
                  <a:pt x="2187" y="1634"/>
                </a:moveTo>
                <a:cubicBezTo>
                  <a:pt x="2182" y="1634"/>
                  <a:pt x="2177" y="1634"/>
                  <a:pt x="2171" y="1634"/>
                </a:cubicBezTo>
                <a:cubicBezTo>
                  <a:pt x="610" y="1634"/>
                  <a:pt x="610" y="1634"/>
                  <a:pt x="610" y="1634"/>
                </a:cubicBezTo>
                <a:cubicBezTo>
                  <a:pt x="598" y="1634"/>
                  <a:pt x="586" y="1634"/>
                  <a:pt x="575" y="1633"/>
                </a:cubicBezTo>
                <a:cubicBezTo>
                  <a:pt x="308" y="1615"/>
                  <a:pt x="100" y="1391"/>
                  <a:pt x="100" y="1124"/>
                </a:cubicBezTo>
                <a:cubicBezTo>
                  <a:pt x="100" y="842"/>
                  <a:pt x="329" y="613"/>
                  <a:pt x="610" y="613"/>
                </a:cubicBezTo>
                <a:cubicBezTo>
                  <a:pt x="636" y="613"/>
                  <a:pt x="662" y="615"/>
                  <a:pt x="687" y="619"/>
                </a:cubicBezTo>
                <a:cubicBezTo>
                  <a:pt x="710" y="622"/>
                  <a:pt x="733" y="609"/>
                  <a:pt x="741" y="588"/>
                </a:cubicBezTo>
                <a:cubicBezTo>
                  <a:pt x="857" y="291"/>
                  <a:pt x="1138" y="100"/>
                  <a:pt x="1456" y="100"/>
                </a:cubicBezTo>
                <a:cubicBezTo>
                  <a:pt x="1788" y="100"/>
                  <a:pt x="2081" y="311"/>
                  <a:pt x="2185" y="626"/>
                </a:cubicBezTo>
                <a:cubicBezTo>
                  <a:pt x="2191" y="645"/>
                  <a:pt x="2207" y="658"/>
                  <a:pt x="2227" y="660"/>
                </a:cubicBezTo>
                <a:cubicBezTo>
                  <a:pt x="2474" y="688"/>
                  <a:pt x="2660" y="896"/>
                  <a:pt x="2660" y="1146"/>
                </a:cubicBezTo>
                <a:cubicBezTo>
                  <a:pt x="2660" y="1411"/>
                  <a:pt x="2452" y="1626"/>
                  <a:pt x="2187" y="163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66" name="Oval 65"/>
          <p:cNvSpPr/>
          <p:nvPr/>
        </p:nvSpPr>
        <p:spPr>
          <a:xfrm>
            <a:off x="4237544" y="1388621"/>
            <a:ext cx="801472" cy="8014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67" name="Oval 66"/>
          <p:cNvSpPr/>
          <p:nvPr/>
        </p:nvSpPr>
        <p:spPr>
          <a:xfrm>
            <a:off x="5375514" y="1388621"/>
            <a:ext cx="801472" cy="8014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68" name="Oval 67"/>
          <p:cNvSpPr/>
          <p:nvPr/>
        </p:nvSpPr>
        <p:spPr>
          <a:xfrm>
            <a:off x="3110128" y="1388621"/>
            <a:ext cx="801472" cy="8014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69" name="Chevron 68"/>
          <p:cNvSpPr/>
          <p:nvPr/>
        </p:nvSpPr>
        <p:spPr bwMode="gray">
          <a:xfrm>
            <a:off x="3005687" y="3419913"/>
            <a:ext cx="3302830" cy="731520"/>
          </a:xfrm>
          <a:prstGeom prst="chevron">
            <a:avLst>
              <a:gd name="adj" fmla="val 0"/>
            </a:avLst>
          </a:prstGeom>
          <a:solidFill>
            <a:schemeClr val="tx1"/>
          </a:solidFill>
          <a:ln w="12700" cap="flat" cmpd="sng" algn="ctr">
            <a:noFill/>
            <a:prstDash val="solid"/>
          </a:ln>
          <a:effectLst/>
        </p:spPr>
        <p:txBody>
          <a:bodyPr rot="0" spcFirstLastPara="0" vertOverflow="overflow" horzOverflow="overflow" vert="horz" wrap="square" lIns="68568" tIns="34284" rIns="68568" bIns="34284" numCol="1" spcCol="0" rtlCol="0" fromWordArt="0" anchor="ctr" anchorCtr="0" forceAA="0" compatLnSpc="1">
            <a:prstTxWarp prst="textNoShape">
              <a:avLst/>
            </a:prstTxWarp>
            <a:noAutofit/>
          </a:bodyPr>
          <a:lstStyle/>
          <a:p>
            <a:pPr algn="ctr" defTabSz="1086943" fontAlgn="base">
              <a:spcBef>
                <a:spcPct val="0"/>
              </a:spcBef>
              <a:spcAft>
                <a:spcPct val="0"/>
              </a:spcAft>
              <a:defRPr/>
            </a:pPr>
            <a:endParaRPr lang="en-US" sz="1333" kern="0" dirty="0">
              <a:solidFill>
                <a:prstClr val="black"/>
              </a:solidFill>
              <a:latin typeface="+mj-lt"/>
              <a:ea typeface="ＭＳ Ｐゴシック" charset="0"/>
            </a:endParaRPr>
          </a:p>
        </p:txBody>
      </p:sp>
      <p:sp>
        <p:nvSpPr>
          <p:cNvPr id="70" name="Down Arrow 69"/>
          <p:cNvSpPr/>
          <p:nvPr/>
        </p:nvSpPr>
        <p:spPr>
          <a:xfrm rot="16200000">
            <a:off x="2542184" y="3099873"/>
            <a:ext cx="554431" cy="1371600"/>
          </a:xfrm>
          <a:prstGeom prst="downArrow">
            <a:avLst>
              <a:gd name="adj1" fmla="val 100000"/>
              <a:gd name="adj2" fmla="val 25760"/>
            </a:avLst>
          </a:prstGeom>
          <a:solidFill>
            <a:schemeClr val="accent3"/>
          </a:solidFill>
          <a:ln w="12700" cap="flat" cmpd="sng" algn="ctr">
            <a:noFill/>
            <a:prstDash val="solid"/>
          </a:ln>
          <a:effectLst/>
        </p:spPr>
        <p:txBody>
          <a:bodyPr rot="0" spcFirstLastPara="0" vertOverflow="overflow" horzOverflow="overflow" vert="vert" wrap="square" lIns="121920" tIns="60960" rIns="121920" bIns="60960" numCol="1" spcCol="0" rtlCol="0" fromWordArt="0" anchor="ctr" anchorCtr="0" forceAA="0" compatLnSpc="1">
            <a:prstTxWarp prst="textNoShape">
              <a:avLst/>
            </a:prstTxWarp>
            <a:noAutofit/>
          </a:bodyPr>
          <a:lstStyle/>
          <a:p>
            <a:pPr algn="ctr" defTabSz="1087939" fontAlgn="base">
              <a:spcBef>
                <a:spcPct val="0"/>
              </a:spcBef>
              <a:spcAft>
                <a:spcPct val="0"/>
              </a:spcAft>
              <a:defRPr/>
            </a:pPr>
            <a:r>
              <a:rPr lang="en-US" sz="1330" b="1" kern="0" dirty="0">
                <a:solidFill>
                  <a:schemeClr val="bg1"/>
                </a:solidFill>
              </a:rPr>
              <a:t>Real Time</a:t>
            </a:r>
          </a:p>
        </p:txBody>
      </p:sp>
      <p:sp>
        <p:nvSpPr>
          <p:cNvPr id="71" name="Rounded Rectangle 70"/>
          <p:cNvSpPr/>
          <p:nvPr/>
        </p:nvSpPr>
        <p:spPr>
          <a:xfrm>
            <a:off x="3005687" y="1095936"/>
            <a:ext cx="996392" cy="295461"/>
          </a:xfrm>
          <a:prstGeom prst="roundRect">
            <a:avLst>
              <a:gd name="adj" fmla="val 0"/>
            </a:avLst>
          </a:prstGeom>
          <a:noFill/>
          <a:ln>
            <a:noFill/>
          </a:ln>
        </p:spPr>
        <p:style>
          <a:lnRef idx="1">
            <a:schemeClr val="accent4"/>
          </a:lnRef>
          <a:fillRef idx="2">
            <a:schemeClr val="accent4"/>
          </a:fillRef>
          <a:effectRef idx="1">
            <a:schemeClr val="accent4"/>
          </a:effectRef>
          <a:fontRef idx="minor">
            <a:schemeClr val="dk1"/>
          </a:fontRef>
        </p:style>
        <p:txBody>
          <a:bodyPr lIns="0" tIns="60958" rIns="0" bIns="60958" anchor="t" anchorCtr="0">
            <a:spAutoFit/>
          </a:bodyPr>
          <a:lstStyle/>
          <a:p>
            <a:pPr algn="ctr">
              <a:lnSpc>
                <a:spcPct val="80000"/>
              </a:lnSpc>
              <a:defRPr/>
            </a:pPr>
            <a:r>
              <a:rPr lang="en-US" sz="1400" b="1" dirty="0">
                <a:solidFill>
                  <a:schemeClr val="accent3"/>
                </a:solidFill>
              </a:rPr>
              <a:t>IT Users </a:t>
            </a:r>
            <a:endParaRPr lang="en-US" sz="1400" b="1" dirty="0">
              <a:solidFill>
                <a:schemeClr val="accent3"/>
              </a:solidFill>
              <a:cs typeface="Calibri"/>
            </a:endParaRPr>
          </a:p>
        </p:txBody>
      </p:sp>
      <p:sp>
        <p:nvSpPr>
          <p:cNvPr id="72" name="Rounded Rectangle 71"/>
          <p:cNvSpPr/>
          <p:nvPr/>
        </p:nvSpPr>
        <p:spPr>
          <a:xfrm>
            <a:off x="4143910" y="1095936"/>
            <a:ext cx="996392" cy="270840"/>
          </a:xfrm>
          <a:prstGeom prst="roundRect">
            <a:avLst>
              <a:gd name="adj" fmla="val 0"/>
            </a:avLst>
          </a:prstGeom>
          <a:noFill/>
          <a:ln>
            <a:noFill/>
          </a:ln>
        </p:spPr>
        <p:style>
          <a:lnRef idx="1">
            <a:schemeClr val="accent4"/>
          </a:lnRef>
          <a:fillRef idx="2">
            <a:schemeClr val="accent4"/>
          </a:fillRef>
          <a:effectRef idx="1">
            <a:schemeClr val="accent4"/>
          </a:effectRef>
          <a:fontRef idx="minor">
            <a:schemeClr val="dk1"/>
          </a:fontRef>
        </p:style>
        <p:txBody>
          <a:bodyPr lIns="0" tIns="36575" rIns="0" bIns="60958" anchor="t" anchorCtr="0">
            <a:spAutoFit/>
          </a:bodyPr>
          <a:lstStyle/>
          <a:p>
            <a:pPr algn="ctr">
              <a:lnSpc>
                <a:spcPct val="80000"/>
              </a:lnSpc>
            </a:pPr>
            <a:r>
              <a:rPr lang="en-US" sz="1400" b="1" dirty="0">
                <a:solidFill>
                  <a:schemeClr val="accent3"/>
                </a:solidFill>
              </a:rPr>
              <a:t>Analysts </a:t>
            </a:r>
          </a:p>
        </p:txBody>
      </p:sp>
      <p:sp>
        <p:nvSpPr>
          <p:cNvPr id="73" name="Rounded Rectangle 72"/>
          <p:cNvSpPr/>
          <p:nvPr/>
        </p:nvSpPr>
        <p:spPr>
          <a:xfrm>
            <a:off x="5301095" y="1095936"/>
            <a:ext cx="997879" cy="270840"/>
          </a:xfrm>
          <a:prstGeom prst="roundRect">
            <a:avLst>
              <a:gd name="adj" fmla="val 0"/>
            </a:avLst>
          </a:prstGeom>
          <a:noFill/>
          <a:ln>
            <a:noFill/>
          </a:ln>
        </p:spPr>
        <p:style>
          <a:lnRef idx="1">
            <a:schemeClr val="accent4"/>
          </a:lnRef>
          <a:fillRef idx="2">
            <a:schemeClr val="accent4"/>
          </a:fillRef>
          <a:effectRef idx="1">
            <a:schemeClr val="accent4"/>
          </a:effectRef>
          <a:fontRef idx="minor">
            <a:schemeClr val="dk1"/>
          </a:fontRef>
        </p:style>
        <p:txBody>
          <a:bodyPr lIns="0" tIns="36575" rIns="0" bIns="60958" anchor="t" anchorCtr="0">
            <a:spAutoFit/>
          </a:bodyPr>
          <a:lstStyle/>
          <a:p>
            <a:pPr algn="ctr">
              <a:lnSpc>
                <a:spcPct val="80000"/>
              </a:lnSpc>
            </a:pPr>
            <a:r>
              <a:rPr lang="en-US" sz="1400" b="1" dirty="0">
                <a:solidFill>
                  <a:schemeClr val="accent3"/>
                </a:solidFill>
              </a:rPr>
              <a:t>Biz Users </a:t>
            </a:r>
          </a:p>
        </p:txBody>
      </p:sp>
      <p:sp>
        <p:nvSpPr>
          <p:cNvPr id="74" name="Rectangle 73"/>
          <p:cNvSpPr/>
          <p:nvPr/>
        </p:nvSpPr>
        <p:spPr>
          <a:xfrm>
            <a:off x="3029157" y="2744727"/>
            <a:ext cx="840275" cy="430883"/>
          </a:xfrm>
          <a:prstGeom prst="rect">
            <a:avLst/>
          </a:prstGeom>
        </p:spPr>
        <p:txBody>
          <a:bodyPr wrap="square" lIns="121917" tIns="60958" rIns="121917" bIns="60958">
            <a:spAutoFit/>
          </a:bodyPr>
          <a:lstStyle/>
          <a:p>
            <a:pPr algn="ctr"/>
            <a:r>
              <a:rPr lang="en-US" sz="1000" b="1" dirty="0">
                <a:solidFill>
                  <a:schemeClr val="accent3"/>
                </a:solidFill>
                <a:ea typeface=""/>
                <a:cs typeface=""/>
              </a:rPr>
              <a:t>Ad hoc Search</a:t>
            </a:r>
            <a:endParaRPr lang="en-US" sz="1000" b="1" dirty="0">
              <a:solidFill>
                <a:schemeClr val="accent3"/>
              </a:solidFill>
            </a:endParaRPr>
          </a:p>
        </p:txBody>
      </p:sp>
      <p:sp>
        <p:nvSpPr>
          <p:cNvPr id="75" name="Rectangle 74"/>
          <p:cNvSpPr/>
          <p:nvPr/>
        </p:nvSpPr>
        <p:spPr>
          <a:xfrm>
            <a:off x="5267158" y="2744727"/>
            <a:ext cx="1030035" cy="430883"/>
          </a:xfrm>
          <a:prstGeom prst="rect">
            <a:avLst/>
          </a:prstGeom>
        </p:spPr>
        <p:txBody>
          <a:bodyPr wrap="square" lIns="121917" tIns="60958" rIns="121917" bIns="60958">
            <a:spAutoFit/>
          </a:bodyPr>
          <a:lstStyle/>
          <a:p>
            <a:pPr algn="ctr"/>
            <a:r>
              <a:rPr lang="en-US" sz="1000" b="1" dirty="0">
                <a:solidFill>
                  <a:schemeClr val="accent3"/>
                </a:solidFill>
                <a:ea typeface=""/>
                <a:cs typeface=""/>
              </a:rPr>
              <a:t>Custom Dashboards</a:t>
            </a:r>
            <a:endParaRPr lang="en-US" sz="1000" b="1" dirty="0">
              <a:solidFill>
                <a:schemeClr val="accent3"/>
              </a:solidFill>
            </a:endParaRPr>
          </a:p>
        </p:txBody>
      </p:sp>
      <p:sp>
        <p:nvSpPr>
          <p:cNvPr id="76" name="Rectangle 75"/>
          <p:cNvSpPr/>
          <p:nvPr/>
        </p:nvSpPr>
        <p:spPr>
          <a:xfrm>
            <a:off x="3775157" y="2744727"/>
            <a:ext cx="840275" cy="430883"/>
          </a:xfrm>
          <a:prstGeom prst="rect">
            <a:avLst/>
          </a:prstGeom>
        </p:spPr>
        <p:txBody>
          <a:bodyPr wrap="square" lIns="121917" tIns="60958" rIns="121917" bIns="60958">
            <a:spAutoFit/>
          </a:bodyPr>
          <a:lstStyle/>
          <a:p>
            <a:pPr algn="ctr"/>
            <a:r>
              <a:rPr lang="en-US" sz="1000" b="1" dirty="0">
                <a:solidFill>
                  <a:schemeClr val="accent3"/>
                </a:solidFill>
                <a:ea typeface=""/>
                <a:cs typeface=""/>
              </a:rPr>
              <a:t>Monitor and Alert</a:t>
            </a:r>
            <a:endParaRPr lang="en-US" sz="1000" b="1" dirty="0">
              <a:solidFill>
                <a:schemeClr val="accent3"/>
              </a:solidFill>
            </a:endParaRPr>
          </a:p>
        </p:txBody>
      </p:sp>
      <p:sp>
        <p:nvSpPr>
          <p:cNvPr id="77" name="Rectangle 76"/>
          <p:cNvSpPr/>
          <p:nvPr/>
        </p:nvSpPr>
        <p:spPr>
          <a:xfrm>
            <a:off x="4521157" y="2744727"/>
            <a:ext cx="840275" cy="430883"/>
          </a:xfrm>
          <a:prstGeom prst="rect">
            <a:avLst/>
          </a:prstGeom>
        </p:spPr>
        <p:txBody>
          <a:bodyPr wrap="square" lIns="121917" tIns="60958" rIns="121917" bIns="60958">
            <a:spAutoFit/>
          </a:bodyPr>
          <a:lstStyle/>
          <a:p>
            <a:pPr algn="ctr"/>
            <a:r>
              <a:rPr lang="en-US" sz="1000" b="1" dirty="0">
                <a:solidFill>
                  <a:schemeClr val="accent3"/>
                </a:solidFill>
                <a:ea typeface=""/>
                <a:cs typeface=""/>
              </a:rPr>
              <a:t>Reports/</a:t>
            </a:r>
            <a:br>
              <a:rPr lang="en-US" sz="1000" b="1">
                <a:solidFill>
                  <a:schemeClr val="accent3"/>
                </a:solidFill>
                <a:ea typeface=""/>
                <a:cs typeface=""/>
              </a:rPr>
            </a:br>
            <a:r>
              <a:rPr lang="en-US" sz="1000" b="1">
                <a:solidFill>
                  <a:schemeClr val="accent3"/>
                </a:solidFill>
                <a:ea typeface=""/>
                <a:cs typeface=""/>
              </a:rPr>
              <a:t>Analyze</a:t>
            </a:r>
            <a:endParaRPr lang="en-US" sz="1000" b="1" dirty="0">
              <a:solidFill>
                <a:schemeClr val="accent3"/>
              </a:solidFill>
            </a:endParaRPr>
          </a:p>
        </p:txBody>
      </p:sp>
      <p:sp>
        <p:nvSpPr>
          <p:cNvPr id="78" name="Rectangle 77"/>
          <p:cNvSpPr/>
          <p:nvPr/>
        </p:nvSpPr>
        <p:spPr>
          <a:xfrm>
            <a:off x="2968350" y="4895058"/>
            <a:ext cx="1078008" cy="276995"/>
          </a:xfrm>
          <a:prstGeom prst="rect">
            <a:avLst/>
          </a:prstGeom>
        </p:spPr>
        <p:txBody>
          <a:bodyPr wrap="square" lIns="121917" tIns="60958" rIns="121917" bIns="60958">
            <a:spAutoFit/>
          </a:bodyPr>
          <a:lstStyle/>
          <a:p>
            <a:pPr algn="ctr"/>
            <a:r>
              <a:rPr lang="en-US" sz="1000" b="1" dirty="0">
                <a:solidFill>
                  <a:schemeClr val="accent3"/>
                </a:solidFill>
                <a:ea typeface=""/>
                <a:cs typeface=""/>
              </a:rPr>
              <a:t>Clickstreams</a:t>
            </a:r>
            <a:endParaRPr lang="en-US" sz="1000" b="1" dirty="0">
              <a:solidFill>
                <a:schemeClr val="accent3"/>
              </a:solidFill>
            </a:endParaRPr>
          </a:p>
        </p:txBody>
      </p:sp>
      <p:sp>
        <p:nvSpPr>
          <p:cNvPr id="79" name="Rectangle 78"/>
          <p:cNvSpPr/>
          <p:nvPr/>
        </p:nvSpPr>
        <p:spPr>
          <a:xfrm>
            <a:off x="5370765" y="4895058"/>
            <a:ext cx="1030035" cy="276995"/>
          </a:xfrm>
          <a:prstGeom prst="rect">
            <a:avLst/>
          </a:prstGeom>
        </p:spPr>
        <p:txBody>
          <a:bodyPr wrap="square" lIns="121917" tIns="60958" rIns="121917" bIns="60958">
            <a:spAutoFit/>
          </a:bodyPr>
          <a:lstStyle/>
          <a:p>
            <a:pPr algn="ctr"/>
            <a:r>
              <a:rPr lang="en-US" sz="1000" b="1" dirty="0">
                <a:solidFill>
                  <a:schemeClr val="accent3"/>
                </a:solidFill>
                <a:ea typeface=""/>
                <a:cs typeface=""/>
              </a:rPr>
              <a:t>Hadoop</a:t>
            </a:r>
            <a:endParaRPr lang="en-US" sz="1000" b="1" dirty="0">
              <a:solidFill>
                <a:schemeClr val="accent3"/>
              </a:solidFill>
            </a:endParaRPr>
          </a:p>
        </p:txBody>
      </p:sp>
      <p:sp>
        <p:nvSpPr>
          <p:cNvPr id="80" name="Rectangle 79"/>
          <p:cNvSpPr/>
          <p:nvPr/>
        </p:nvSpPr>
        <p:spPr>
          <a:xfrm>
            <a:off x="3870835" y="4895058"/>
            <a:ext cx="840275" cy="276995"/>
          </a:xfrm>
          <a:prstGeom prst="rect">
            <a:avLst/>
          </a:prstGeom>
        </p:spPr>
        <p:txBody>
          <a:bodyPr wrap="square" lIns="121917" tIns="60958" rIns="121917" bIns="60958">
            <a:spAutoFit/>
          </a:bodyPr>
          <a:lstStyle/>
          <a:p>
            <a:pPr algn="ctr"/>
            <a:r>
              <a:rPr lang="en-US" sz="1000" b="1" dirty="0">
                <a:solidFill>
                  <a:schemeClr val="accent3"/>
                </a:solidFill>
                <a:ea typeface=""/>
                <a:cs typeface=""/>
              </a:rPr>
              <a:t>Devices</a:t>
            </a:r>
            <a:endParaRPr lang="en-US" sz="1000" b="1" dirty="0">
              <a:solidFill>
                <a:schemeClr val="accent3"/>
              </a:solidFill>
            </a:endParaRPr>
          </a:p>
        </p:txBody>
      </p:sp>
      <p:sp>
        <p:nvSpPr>
          <p:cNvPr id="81" name="Rectangle 80"/>
          <p:cNvSpPr/>
          <p:nvPr/>
        </p:nvSpPr>
        <p:spPr>
          <a:xfrm>
            <a:off x="4649203" y="4895058"/>
            <a:ext cx="840275" cy="276995"/>
          </a:xfrm>
          <a:prstGeom prst="rect">
            <a:avLst/>
          </a:prstGeom>
        </p:spPr>
        <p:txBody>
          <a:bodyPr wrap="square" lIns="121917" tIns="60958" rIns="121917" bIns="60958">
            <a:spAutoFit/>
          </a:bodyPr>
          <a:lstStyle/>
          <a:p>
            <a:pPr algn="ctr"/>
            <a:r>
              <a:rPr lang="en-US" sz="1000" b="1" dirty="0">
                <a:solidFill>
                  <a:schemeClr val="accent3"/>
                </a:solidFill>
                <a:ea typeface=""/>
                <a:cs typeface=""/>
              </a:rPr>
              <a:t>Networks</a:t>
            </a:r>
            <a:endParaRPr lang="en-US" sz="1000" b="1" dirty="0">
              <a:solidFill>
                <a:schemeClr val="accent3"/>
              </a:solidFill>
            </a:endParaRPr>
          </a:p>
        </p:txBody>
      </p:sp>
      <p:sp>
        <p:nvSpPr>
          <p:cNvPr id="82" name="Rectangle 81"/>
          <p:cNvSpPr/>
          <p:nvPr/>
        </p:nvSpPr>
        <p:spPr>
          <a:xfrm>
            <a:off x="2968350" y="5918853"/>
            <a:ext cx="1078008" cy="430883"/>
          </a:xfrm>
          <a:prstGeom prst="rect">
            <a:avLst/>
          </a:prstGeom>
        </p:spPr>
        <p:txBody>
          <a:bodyPr wrap="square" lIns="121917" tIns="60958" rIns="121917" bIns="60958">
            <a:spAutoFit/>
          </a:bodyPr>
          <a:lstStyle/>
          <a:p>
            <a:pPr algn="ctr"/>
            <a:r>
              <a:rPr lang="en-US" sz="1000" b="1" dirty="0">
                <a:solidFill>
                  <a:schemeClr val="accent3"/>
                </a:solidFill>
                <a:ea typeface=""/>
                <a:cs typeface=""/>
              </a:rPr>
              <a:t>GPS/</a:t>
            </a:r>
            <a:br>
              <a:rPr lang="en-US" sz="1000" b="1" dirty="0">
                <a:solidFill>
                  <a:schemeClr val="accent3"/>
                </a:solidFill>
                <a:ea typeface=""/>
                <a:cs typeface=""/>
              </a:rPr>
            </a:br>
            <a:r>
              <a:rPr lang="en-US" sz="1000" b="1" dirty="0">
                <a:solidFill>
                  <a:schemeClr val="accent3"/>
                </a:solidFill>
                <a:ea typeface=""/>
                <a:cs typeface=""/>
              </a:rPr>
              <a:t>Cellular</a:t>
            </a:r>
            <a:endParaRPr lang="en-US" sz="1000" b="1" dirty="0">
              <a:solidFill>
                <a:schemeClr val="accent3"/>
              </a:solidFill>
            </a:endParaRPr>
          </a:p>
        </p:txBody>
      </p:sp>
      <p:sp>
        <p:nvSpPr>
          <p:cNvPr id="83" name="Rectangle 82"/>
          <p:cNvSpPr/>
          <p:nvPr/>
        </p:nvSpPr>
        <p:spPr>
          <a:xfrm>
            <a:off x="5370765" y="5852648"/>
            <a:ext cx="1030035" cy="538605"/>
          </a:xfrm>
          <a:prstGeom prst="rect">
            <a:avLst/>
          </a:prstGeom>
        </p:spPr>
        <p:txBody>
          <a:bodyPr wrap="square" lIns="121917" tIns="60958" rIns="121917" bIns="60958">
            <a:spAutoFit/>
          </a:bodyPr>
          <a:lstStyle/>
          <a:p>
            <a:pPr algn="ctr">
              <a:lnSpc>
                <a:spcPct val="90000"/>
              </a:lnSpc>
            </a:pPr>
            <a:r>
              <a:rPr lang="en-US" sz="1000" b="1" dirty="0">
                <a:solidFill>
                  <a:schemeClr val="accent3"/>
                </a:solidFill>
                <a:ea typeface=""/>
                <a:cs typeface=""/>
              </a:rPr>
              <a:t>Online Shopping Carts</a:t>
            </a:r>
            <a:endParaRPr lang="en-US" sz="1000" b="1" dirty="0">
              <a:solidFill>
                <a:schemeClr val="accent3"/>
              </a:solidFill>
            </a:endParaRPr>
          </a:p>
        </p:txBody>
      </p:sp>
      <p:sp>
        <p:nvSpPr>
          <p:cNvPr id="84" name="Rectangle 83"/>
          <p:cNvSpPr/>
          <p:nvPr/>
        </p:nvSpPr>
        <p:spPr>
          <a:xfrm>
            <a:off x="3870835" y="5918853"/>
            <a:ext cx="840275" cy="276995"/>
          </a:xfrm>
          <a:prstGeom prst="rect">
            <a:avLst/>
          </a:prstGeom>
        </p:spPr>
        <p:txBody>
          <a:bodyPr wrap="square" lIns="121917" tIns="60958" rIns="121917" bIns="60958">
            <a:spAutoFit/>
          </a:bodyPr>
          <a:lstStyle/>
          <a:p>
            <a:pPr algn="ctr"/>
            <a:r>
              <a:rPr lang="en-US" sz="1000" b="1" dirty="0">
                <a:solidFill>
                  <a:schemeClr val="accent3"/>
                </a:solidFill>
                <a:ea typeface=""/>
                <a:cs typeface=""/>
              </a:rPr>
              <a:t>Servers</a:t>
            </a:r>
            <a:endParaRPr lang="en-US" sz="1000" b="1" dirty="0">
              <a:solidFill>
                <a:schemeClr val="accent3"/>
              </a:solidFill>
            </a:endParaRPr>
          </a:p>
        </p:txBody>
      </p:sp>
      <p:sp>
        <p:nvSpPr>
          <p:cNvPr id="85" name="Rectangle 84"/>
          <p:cNvSpPr/>
          <p:nvPr/>
        </p:nvSpPr>
        <p:spPr>
          <a:xfrm>
            <a:off x="4560809" y="5918853"/>
            <a:ext cx="1017064" cy="276995"/>
          </a:xfrm>
          <a:prstGeom prst="rect">
            <a:avLst/>
          </a:prstGeom>
        </p:spPr>
        <p:txBody>
          <a:bodyPr wrap="square" lIns="121917" tIns="60958" rIns="121917" bIns="60958">
            <a:spAutoFit/>
          </a:bodyPr>
          <a:lstStyle/>
          <a:p>
            <a:pPr algn="ctr"/>
            <a:r>
              <a:rPr lang="en-US" sz="1000" b="1">
                <a:solidFill>
                  <a:schemeClr val="accent3"/>
                </a:solidFill>
                <a:ea typeface=""/>
                <a:cs typeface=""/>
              </a:rPr>
              <a:t>Applications</a:t>
            </a:r>
            <a:endParaRPr lang="en-US" sz="1000" b="1" dirty="0">
              <a:solidFill>
                <a:schemeClr val="accent3"/>
              </a:solidFill>
            </a:endParaRPr>
          </a:p>
        </p:txBody>
      </p:sp>
      <p:cxnSp>
        <p:nvCxnSpPr>
          <p:cNvPr id="86" name="Straight Arrow Connector 85"/>
          <p:cNvCxnSpPr/>
          <p:nvPr/>
        </p:nvCxnSpPr>
        <p:spPr>
          <a:xfrm>
            <a:off x="6308517" y="3638297"/>
            <a:ext cx="2178308" cy="0"/>
          </a:xfrm>
          <a:prstGeom prst="straightConnector1">
            <a:avLst/>
          </a:prstGeom>
          <a:ln w="12700" cap="flat">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8102179" y="2802256"/>
            <a:ext cx="384646" cy="0"/>
          </a:xfrm>
          <a:prstGeom prst="straightConnector1">
            <a:avLst/>
          </a:prstGeom>
          <a:ln w="12700" cap="flat">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8102178" y="2797902"/>
            <a:ext cx="0" cy="840395"/>
          </a:xfrm>
          <a:prstGeom prst="line">
            <a:avLst/>
          </a:prstGeom>
          <a:ln w="12700" cmpd="sng">
            <a:solidFill>
              <a:schemeClr val="accent2">
                <a:lumMod val="75000"/>
              </a:schemeClr>
            </a:solidFill>
            <a:headEnd type="none"/>
            <a:tailEnd type="none" w="lg" len="lg"/>
          </a:ln>
        </p:spPr>
        <p:style>
          <a:lnRef idx="2">
            <a:schemeClr val="accent1"/>
          </a:lnRef>
          <a:fillRef idx="0">
            <a:schemeClr val="accent1"/>
          </a:fillRef>
          <a:effectRef idx="1">
            <a:schemeClr val="accent1"/>
          </a:effectRef>
          <a:fontRef idx="minor">
            <a:schemeClr val="tx1"/>
          </a:fontRef>
        </p:style>
      </p:cxnSp>
      <p:sp>
        <p:nvSpPr>
          <p:cNvPr id="89" name="Rounded Rectangle 88"/>
          <p:cNvSpPr/>
          <p:nvPr/>
        </p:nvSpPr>
        <p:spPr>
          <a:xfrm>
            <a:off x="8486829" y="3441250"/>
            <a:ext cx="3293287" cy="717769"/>
          </a:xfrm>
          <a:prstGeom prst="roundRect">
            <a:avLst>
              <a:gd name="adj" fmla="val 0"/>
            </a:avLst>
          </a:prstGeom>
          <a:solidFill>
            <a:schemeClr val="accent1"/>
          </a:solidFill>
          <a:ln>
            <a:noFill/>
          </a:ln>
          <a:effectLst/>
        </p:spPr>
        <p:style>
          <a:lnRef idx="1">
            <a:schemeClr val="accent4"/>
          </a:lnRef>
          <a:fillRef idx="2">
            <a:schemeClr val="accent4"/>
          </a:fillRef>
          <a:effectRef idx="1">
            <a:schemeClr val="accent4"/>
          </a:effectRef>
          <a:fontRef idx="minor">
            <a:schemeClr val="dk1"/>
          </a:fontRef>
        </p:style>
        <p:txBody>
          <a:bodyPr lIns="0" tIns="60958" rIns="0" bIns="60958" anchor="ctr" anchorCtr="0"/>
          <a:lstStyle/>
          <a:p>
            <a:pPr algn="ctr"/>
            <a:r>
              <a:rPr lang="en-US" b="1" dirty="0">
                <a:solidFill>
                  <a:schemeClr val="bg1"/>
                </a:solidFill>
              </a:rPr>
              <a:t>Data Warehouses</a:t>
            </a:r>
          </a:p>
        </p:txBody>
      </p:sp>
      <p:grpSp>
        <p:nvGrpSpPr>
          <p:cNvPr id="90" name="Group 89"/>
          <p:cNvGrpSpPr/>
          <p:nvPr/>
        </p:nvGrpSpPr>
        <p:grpSpPr>
          <a:xfrm>
            <a:off x="6308517" y="3959691"/>
            <a:ext cx="2178308" cy="845922"/>
            <a:chOff x="6308517" y="3893038"/>
            <a:chExt cx="2178308" cy="845922"/>
          </a:xfrm>
        </p:grpSpPr>
        <p:cxnSp>
          <p:nvCxnSpPr>
            <p:cNvPr id="91" name="Straight Arrow Connector 90"/>
            <p:cNvCxnSpPr/>
            <p:nvPr/>
          </p:nvCxnSpPr>
          <p:spPr>
            <a:xfrm>
              <a:off x="6308517" y="3893038"/>
              <a:ext cx="2178308" cy="0"/>
            </a:xfrm>
            <a:prstGeom prst="straightConnector1">
              <a:avLst/>
            </a:prstGeom>
            <a:ln w="12700" cap="flat">
              <a:solidFill>
                <a:schemeClr val="accent3">
                  <a:lumMod val="7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8102178" y="3898565"/>
              <a:ext cx="0" cy="840395"/>
            </a:xfrm>
            <a:prstGeom prst="line">
              <a:avLst/>
            </a:prstGeom>
            <a:ln w="12700" cmpd="sng">
              <a:solidFill>
                <a:schemeClr val="accent3">
                  <a:lumMod val="75000"/>
                </a:schemeClr>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8102179" y="4735096"/>
              <a:ext cx="384646" cy="0"/>
            </a:xfrm>
            <a:prstGeom prst="straightConnector1">
              <a:avLst/>
            </a:prstGeom>
            <a:ln w="12700" cap="flat">
              <a:solidFill>
                <a:schemeClr val="accent3">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94" name="Rectangle 93"/>
          <p:cNvSpPr/>
          <p:nvPr/>
        </p:nvSpPr>
        <p:spPr>
          <a:xfrm>
            <a:off x="8486828" y="4497925"/>
            <a:ext cx="3293285" cy="369328"/>
          </a:xfrm>
          <a:prstGeom prst="rect">
            <a:avLst/>
          </a:prstGeom>
        </p:spPr>
        <p:txBody>
          <a:bodyPr wrap="square" lIns="121917" tIns="60958" rIns="121917" bIns="60958">
            <a:spAutoFit/>
          </a:bodyPr>
          <a:lstStyle/>
          <a:p>
            <a:pPr algn="ctr"/>
            <a:r>
              <a:rPr lang="en-US" sz="1600" b="1" dirty="0">
                <a:solidFill>
                  <a:prstClr val="black"/>
                </a:solidFill>
                <a:ea typeface=""/>
                <a:cs typeface=""/>
              </a:rPr>
              <a:t>Structured Data Sources</a:t>
            </a:r>
            <a:endParaRPr lang="en-US" sz="1600" b="1" dirty="0"/>
          </a:p>
        </p:txBody>
      </p:sp>
      <p:sp>
        <p:nvSpPr>
          <p:cNvPr id="95" name="Rectangle 94"/>
          <p:cNvSpPr/>
          <p:nvPr/>
        </p:nvSpPr>
        <p:spPr>
          <a:xfrm>
            <a:off x="8469344" y="5554864"/>
            <a:ext cx="644120" cy="276995"/>
          </a:xfrm>
          <a:prstGeom prst="rect">
            <a:avLst/>
          </a:prstGeom>
        </p:spPr>
        <p:txBody>
          <a:bodyPr wrap="square" lIns="121917" tIns="60958" rIns="121917" bIns="60958">
            <a:spAutoFit/>
          </a:bodyPr>
          <a:lstStyle/>
          <a:p>
            <a:pPr algn="ctr"/>
            <a:r>
              <a:rPr lang="en-US" sz="1000" b="1" dirty="0">
                <a:solidFill>
                  <a:schemeClr val="accent3"/>
                </a:solidFill>
                <a:ea typeface=""/>
                <a:cs typeface=""/>
              </a:rPr>
              <a:t>CRM</a:t>
            </a:r>
            <a:endParaRPr lang="en-US" sz="1000" b="1" dirty="0">
              <a:solidFill>
                <a:schemeClr val="accent3"/>
              </a:solidFill>
            </a:endParaRPr>
          </a:p>
        </p:txBody>
      </p:sp>
      <p:sp>
        <p:nvSpPr>
          <p:cNvPr id="96" name="Rectangle 95"/>
          <p:cNvSpPr/>
          <p:nvPr/>
        </p:nvSpPr>
        <p:spPr>
          <a:xfrm>
            <a:off x="9006048" y="5554864"/>
            <a:ext cx="620836" cy="276995"/>
          </a:xfrm>
          <a:prstGeom prst="rect">
            <a:avLst/>
          </a:prstGeom>
        </p:spPr>
        <p:txBody>
          <a:bodyPr wrap="square" lIns="121917" tIns="60958" rIns="121917" bIns="60958">
            <a:spAutoFit/>
          </a:bodyPr>
          <a:lstStyle/>
          <a:p>
            <a:pPr algn="ctr"/>
            <a:r>
              <a:rPr lang="en-US" sz="1000" b="1" dirty="0">
                <a:solidFill>
                  <a:schemeClr val="accent3"/>
                </a:solidFill>
                <a:ea typeface=""/>
                <a:cs typeface=""/>
              </a:rPr>
              <a:t>ERP</a:t>
            </a:r>
            <a:endParaRPr lang="en-US" sz="1000" b="1" dirty="0">
              <a:solidFill>
                <a:schemeClr val="accent3"/>
              </a:solidFill>
            </a:endParaRPr>
          </a:p>
        </p:txBody>
      </p:sp>
      <p:sp>
        <p:nvSpPr>
          <p:cNvPr id="97" name="Rectangle 96"/>
          <p:cNvSpPr/>
          <p:nvPr/>
        </p:nvSpPr>
        <p:spPr>
          <a:xfrm>
            <a:off x="9545105" y="5554864"/>
            <a:ext cx="644258" cy="276995"/>
          </a:xfrm>
          <a:prstGeom prst="rect">
            <a:avLst/>
          </a:prstGeom>
        </p:spPr>
        <p:txBody>
          <a:bodyPr wrap="square" lIns="121917" tIns="60958" rIns="121917" bIns="60958">
            <a:spAutoFit/>
          </a:bodyPr>
          <a:lstStyle/>
          <a:p>
            <a:pPr algn="ctr"/>
            <a:r>
              <a:rPr lang="en-US" sz="1000" b="1" dirty="0">
                <a:solidFill>
                  <a:schemeClr val="accent3"/>
                </a:solidFill>
                <a:ea typeface=""/>
                <a:cs typeface=""/>
              </a:rPr>
              <a:t>HR</a:t>
            </a:r>
            <a:endParaRPr lang="en-US" sz="1000" b="1" dirty="0">
              <a:solidFill>
                <a:schemeClr val="accent3"/>
              </a:solidFill>
            </a:endParaRPr>
          </a:p>
        </p:txBody>
      </p:sp>
      <p:sp>
        <p:nvSpPr>
          <p:cNvPr id="98" name="Rectangle 97"/>
          <p:cNvSpPr/>
          <p:nvPr/>
        </p:nvSpPr>
        <p:spPr>
          <a:xfrm>
            <a:off x="10047764" y="5554864"/>
            <a:ext cx="669860" cy="276995"/>
          </a:xfrm>
          <a:prstGeom prst="rect">
            <a:avLst/>
          </a:prstGeom>
        </p:spPr>
        <p:txBody>
          <a:bodyPr wrap="square" lIns="121917" tIns="60958" rIns="121917" bIns="60958">
            <a:spAutoFit/>
          </a:bodyPr>
          <a:lstStyle/>
          <a:p>
            <a:pPr algn="ctr"/>
            <a:r>
              <a:rPr lang="en-US" sz="1000" b="1" dirty="0">
                <a:solidFill>
                  <a:schemeClr val="accent3"/>
                </a:solidFill>
                <a:ea typeface=""/>
                <a:cs typeface=""/>
              </a:rPr>
              <a:t>Billing</a:t>
            </a:r>
            <a:endParaRPr lang="en-US" sz="1000" b="1" dirty="0">
              <a:solidFill>
                <a:schemeClr val="accent3"/>
              </a:solidFill>
            </a:endParaRPr>
          </a:p>
        </p:txBody>
      </p:sp>
      <p:sp>
        <p:nvSpPr>
          <p:cNvPr id="99" name="Rectangle 98"/>
          <p:cNvSpPr/>
          <p:nvPr/>
        </p:nvSpPr>
        <p:spPr>
          <a:xfrm>
            <a:off x="10516204" y="5554864"/>
            <a:ext cx="786054" cy="276995"/>
          </a:xfrm>
          <a:prstGeom prst="rect">
            <a:avLst/>
          </a:prstGeom>
        </p:spPr>
        <p:txBody>
          <a:bodyPr wrap="square" lIns="121917" tIns="60958" rIns="121917" bIns="60958">
            <a:spAutoFit/>
          </a:bodyPr>
          <a:lstStyle/>
          <a:p>
            <a:pPr algn="ctr"/>
            <a:r>
              <a:rPr lang="en-US" sz="1000" b="1" dirty="0">
                <a:solidFill>
                  <a:schemeClr val="accent3"/>
                </a:solidFill>
                <a:ea typeface=""/>
                <a:cs typeface=""/>
              </a:rPr>
              <a:t>Product</a:t>
            </a:r>
            <a:endParaRPr lang="en-US" sz="1000" b="1" dirty="0">
              <a:solidFill>
                <a:schemeClr val="accent3"/>
              </a:solidFill>
            </a:endParaRPr>
          </a:p>
        </p:txBody>
      </p:sp>
      <p:sp>
        <p:nvSpPr>
          <p:cNvPr id="100" name="Rectangle 99"/>
          <p:cNvSpPr/>
          <p:nvPr/>
        </p:nvSpPr>
        <p:spPr>
          <a:xfrm>
            <a:off x="11083749" y="5554864"/>
            <a:ext cx="738395" cy="276995"/>
          </a:xfrm>
          <a:prstGeom prst="rect">
            <a:avLst/>
          </a:prstGeom>
        </p:spPr>
        <p:txBody>
          <a:bodyPr wrap="square" lIns="121917" tIns="60958" rIns="121917" bIns="60958">
            <a:spAutoFit/>
          </a:bodyPr>
          <a:lstStyle/>
          <a:p>
            <a:pPr algn="ctr"/>
            <a:r>
              <a:rPr lang="en-US" sz="1000" b="1" dirty="0">
                <a:solidFill>
                  <a:schemeClr val="accent3"/>
                </a:solidFill>
                <a:ea typeface=""/>
                <a:cs typeface=""/>
              </a:rPr>
              <a:t>Finance</a:t>
            </a:r>
            <a:endParaRPr lang="en-US" sz="1000" b="1" dirty="0">
              <a:solidFill>
                <a:schemeClr val="accent3"/>
              </a:solidFill>
            </a:endParaRPr>
          </a:p>
        </p:txBody>
      </p:sp>
      <p:sp>
        <p:nvSpPr>
          <p:cNvPr id="101" name="Rectangle 100"/>
          <p:cNvSpPr/>
          <p:nvPr/>
        </p:nvSpPr>
        <p:spPr>
          <a:xfrm>
            <a:off x="6934200" y="4005394"/>
            <a:ext cx="1113747" cy="769437"/>
          </a:xfrm>
          <a:prstGeom prst="rect">
            <a:avLst/>
          </a:prstGeom>
        </p:spPr>
        <p:txBody>
          <a:bodyPr wrap="square" lIns="121917" tIns="60958" rIns="121917" bIns="60958">
            <a:spAutoFit/>
          </a:bodyPr>
          <a:lstStyle/>
          <a:p>
            <a:pPr algn="ctr"/>
            <a:r>
              <a:rPr lang="en-US" sz="1400" b="1" dirty="0">
                <a:solidFill>
                  <a:schemeClr val="accent3"/>
                </a:solidFill>
                <a:ea typeface=""/>
                <a:cs typeface=""/>
              </a:rPr>
              <a:t>DB Connect Look-ups</a:t>
            </a:r>
            <a:endParaRPr lang="en-US" sz="1600" b="1" dirty="0">
              <a:solidFill>
                <a:schemeClr val="accent3"/>
              </a:solidFill>
            </a:endParaRPr>
          </a:p>
        </p:txBody>
      </p:sp>
      <p:sp>
        <p:nvSpPr>
          <p:cNvPr id="102" name="Rectangle 101"/>
          <p:cNvSpPr/>
          <p:nvPr/>
        </p:nvSpPr>
        <p:spPr>
          <a:xfrm>
            <a:off x="7103658" y="2815401"/>
            <a:ext cx="774830" cy="769437"/>
          </a:xfrm>
          <a:prstGeom prst="rect">
            <a:avLst/>
          </a:prstGeom>
        </p:spPr>
        <p:txBody>
          <a:bodyPr wrap="none" lIns="121917" tIns="60958" rIns="121917" bIns="60958">
            <a:spAutoFit/>
          </a:bodyPr>
          <a:lstStyle/>
          <a:p>
            <a:pPr algn="ctr"/>
            <a:r>
              <a:rPr lang="en-US" sz="1400" b="1" dirty="0">
                <a:solidFill>
                  <a:schemeClr val="accent3"/>
                </a:solidFill>
                <a:ea typeface=""/>
                <a:cs typeface=""/>
              </a:rPr>
              <a:t>ODBC</a:t>
            </a:r>
            <a:br>
              <a:rPr lang="en-US" sz="1400" b="1" dirty="0">
                <a:solidFill>
                  <a:schemeClr val="accent3"/>
                </a:solidFill>
                <a:ea typeface=""/>
                <a:cs typeface=""/>
              </a:rPr>
            </a:br>
            <a:r>
              <a:rPr lang="en-US" sz="1400" b="1" dirty="0">
                <a:solidFill>
                  <a:schemeClr val="accent3"/>
                </a:solidFill>
                <a:ea typeface=""/>
                <a:cs typeface=""/>
              </a:rPr>
              <a:t>SDK</a:t>
            </a:r>
          </a:p>
          <a:p>
            <a:pPr algn="ctr"/>
            <a:r>
              <a:rPr lang="en-US" sz="1400" b="1" dirty="0">
                <a:solidFill>
                  <a:schemeClr val="accent3"/>
                </a:solidFill>
                <a:ea typeface=""/>
                <a:cs typeface=""/>
              </a:rPr>
              <a:t>API</a:t>
            </a:r>
            <a:endParaRPr lang="en-US" sz="1600" b="1" dirty="0">
              <a:solidFill>
                <a:schemeClr val="accent3"/>
              </a:solidFill>
            </a:endParaRPr>
          </a:p>
        </p:txBody>
      </p:sp>
      <p:pic>
        <p:nvPicPr>
          <p:cNvPr id="103" name="Picture 10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21642" y="2830638"/>
            <a:ext cx="512615" cy="512615"/>
          </a:xfrm>
          <a:prstGeom prst="rect">
            <a:avLst/>
          </a:prstGeom>
        </p:spPr>
      </p:pic>
      <p:pic>
        <p:nvPicPr>
          <p:cNvPr id="104" name="Picture 10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99089" y="2505053"/>
            <a:ext cx="1241576" cy="331679"/>
          </a:xfrm>
          <a:prstGeom prst="rect">
            <a:avLst/>
          </a:prstGeom>
        </p:spPr>
      </p:pic>
      <p:pic>
        <p:nvPicPr>
          <p:cNvPr id="105" name="Picture 104" descr="logo_splunk_product_2color_W.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55692" y="3584358"/>
            <a:ext cx="1391497" cy="411884"/>
          </a:xfrm>
          <a:prstGeom prst="rect">
            <a:avLst/>
          </a:prstGeom>
        </p:spPr>
      </p:pic>
      <p:pic>
        <p:nvPicPr>
          <p:cNvPr id="106" name="Picture 2" descr="mage result for Tableau software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9544" y="2524755"/>
            <a:ext cx="1564735" cy="30503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mage result for microstrategy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90876" y="2960334"/>
            <a:ext cx="1731571" cy="280865"/>
          </a:xfrm>
          <a:prstGeom prst="rect">
            <a:avLst/>
          </a:prstGeom>
          <a:noFill/>
          <a:extLst>
            <a:ext uri="{909E8E84-426E-40DD-AFC4-6F175D3DCCD1}">
              <a14:hiddenFill xmlns:a14="http://schemas.microsoft.com/office/drawing/2010/main">
                <a:solidFill>
                  <a:srgbClr val="FFFFFF"/>
                </a:solidFill>
              </a14:hiddenFill>
            </a:ext>
          </a:extLst>
        </p:spPr>
      </p:pic>
      <p:grpSp>
        <p:nvGrpSpPr>
          <p:cNvPr id="108" name="Group 269"/>
          <p:cNvGrpSpPr>
            <a:grpSpLocks noChangeAspect="1"/>
          </p:cNvGrpSpPr>
          <p:nvPr/>
        </p:nvGrpSpPr>
        <p:grpSpPr bwMode="auto">
          <a:xfrm>
            <a:off x="3334391" y="1551674"/>
            <a:ext cx="352946" cy="390754"/>
            <a:chOff x="1890" y="1"/>
            <a:chExt cx="3902" cy="4320"/>
          </a:xfrm>
          <a:solidFill>
            <a:schemeClr val="bg1"/>
          </a:solidFill>
        </p:grpSpPr>
        <p:sp>
          <p:nvSpPr>
            <p:cNvPr id="109" name="Freeform 270"/>
            <p:cNvSpPr>
              <a:spLocks noEditPoints="1"/>
            </p:cNvSpPr>
            <p:nvPr/>
          </p:nvSpPr>
          <p:spPr bwMode="auto">
            <a:xfrm>
              <a:off x="2744" y="1"/>
              <a:ext cx="2192" cy="2404"/>
            </a:xfrm>
            <a:custGeom>
              <a:avLst/>
              <a:gdLst>
                <a:gd name="T0" fmla="*/ 728 w 1456"/>
                <a:gd name="T1" fmla="*/ 1596 h 1596"/>
                <a:gd name="T2" fmla="*/ 1456 w 1456"/>
                <a:gd name="T3" fmla="*/ 798 h 1596"/>
                <a:gd name="T4" fmla="*/ 728 w 1456"/>
                <a:gd name="T5" fmla="*/ 0 h 1596"/>
                <a:gd name="T6" fmla="*/ 0 w 1456"/>
                <a:gd name="T7" fmla="*/ 798 h 1596"/>
                <a:gd name="T8" fmla="*/ 728 w 1456"/>
                <a:gd name="T9" fmla="*/ 1596 h 1596"/>
                <a:gd name="T10" fmla="*/ 728 w 1456"/>
                <a:gd name="T11" fmla="*/ 100 h 1596"/>
                <a:gd name="T12" fmla="*/ 1356 w 1456"/>
                <a:gd name="T13" fmla="*/ 798 h 1596"/>
                <a:gd name="T14" fmla="*/ 728 w 1456"/>
                <a:gd name="T15" fmla="*/ 1496 h 1596"/>
                <a:gd name="T16" fmla="*/ 100 w 1456"/>
                <a:gd name="T17" fmla="*/ 798 h 1596"/>
                <a:gd name="T18" fmla="*/ 728 w 1456"/>
                <a:gd name="T19" fmla="*/ 100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6" h="1596">
                  <a:moveTo>
                    <a:pt x="728" y="1596"/>
                  </a:moveTo>
                  <a:cubicBezTo>
                    <a:pt x="1130" y="1596"/>
                    <a:pt x="1456" y="1238"/>
                    <a:pt x="1456" y="798"/>
                  </a:cubicBezTo>
                  <a:cubicBezTo>
                    <a:pt x="1456" y="358"/>
                    <a:pt x="1130" y="0"/>
                    <a:pt x="728" y="0"/>
                  </a:cubicBezTo>
                  <a:cubicBezTo>
                    <a:pt x="326" y="0"/>
                    <a:pt x="0" y="358"/>
                    <a:pt x="0" y="798"/>
                  </a:cubicBezTo>
                  <a:cubicBezTo>
                    <a:pt x="0" y="1238"/>
                    <a:pt x="326" y="1596"/>
                    <a:pt x="728" y="1596"/>
                  </a:cubicBezTo>
                  <a:close/>
                  <a:moveTo>
                    <a:pt x="728" y="100"/>
                  </a:moveTo>
                  <a:cubicBezTo>
                    <a:pt x="1074" y="100"/>
                    <a:pt x="1356" y="413"/>
                    <a:pt x="1356" y="798"/>
                  </a:cubicBezTo>
                  <a:cubicBezTo>
                    <a:pt x="1356" y="1183"/>
                    <a:pt x="1074" y="1496"/>
                    <a:pt x="728" y="1496"/>
                  </a:cubicBezTo>
                  <a:cubicBezTo>
                    <a:pt x="382" y="1496"/>
                    <a:pt x="100" y="1183"/>
                    <a:pt x="100" y="798"/>
                  </a:cubicBezTo>
                  <a:cubicBezTo>
                    <a:pt x="100" y="413"/>
                    <a:pt x="382" y="100"/>
                    <a:pt x="728"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Freeform 271"/>
            <p:cNvSpPr>
              <a:spLocks noEditPoints="1"/>
            </p:cNvSpPr>
            <p:nvPr/>
          </p:nvSpPr>
          <p:spPr bwMode="auto">
            <a:xfrm>
              <a:off x="1890" y="2324"/>
              <a:ext cx="3902" cy="1997"/>
            </a:xfrm>
            <a:custGeom>
              <a:avLst/>
              <a:gdLst>
                <a:gd name="T0" fmla="*/ 2567 w 2591"/>
                <a:gd name="T1" fmla="*/ 843 h 1326"/>
                <a:gd name="T2" fmla="*/ 1866 w 2591"/>
                <a:gd name="T3" fmla="*/ 7 h 1326"/>
                <a:gd name="T4" fmla="*/ 1811 w 2591"/>
                <a:gd name="T5" fmla="*/ 23 h 1326"/>
                <a:gd name="T6" fmla="*/ 1345 w 2591"/>
                <a:gd name="T7" fmla="*/ 610 h 1326"/>
                <a:gd name="T8" fmla="*/ 1345 w 2591"/>
                <a:gd name="T9" fmla="*/ 205 h 1326"/>
                <a:gd name="T10" fmla="*/ 1295 w 2591"/>
                <a:gd name="T11" fmla="*/ 155 h 1326"/>
                <a:gd name="T12" fmla="*/ 1245 w 2591"/>
                <a:gd name="T13" fmla="*/ 205 h 1326"/>
                <a:gd name="T14" fmla="*/ 1245 w 2591"/>
                <a:gd name="T15" fmla="*/ 609 h 1326"/>
                <a:gd name="T16" fmla="*/ 779 w 2591"/>
                <a:gd name="T17" fmla="*/ 23 h 1326"/>
                <a:gd name="T18" fmla="*/ 724 w 2591"/>
                <a:gd name="T19" fmla="*/ 7 h 1326"/>
                <a:gd name="T20" fmla="*/ 23 w 2591"/>
                <a:gd name="T21" fmla="*/ 846 h 1326"/>
                <a:gd name="T22" fmla="*/ 262 w 2591"/>
                <a:gd name="T23" fmla="*/ 1207 h 1326"/>
                <a:gd name="T24" fmla="*/ 1247 w 2591"/>
                <a:gd name="T25" fmla="*/ 1326 h 1326"/>
                <a:gd name="T26" fmla="*/ 2318 w 2591"/>
                <a:gd name="T27" fmla="*/ 1206 h 1326"/>
                <a:gd name="T28" fmla="*/ 2567 w 2591"/>
                <a:gd name="T29" fmla="*/ 843 h 1326"/>
                <a:gd name="T30" fmla="*/ 2296 w 2591"/>
                <a:gd name="T31" fmla="*/ 1108 h 1326"/>
                <a:gd name="T32" fmla="*/ 1247 w 2591"/>
                <a:gd name="T33" fmla="*/ 1226 h 1326"/>
                <a:gd name="T34" fmla="*/ 287 w 2591"/>
                <a:gd name="T35" fmla="*/ 1110 h 1326"/>
                <a:gd name="T36" fmla="*/ 122 w 2591"/>
                <a:gd name="T37" fmla="*/ 860 h 1326"/>
                <a:gd name="T38" fmla="*/ 723 w 2591"/>
                <a:gd name="T39" fmla="*/ 114 h 1326"/>
                <a:gd name="T40" fmla="*/ 1254 w 2591"/>
                <a:gd name="T41" fmla="*/ 782 h 1326"/>
                <a:gd name="T42" fmla="*/ 1284 w 2591"/>
                <a:gd name="T43" fmla="*/ 801 h 1326"/>
                <a:gd name="T44" fmla="*/ 1284 w 2591"/>
                <a:gd name="T45" fmla="*/ 801 h 1326"/>
                <a:gd name="T46" fmla="*/ 1289 w 2591"/>
                <a:gd name="T47" fmla="*/ 802 h 1326"/>
                <a:gd name="T48" fmla="*/ 1289 w 2591"/>
                <a:gd name="T49" fmla="*/ 802 h 1326"/>
                <a:gd name="T50" fmla="*/ 1295 w 2591"/>
                <a:gd name="T51" fmla="*/ 803 h 1326"/>
                <a:gd name="T52" fmla="*/ 1295 w 2591"/>
                <a:gd name="T53" fmla="*/ 803 h 1326"/>
                <a:gd name="T54" fmla="*/ 1295 w 2591"/>
                <a:gd name="T55" fmla="*/ 803 h 1326"/>
                <a:gd name="T56" fmla="*/ 1295 w 2591"/>
                <a:gd name="T57" fmla="*/ 803 h 1326"/>
                <a:gd name="T58" fmla="*/ 1296 w 2591"/>
                <a:gd name="T59" fmla="*/ 803 h 1326"/>
                <a:gd name="T60" fmla="*/ 1300 w 2591"/>
                <a:gd name="T61" fmla="*/ 802 h 1326"/>
                <a:gd name="T62" fmla="*/ 1303 w 2591"/>
                <a:gd name="T63" fmla="*/ 802 h 1326"/>
                <a:gd name="T64" fmla="*/ 1306 w 2591"/>
                <a:gd name="T65" fmla="*/ 802 h 1326"/>
                <a:gd name="T66" fmla="*/ 1308 w 2591"/>
                <a:gd name="T67" fmla="*/ 801 h 1326"/>
                <a:gd name="T68" fmla="*/ 1310 w 2591"/>
                <a:gd name="T69" fmla="*/ 800 h 1326"/>
                <a:gd name="T70" fmla="*/ 1314 w 2591"/>
                <a:gd name="T71" fmla="*/ 799 h 1326"/>
                <a:gd name="T72" fmla="*/ 1315 w 2591"/>
                <a:gd name="T73" fmla="*/ 799 h 1326"/>
                <a:gd name="T74" fmla="*/ 1319 w 2591"/>
                <a:gd name="T75" fmla="*/ 797 h 1326"/>
                <a:gd name="T76" fmla="*/ 1319 w 2591"/>
                <a:gd name="T77" fmla="*/ 796 h 1326"/>
                <a:gd name="T78" fmla="*/ 1334 w 2591"/>
                <a:gd name="T79" fmla="*/ 784 h 1326"/>
                <a:gd name="T80" fmla="*/ 1867 w 2591"/>
                <a:gd name="T81" fmla="*/ 114 h 1326"/>
                <a:gd name="T82" fmla="*/ 2468 w 2591"/>
                <a:gd name="T83" fmla="*/ 857 h 1326"/>
                <a:gd name="T84" fmla="*/ 2296 w 2591"/>
                <a:gd name="T85" fmla="*/ 1108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91" h="1326">
                  <a:moveTo>
                    <a:pt x="2567" y="843"/>
                  </a:moveTo>
                  <a:cubicBezTo>
                    <a:pt x="2534" y="608"/>
                    <a:pt x="2399" y="188"/>
                    <a:pt x="1866" y="7"/>
                  </a:cubicBezTo>
                  <a:cubicBezTo>
                    <a:pt x="1846" y="0"/>
                    <a:pt x="1824" y="7"/>
                    <a:pt x="1811" y="23"/>
                  </a:cubicBezTo>
                  <a:cubicBezTo>
                    <a:pt x="1345" y="610"/>
                    <a:pt x="1345" y="610"/>
                    <a:pt x="1345" y="610"/>
                  </a:cubicBezTo>
                  <a:cubicBezTo>
                    <a:pt x="1345" y="205"/>
                    <a:pt x="1345" y="205"/>
                    <a:pt x="1345" y="205"/>
                  </a:cubicBezTo>
                  <a:cubicBezTo>
                    <a:pt x="1345" y="177"/>
                    <a:pt x="1323" y="155"/>
                    <a:pt x="1295" y="155"/>
                  </a:cubicBezTo>
                  <a:cubicBezTo>
                    <a:pt x="1267" y="155"/>
                    <a:pt x="1245" y="177"/>
                    <a:pt x="1245" y="205"/>
                  </a:cubicBezTo>
                  <a:cubicBezTo>
                    <a:pt x="1245" y="609"/>
                    <a:pt x="1245" y="609"/>
                    <a:pt x="1245" y="609"/>
                  </a:cubicBezTo>
                  <a:cubicBezTo>
                    <a:pt x="779" y="23"/>
                    <a:pt x="779" y="23"/>
                    <a:pt x="779" y="23"/>
                  </a:cubicBezTo>
                  <a:cubicBezTo>
                    <a:pt x="766" y="7"/>
                    <a:pt x="744" y="0"/>
                    <a:pt x="724" y="7"/>
                  </a:cubicBezTo>
                  <a:cubicBezTo>
                    <a:pt x="190" y="189"/>
                    <a:pt x="55" y="611"/>
                    <a:pt x="23" y="846"/>
                  </a:cubicBezTo>
                  <a:cubicBezTo>
                    <a:pt x="0" y="1010"/>
                    <a:pt x="103" y="1166"/>
                    <a:pt x="262" y="1207"/>
                  </a:cubicBezTo>
                  <a:cubicBezTo>
                    <a:pt x="566" y="1286"/>
                    <a:pt x="898" y="1326"/>
                    <a:pt x="1247" y="1326"/>
                  </a:cubicBezTo>
                  <a:cubicBezTo>
                    <a:pt x="1725" y="1326"/>
                    <a:pt x="2123" y="1251"/>
                    <a:pt x="2318" y="1206"/>
                  </a:cubicBezTo>
                  <a:cubicBezTo>
                    <a:pt x="2484" y="1168"/>
                    <a:pt x="2591" y="1012"/>
                    <a:pt x="2567" y="843"/>
                  </a:cubicBezTo>
                  <a:close/>
                  <a:moveTo>
                    <a:pt x="2296" y="1108"/>
                  </a:moveTo>
                  <a:cubicBezTo>
                    <a:pt x="2105" y="1152"/>
                    <a:pt x="1715" y="1226"/>
                    <a:pt x="1247" y="1226"/>
                  </a:cubicBezTo>
                  <a:cubicBezTo>
                    <a:pt x="906" y="1226"/>
                    <a:pt x="583" y="1187"/>
                    <a:pt x="287" y="1110"/>
                  </a:cubicBezTo>
                  <a:cubicBezTo>
                    <a:pt x="177" y="1082"/>
                    <a:pt x="106" y="974"/>
                    <a:pt x="122" y="860"/>
                  </a:cubicBezTo>
                  <a:cubicBezTo>
                    <a:pt x="150" y="652"/>
                    <a:pt x="267" y="284"/>
                    <a:pt x="723" y="114"/>
                  </a:cubicBezTo>
                  <a:cubicBezTo>
                    <a:pt x="1254" y="782"/>
                    <a:pt x="1254" y="782"/>
                    <a:pt x="1254" y="782"/>
                  </a:cubicBezTo>
                  <a:cubicBezTo>
                    <a:pt x="1261" y="792"/>
                    <a:pt x="1272" y="799"/>
                    <a:pt x="1284" y="801"/>
                  </a:cubicBezTo>
                  <a:cubicBezTo>
                    <a:pt x="1284" y="801"/>
                    <a:pt x="1284" y="801"/>
                    <a:pt x="1284" y="801"/>
                  </a:cubicBezTo>
                  <a:cubicBezTo>
                    <a:pt x="1286" y="802"/>
                    <a:pt x="1288" y="802"/>
                    <a:pt x="1289" y="802"/>
                  </a:cubicBezTo>
                  <a:cubicBezTo>
                    <a:pt x="1289" y="802"/>
                    <a:pt x="1289" y="802"/>
                    <a:pt x="1289" y="802"/>
                  </a:cubicBezTo>
                  <a:cubicBezTo>
                    <a:pt x="1291" y="803"/>
                    <a:pt x="1293" y="803"/>
                    <a:pt x="1295" y="803"/>
                  </a:cubicBezTo>
                  <a:cubicBezTo>
                    <a:pt x="1295" y="803"/>
                    <a:pt x="1295" y="803"/>
                    <a:pt x="1295" y="803"/>
                  </a:cubicBezTo>
                  <a:cubicBezTo>
                    <a:pt x="1295" y="803"/>
                    <a:pt x="1295" y="803"/>
                    <a:pt x="1295" y="803"/>
                  </a:cubicBezTo>
                  <a:cubicBezTo>
                    <a:pt x="1295" y="803"/>
                    <a:pt x="1295" y="803"/>
                    <a:pt x="1295" y="803"/>
                  </a:cubicBezTo>
                  <a:cubicBezTo>
                    <a:pt x="1296" y="803"/>
                    <a:pt x="1296" y="803"/>
                    <a:pt x="1296" y="803"/>
                  </a:cubicBezTo>
                  <a:cubicBezTo>
                    <a:pt x="1298" y="803"/>
                    <a:pt x="1299" y="803"/>
                    <a:pt x="1300" y="802"/>
                  </a:cubicBezTo>
                  <a:cubicBezTo>
                    <a:pt x="1301" y="802"/>
                    <a:pt x="1302" y="802"/>
                    <a:pt x="1303" y="802"/>
                  </a:cubicBezTo>
                  <a:cubicBezTo>
                    <a:pt x="1304" y="802"/>
                    <a:pt x="1305" y="802"/>
                    <a:pt x="1306" y="802"/>
                  </a:cubicBezTo>
                  <a:cubicBezTo>
                    <a:pt x="1307" y="801"/>
                    <a:pt x="1307" y="801"/>
                    <a:pt x="1308" y="801"/>
                  </a:cubicBezTo>
                  <a:cubicBezTo>
                    <a:pt x="1309" y="801"/>
                    <a:pt x="1310" y="801"/>
                    <a:pt x="1310" y="800"/>
                  </a:cubicBezTo>
                  <a:cubicBezTo>
                    <a:pt x="1312" y="800"/>
                    <a:pt x="1313" y="800"/>
                    <a:pt x="1314" y="799"/>
                  </a:cubicBezTo>
                  <a:cubicBezTo>
                    <a:pt x="1314" y="799"/>
                    <a:pt x="1315" y="799"/>
                    <a:pt x="1315" y="799"/>
                  </a:cubicBezTo>
                  <a:cubicBezTo>
                    <a:pt x="1316" y="798"/>
                    <a:pt x="1317" y="797"/>
                    <a:pt x="1319" y="797"/>
                  </a:cubicBezTo>
                  <a:cubicBezTo>
                    <a:pt x="1319" y="797"/>
                    <a:pt x="1319" y="797"/>
                    <a:pt x="1319" y="796"/>
                  </a:cubicBezTo>
                  <a:cubicBezTo>
                    <a:pt x="1325" y="793"/>
                    <a:pt x="1330" y="789"/>
                    <a:pt x="1334" y="784"/>
                  </a:cubicBezTo>
                  <a:cubicBezTo>
                    <a:pt x="1867" y="114"/>
                    <a:pt x="1867" y="114"/>
                    <a:pt x="1867" y="114"/>
                  </a:cubicBezTo>
                  <a:cubicBezTo>
                    <a:pt x="2322" y="283"/>
                    <a:pt x="2439" y="650"/>
                    <a:pt x="2468" y="857"/>
                  </a:cubicBezTo>
                  <a:cubicBezTo>
                    <a:pt x="2485" y="974"/>
                    <a:pt x="2411" y="1082"/>
                    <a:pt x="2296" y="110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Freeform 272"/>
            <p:cNvSpPr>
              <a:spLocks/>
            </p:cNvSpPr>
            <p:nvPr/>
          </p:nvSpPr>
          <p:spPr bwMode="auto">
            <a:xfrm>
              <a:off x="4363" y="3347"/>
              <a:ext cx="911" cy="151"/>
            </a:xfrm>
            <a:custGeom>
              <a:avLst/>
              <a:gdLst>
                <a:gd name="T0" fmla="*/ 555 w 605"/>
                <a:gd name="T1" fmla="*/ 0 h 100"/>
                <a:gd name="T2" fmla="*/ 50 w 605"/>
                <a:gd name="T3" fmla="*/ 0 h 100"/>
                <a:gd name="T4" fmla="*/ 0 w 605"/>
                <a:gd name="T5" fmla="*/ 50 h 100"/>
                <a:gd name="T6" fmla="*/ 50 w 605"/>
                <a:gd name="T7" fmla="*/ 100 h 100"/>
                <a:gd name="T8" fmla="*/ 555 w 605"/>
                <a:gd name="T9" fmla="*/ 100 h 100"/>
                <a:gd name="T10" fmla="*/ 605 w 605"/>
                <a:gd name="T11" fmla="*/ 50 h 100"/>
                <a:gd name="T12" fmla="*/ 555 w 60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605" h="100">
                  <a:moveTo>
                    <a:pt x="555" y="0"/>
                  </a:moveTo>
                  <a:cubicBezTo>
                    <a:pt x="50" y="0"/>
                    <a:pt x="50" y="0"/>
                    <a:pt x="50" y="0"/>
                  </a:cubicBezTo>
                  <a:cubicBezTo>
                    <a:pt x="22" y="0"/>
                    <a:pt x="0" y="22"/>
                    <a:pt x="0" y="50"/>
                  </a:cubicBezTo>
                  <a:cubicBezTo>
                    <a:pt x="0" y="77"/>
                    <a:pt x="22" y="100"/>
                    <a:pt x="50" y="100"/>
                  </a:cubicBezTo>
                  <a:cubicBezTo>
                    <a:pt x="555" y="100"/>
                    <a:pt x="555" y="100"/>
                    <a:pt x="555" y="100"/>
                  </a:cubicBezTo>
                  <a:cubicBezTo>
                    <a:pt x="583" y="100"/>
                    <a:pt x="605" y="77"/>
                    <a:pt x="605" y="50"/>
                  </a:cubicBezTo>
                  <a:cubicBezTo>
                    <a:pt x="605" y="22"/>
                    <a:pt x="583" y="0"/>
                    <a:pt x="55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2" name="Group 275"/>
          <p:cNvGrpSpPr>
            <a:grpSpLocks noChangeAspect="1"/>
          </p:cNvGrpSpPr>
          <p:nvPr/>
        </p:nvGrpSpPr>
        <p:grpSpPr bwMode="auto">
          <a:xfrm>
            <a:off x="4466160" y="1547061"/>
            <a:ext cx="351894" cy="395046"/>
            <a:chOff x="1916" y="-1"/>
            <a:chExt cx="3849" cy="4321"/>
          </a:xfrm>
          <a:solidFill>
            <a:schemeClr val="bg1"/>
          </a:solidFill>
        </p:grpSpPr>
        <p:sp>
          <p:nvSpPr>
            <p:cNvPr id="113" name="Freeform 276"/>
            <p:cNvSpPr>
              <a:spLocks/>
            </p:cNvSpPr>
            <p:nvPr/>
          </p:nvSpPr>
          <p:spPr bwMode="auto">
            <a:xfrm>
              <a:off x="3106" y="380"/>
              <a:ext cx="1434" cy="681"/>
            </a:xfrm>
            <a:custGeom>
              <a:avLst/>
              <a:gdLst>
                <a:gd name="T0" fmla="*/ 120 w 965"/>
                <a:gd name="T1" fmla="*/ 458 h 458"/>
                <a:gd name="T2" fmla="*/ 634 w 965"/>
                <a:gd name="T3" fmla="*/ 184 h 458"/>
                <a:gd name="T4" fmla="*/ 913 w 965"/>
                <a:gd name="T5" fmla="*/ 364 h 458"/>
                <a:gd name="T6" fmla="*/ 964 w 965"/>
                <a:gd name="T7" fmla="*/ 313 h 458"/>
                <a:gd name="T8" fmla="*/ 818 w 965"/>
                <a:gd name="T9" fmla="*/ 238 h 458"/>
                <a:gd name="T10" fmla="*/ 693 w 965"/>
                <a:gd name="T11" fmla="*/ 41 h 458"/>
                <a:gd name="T12" fmla="*/ 692 w 965"/>
                <a:gd name="T13" fmla="*/ 36 h 458"/>
                <a:gd name="T14" fmla="*/ 690 w 965"/>
                <a:gd name="T15" fmla="*/ 31 h 458"/>
                <a:gd name="T16" fmla="*/ 688 w 965"/>
                <a:gd name="T17" fmla="*/ 26 h 458"/>
                <a:gd name="T18" fmla="*/ 685 w 965"/>
                <a:gd name="T19" fmla="*/ 22 h 458"/>
                <a:gd name="T20" fmla="*/ 682 w 965"/>
                <a:gd name="T21" fmla="*/ 19 h 458"/>
                <a:gd name="T22" fmla="*/ 679 w 965"/>
                <a:gd name="T23" fmla="*/ 15 h 458"/>
                <a:gd name="T24" fmla="*/ 676 w 965"/>
                <a:gd name="T25" fmla="*/ 12 h 458"/>
                <a:gd name="T26" fmla="*/ 672 w 965"/>
                <a:gd name="T27" fmla="*/ 9 h 458"/>
                <a:gd name="T28" fmla="*/ 668 w 965"/>
                <a:gd name="T29" fmla="*/ 6 h 458"/>
                <a:gd name="T30" fmla="*/ 663 w 965"/>
                <a:gd name="T31" fmla="*/ 4 h 458"/>
                <a:gd name="T32" fmla="*/ 661 w 965"/>
                <a:gd name="T33" fmla="*/ 3 h 458"/>
                <a:gd name="T34" fmla="*/ 656 w 965"/>
                <a:gd name="T35" fmla="*/ 2 h 458"/>
                <a:gd name="T36" fmla="*/ 651 w 965"/>
                <a:gd name="T37" fmla="*/ 1 h 458"/>
                <a:gd name="T38" fmla="*/ 646 w 965"/>
                <a:gd name="T39" fmla="*/ 0 h 458"/>
                <a:gd name="T40" fmla="*/ 641 w 965"/>
                <a:gd name="T41" fmla="*/ 0 h 458"/>
                <a:gd name="T42" fmla="*/ 636 w 965"/>
                <a:gd name="T43" fmla="*/ 1 h 458"/>
                <a:gd name="T44" fmla="*/ 634 w 965"/>
                <a:gd name="T45" fmla="*/ 1 h 458"/>
                <a:gd name="T46" fmla="*/ 629 w 965"/>
                <a:gd name="T47" fmla="*/ 2 h 458"/>
                <a:gd name="T48" fmla="*/ 624 w 965"/>
                <a:gd name="T49" fmla="*/ 4 h 458"/>
                <a:gd name="T50" fmla="*/ 620 w 965"/>
                <a:gd name="T51" fmla="*/ 6 h 458"/>
                <a:gd name="T52" fmla="*/ 616 w 965"/>
                <a:gd name="T53" fmla="*/ 9 h 458"/>
                <a:gd name="T54" fmla="*/ 612 w 965"/>
                <a:gd name="T55" fmla="*/ 11 h 458"/>
                <a:gd name="T56" fmla="*/ 609 w 965"/>
                <a:gd name="T57" fmla="*/ 15 h 458"/>
                <a:gd name="T58" fmla="*/ 605 w 965"/>
                <a:gd name="T59" fmla="*/ 18 h 458"/>
                <a:gd name="T60" fmla="*/ 603 w 965"/>
                <a:gd name="T61" fmla="*/ 22 h 458"/>
                <a:gd name="T62" fmla="*/ 600 w 965"/>
                <a:gd name="T63" fmla="*/ 26 h 458"/>
                <a:gd name="T64" fmla="*/ 598 w 965"/>
                <a:gd name="T65" fmla="*/ 31 h 458"/>
                <a:gd name="T66" fmla="*/ 279 w 965"/>
                <a:gd name="T67" fmla="*/ 336 h 458"/>
                <a:gd name="T68" fmla="*/ 4 w 965"/>
                <a:gd name="T69" fmla="*/ 396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5" h="458">
                  <a:moveTo>
                    <a:pt x="46" y="453"/>
                  </a:moveTo>
                  <a:cubicBezTo>
                    <a:pt x="48" y="454"/>
                    <a:pt x="76" y="458"/>
                    <a:pt x="120" y="458"/>
                  </a:cubicBezTo>
                  <a:cubicBezTo>
                    <a:pt x="167" y="458"/>
                    <a:pt x="232" y="453"/>
                    <a:pt x="302" y="433"/>
                  </a:cubicBezTo>
                  <a:cubicBezTo>
                    <a:pt x="406" y="404"/>
                    <a:pt x="539" y="337"/>
                    <a:pt x="634" y="184"/>
                  </a:cubicBezTo>
                  <a:cubicBezTo>
                    <a:pt x="672" y="260"/>
                    <a:pt x="726" y="303"/>
                    <a:pt x="772" y="327"/>
                  </a:cubicBezTo>
                  <a:cubicBezTo>
                    <a:pt x="839" y="362"/>
                    <a:pt x="901" y="364"/>
                    <a:pt x="913" y="364"/>
                  </a:cubicBezTo>
                  <a:cubicBezTo>
                    <a:pt x="914" y="364"/>
                    <a:pt x="915" y="364"/>
                    <a:pt x="915" y="364"/>
                  </a:cubicBezTo>
                  <a:cubicBezTo>
                    <a:pt x="943" y="364"/>
                    <a:pt x="965" y="341"/>
                    <a:pt x="964" y="313"/>
                  </a:cubicBezTo>
                  <a:cubicBezTo>
                    <a:pt x="964" y="286"/>
                    <a:pt x="941" y="264"/>
                    <a:pt x="913" y="264"/>
                  </a:cubicBezTo>
                  <a:cubicBezTo>
                    <a:pt x="913" y="264"/>
                    <a:pt x="868" y="264"/>
                    <a:pt x="818" y="238"/>
                  </a:cubicBezTo>
                  <a:cubicBezTo>
                    <a:pt x="751" y="203"/>
                    <a:pt x="709" y="137"/>
                    <a:pt x="693" y="42"/>
                  </a:cubicBezTo>
                  <a:cubicBezTo>
                    <a:pt x="693" y="42"/>
                    <a:pt x="693" y="41"/>
                    <a:pt x="693" y="41"/>
                  </a:cubicBezTo>
                  <a:cubicBezTo>
                    <a:pt x="693" y="40"/>
                    <a:pt x="692" y="39"/>
                    <a:pt x="692" y="38"/>
                  </a:cubicBezTo>
                  <a:cubicBezTo>
                    <a:pt x="692" y="37"/>
                    <a:pt x="692" y="36"/>
                    <a:pt x="692" y="36"/>
                  </a:cubicBezTo>
                  <a:cubicBezTo>
                    <a:pt x="691" y="35"/>
                    <a:pt x="691" y="34"/>
                    <a:pt x="691" y="33"/>
                  </a:cubicBezTo>
                  <a:cubicBezTo>
                    <a:pt x="691" y="32"/>
                    <a:pt x="690" y="32"/>
                    <a:pt x="690" y="31"/>
                  </a:cubicBezTo>
                  <a:cubicBezTo>
                    <a:pt x="690" y="30"/>
                    <a:pt x="689" y="30"/>
                    <a:pt x="689" y="29"/>
                  </a:cubicBezTo>
                  <a:cubicBezTo>
                    <a:pt x="689" y="28"/>
                    <a:pt x="688" y="27"/>
                    <a:pt x="688" y="26"/>
                  </a:cubicBezTo>
                  <a:cubicBezTo>
                    <a:pt x="687" y="26"/>
                    <a:pt x="687" y="25"/>
                    <a:pt x="687" y="25"/>
                  </a:cubicBezTo>
                  <a:cubicBezTo>
                    <a:pt x="686" y="24"/>
                    <a:pt x="686" y="23"/>
                    <a:pt x="685" y="22"/>
                  </a:cubicBezTo>
                  <a:cubicBezTo>
                    <a:pt x="685" y="22"/>
                    <a:pt x="684" y="21"/>
                    <a:pt x="684" y="21"/>
                  </a:cubicBezTo>
                  <a:cubicBezTo>
                    <a:pt x="684" y="20"/>
                    <a:pt x="683" y="19"/>
                    <a:pt x="682" y="19"/>
                  </a:cubicBezTo>
                  <a:cubicBezTo>
                    <a:pt x="682" y="18"/>
                    <a:pt x="681" y="17"/>
                    <a:pt x="681" y="17"/>
                  </a:cubicBezTo>
                  <a:cubicBezTo>
                    <a:pt x="680" y="16"/>
                    <a:pt x="680" y="16"/>
                    <a:pt x="679" y="15"/>
                  </a:cubicBezTo>
                  <a:cubicBezTo>
                    <a:pt x="679" y="14"/>
                    <a:pt x="678" y="14"/>
                    <a:pt x="677" y="13"/>
                  </a:cubicBezTo>
                  <a:cubicBezTo>
                    <a:pt x="677" y="13"/>
                    <a:pt x="676" y="12"/>
                    <a:pt x="676" y="12"/>
                  </a:cubicBezTo>
                  <a:cubicBezTo>
                    <a:pt x="675" y="11"/>
                    <a:pt x="674" y="11"/>
                    <a:pt x="674" y="10"/>
                  </a:cubicBezTo>
                  <a:cubicBezTo>
                    <a:pt x="673" y="10"/>
                    <a:pt x="673" y="9"/>
                    <a:pt x="672" y="9"/>
                  </a:cubicBezTo>
                  <a:cubicBezTo>
                    <a:pt x="671" y="8"/>
                    <a:pt x="670" y="8"/>
                    <a:pt x="670" y="7"/>
                  </a:cubicBezTo>
                  <a:cubicBezTo>
                    <a:pt x="669" y="7"/>
                    <a:pt x="668" y="7"/>
                    <a:pt x="668" y="6"/>
                  </a:cubicBezTo>
                  <a:cubicBezTo>
                    <a:pt x="667" y="6"/>
                    <a:pt x="666" y="5"/>
                    <a:pt x="665" y="5"/>
                  </a:cubicBezTo>
                  <a:cubicBezTo>
                    <a:pt x="665" y="5"/>
                    <a:pt x="664" y="4"/>
                    <a:pt x="663" y="4"/>
                  </a:cubicBezTo>
                  <a:cubicBezTo>
                    <a:pt x="662" y="4"/>
                    <a:pt x="662" y="4"/>
                    <a:pt x="662" y="3"/>
                  </a:cubicBezTo>
                  <a:cubicBezTo>
                    <a:pt x="661" y="3"/>
                    <a:pt x="661" y="3"/>
                    <a:pt x="661" y="3"/>
                  </a:cubicBezTo>
                  <a:cubicBezTo>
                    <a:pt x="660" y="3"/>
                    <a:pt x="659" y="3"/>
                    <a:pt x="658" y="2"/>
                  </a:cubicBezTo>
                  <a:cubicBezTo>
                    <a:pt x="657" y="2"/>
                    <a:pt x="657" y="2"/>
                    <a:pt x="656" y="2"/>
                  </a:cubicBezTo>
                  <a:cubicBezTo>
                    <a:pt x="655" y="2"/>
                    <a:pt x="654" y="1"/>
                    <a:pt x="653" y="1"/>
                  </a:cubicBezTo>
                  <a:cubicBezTo>
                    <a:pt x="653" y="1"/>
                    <a:pt x="652" y="1"/>
                    <a:pt x="651" y="1"/>
                  </a:cubicBezTo>
                  <a:cubicBezTo>
                    <a:pt x="651" y="1"/>
                    <a:pt x="650" y="1"/>
                    <a:pt x="649" y="0"/>
                  </a:cubicBezTo>
                  <a:cubicBezTo>
                    <a:pt x="648" y="0"/>
                    <a:pt x="647" y="0"/>
                    <a:pt x="646" y="0"/>
                  </a:cubicBezTo>
                  <a:cubicBezTo>
                    <a:pt x="646" y="0"/>
                    <a:pt x="645" y="0"/>
                    <a:pt x="644" y="0"/>
                  </a:cubicBezTo>
                  <a:cubicBezTo>
                    <a:pt x="643" y="0"/>
                    <a:pt x="642" y="0"/>
                    <a:pt x="641" y="0"/>
                  </a:cubicBezTo>
                  <a:cubicBezTo>
                    <a:pt x="641" y="0"/>
                    <a:pt x="640" y="0"/>
                    <a:pt x="640" y="0"/>
                  </a:cubicBezTo>
                  <a:cubicBezTo>
                    <a:pt x="638" y="0"/>
                    <a:pt x="637" y="1"/>
                    <a:pt x="636" y="1"/>
                  </a:cubicBezTo>
                  <a:cubicBezTo>
                    <a:pt x="636" y="1"/>
                    <a:pt x="636" y="1"/>
                    <a:pt x="636" y="1"/>
                  </a:cubicBezTo>
                  <a:cubicBezTo>
                    <a:pt x="635" y="1"/>
                    <a:pt x="635" y="1"/>
                    <a:pt x="634" y="1"/>
                  </a:cubicBezTo>
                  <a:cubicBezTo>
                    <a:pt x="633" y="1"/>
                    <a:pt x="632" y="1"/>
                    <a:pt x="631" y="2"/>
                  </a:cubicBezTo>
                  <a:cubicBezTo>
                    <a:pt x="631" y="2"/>
                    <a:pt x="630" y="2"/>
                    <a:pt x="629" y="2"/>
                  </a:cubicBezTo>
                  <a:cubicBezTo>
                    <a:pt x="628" y="3"/>
                    <a:pt x="628" y="3"/>
                    <a:pt x="627" y="3"/>
                  </a:cubicBezTo>
                  <a:cubicBezTo>
                    <a:pt x="626" y="3"/>
                    <a:pt x="625" y="4"/>
                    <a:pt x="624" y="4"/>
                  </a:cubicBezTo>
                  <a:cubicBezTo>
                    <a:pt x="624" y="4"/>
                    <a:pt x="623" y="5"/>
                    <a:pt x="623" y="5"/>
                  </a:cubicBezTo>
                  <a:cubicBezTo>
                    <a:pt x="622" y="5"/>
                    <a:pt x="621" y="6"/>
                    <a:pt x="620" y="6"/>
                  </a:cubicBezTo>
                  <a:cubicBezTo>
                    <a:pt x="619" y="7"/>
                    <a:pt x="619" y="7"/>
                    <a:pt x="618" y="7"/>
                  </a:cubicBezTo>
                  <a:cubicBezTo>
                    <a:pt x="617" y="8"/>
                    <a:pt x="617" y="8"/>
                    <a:pt x="616" y="9"/>
                  </a:cubicBezTo>
                  <a:cubicBezTo>
                    <a:pt x="615" y="9"/>
                    <a:pt x="615" y="9"/>
                    <a:pt x="614" y="10"/>
                  </a:cubicBezTo>
                  <a:cubicBezTo>
                    <a:pt x="613" y="10"/>
                    <a:pt x="613" y="11"/>
                    <a:pt x="612" y="11"/>
                  </a:cubicBezTo>
                  <a:cubicBezTo>
                    <a:pt x="612" y="12"/>
                    <a:pt x="611" y="13"/>
                    <a:pt x="610" y="13"/>
                  </a:cubicBezTo>
                  <a:cubicBezTo>
                    <a:pt x="610" y="14"/>
                    <a:pt x="609" y="14"/>
                    <a:pt x="609" y="15"/>
                  </a:cubicBezTo>
                  <a:cubicBezTo>
                    <a:pt x="608" y="15"/>
                    <a:pt x="607" y="16"/>
                    <a:pt x="607" y="17"/>
                  </a:cubicBezTo>
                  <a:cubicBezTo>
                    <a:pt x="606" y="17"/>
                    <a:pt x="606" y="18"/>
                    <a:pt x="605" y="18"/>
                  </a:cubicBezTo>
                  <a:cubicBezTo>
                    <a:pt x="605" y="19"/>
                    <a:pt x="604" y="20"/>
                    <a:pt x="604" y="20"/>
                  </a:cubicBezTo>
                  <a:cubicBezTo>
                    <a:pt x="603" y="21"/>
                    <a:pt x="603" y="21"/>
                    <a:pt x="603" y="22"/>
                  </a:cubicBezTo>
                  <a:cubicBezTo>
                    <a:pt x="602" y="23"/>
                    <a:pt x="602" y="23"/>
                    <a:pt x="601" y="24"/>
                  </a:cubicBezTo>
                  <a:cubicBezTo>
                    <a:pt x="601" y="25"/>
                    <a:pt x="600" y="26"/>
                    <a:pt x="600" y="26"/>
                  </a:cubicBezTo>
                  <a:cubicBezTo>
                    <a:pt x="599" y="27"/>
                    <a:pt x="599" y="28"/>
                    <a:pt x="599" y="28"/>
                  </a:cubicBezTo>
                  <a:cubicBezTo>
                    <a:pt x="598" y="29"/>
                    <a:pt x="598" y="30"/>
                    <a:pt x="598" y="31"/>
                  </a:cubicBezTo>
                  <a:cubicBezTo>
                    <a:pt x="597" y="32"/>
                    <a:pt x="597" y="32"/>
                    <a:pt x="597" y="32"/>
                  </a:cubicBezTo>
                  <a:cubicBezTo>
                    <a:pt x="537" y="190"/>
                    <a:pt x="430" y="292"/>
                    <a:pt x="279" y="336"/>
                  </a:cubicBezTo>
                  <a:cubicBezTo>
                    <a:pt x="163" y="369"/>
                    <a:pt x="62" y="355"/>
                    <a:pt x="62" y="354"/>
                  </a:cubicBezTo>
                  <a:cubicBezTo>
                    <a:pt x="34" y="350"/>
                    <a:pt x="9" y="369"/>
                    <a:pt x="4" y="396"/>
                  </a:cubicBezTo>
                  <a:cubicBezTo>
                    <a:pt x="0" y="423"/>
                    <a:pt x="19" y="449"/>
                    <a:pt x="46" y="4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Freeform 277"/>
            <p:cNvSpPr>
              <a:spLocks noEditPoints="1"/>
            </p:cNvSpPr>
            <p:nvPr/>
          </p:nvSpPr>
          <p:spPr bwMode="auto">
            <a:xfrm>
              <a:off x="2395" y="-1"/>
              <a:ext cx="2890" cy="2373"/>
            </a:xfrm>
            <a:custGeom>
              <a:avLst/>
              <a:gdLst>
                <a:gd name="T0" fmla="*/ 49 w 1946"/>
                <a:gd name="T1" fmla="*/ 1394 h 1597"/>
                <a:gd name="T2" fmla="*/ 441 w 1946"/>
                <a:gd name="T3" fmla="*/ 1343 h 1597"/>
                <a:gd name="T4" fmla="*/ 973 w 1946"/>
                <a:gd name="T5" fmla="*/ 1597 h 1597"/>
                <a:gd name="T6" fmla="*/ 1507 w 1946"/>
                <a:gd name="T7" fmla="*/ 1341 h 1597"/>
                <a:gd name="T8" fmla="*/ 1897 w 1946"/>
                <a:gd name="T9" fmla="*/ 1391 h 1597"/>
                <a:gd name="T10" fmla="*/ 1944 w 1946"/>
                <a:gd name="T11" fmla="*/ 1328 h 1597"/>
                <a:gd name="T12" fmla="*/ 1906 w 1946"/>
                <a:gd name="T13" fmla="*/ 1259 h 1597"/>
                <a:gd name="T14" fmla="*/ 1724 w 1946"/>
                <a:gd name="T15" fmla="*/ 928 h 1597"/>
                <a:gd name="T16" fmla="*/ 1700 w 1946"/>
                <a:gd name="T17" fmla="*/ 749 h 1597"/>
                <a:gd name="T18" fmla="*/ 973 w 1946"/>
                <a:gd name="T19" fmla="*/ 0 h 1597"/>
                <a:gd name="T20" fmla="*/ 246 w 1946"/>
                <a:gd name="T21" fmla="*/ 749 h 1597"/>
                <a:gd name="T22" fmla="*/ 222 w 1946"/>
                <a:gd name="T23" fmla="*/ 929 h 1597"/>
                <a:gd name="T24" fmla="*/ 40 w 1946"/>
                <a:gd name="T25" fmla="*/ 1262 h 1597"/>
                <a:gd name="T26" fmla="*/ 40 w 1946"/>
                <a:gd name="T27" fmla="*/ 1262 h 1597"/>
                <a:gd name="T28" fmla="*/ 2 w 1946"/>
                <a:gd name="T29" fmla="*/ 1331 h 1597"/>
                <a:gd name="T30" fmla="*/ 49 w 1946"/>
                <a:gd name="T31" fmla="*/ 1394 h 1597"/>
                <a:gd name="T32" fmla="*/ 320 w 1946"/>
                <a:gd name="T33" fmla="*/ 951 h 1597"/>
                <a:gd name="T34" fmla="*/ 346 w 1946"/>
                <a:gd name="T35" fmla="*/ 755 h 1597"/>
                <a:gd name="T36" fmla="*/ 973 w 1946"/>
                <a:gd name="T37" fmla="*/ 100 h 1597"/>
                <a:gd name="T38" fmla="*/ 1600 w 1946"/>
                <a:gd name="T39" fmla="*/ 755 h 1597"/>
                <a:gd name="T40" fmla="*/ 1626 w 1946"/>
                <a:gd name="T41" fmla="*/ 950 h 1597"/>
                <a:gd name="T42" fmla="*/ 1808 w 1946"/>
                <a:gd name="T43" fmla="*/ 1312 h 1597"/>
                <a:gd name="T44" fmla="*/ 1533 w 1946"/>
                <a:gd name="T45" fmla="*/ 1233 h 1597"/>
                <a:gd name="T46" fmla="*/ 1495 w 1946"/>
                <a:gd name="T47" fmla="*/ 1220 h 1597"/>
                <a:gd name="T48" fmla="*/ 1459 w 1946"/>
                <a:gd name="T49" fmla="*/ 1240 h 1597"/>
                <a:gd name="T50" fmla="*/ 973 w 1946"/>
                <a:gd name="T51" fmla="*/ 1497 h 1597"/>
                <a:gd name="T52" fmla="*/ 488 w 1946"/>
                <a:gd name="T53" fmla="*/ 1242 h 1597"/>
                <a:gd name="T54" fmla="*/ 452 w 1946"/>
                <a:gd name="T55" fmla="*/ 1222 h 1597"/>
                <a:gd name="T56" fmla="*/ 448 w 1946"/>
                <a:gd name="T57" fmla="*/ 1222 h 1597"/>
                <a:gd name="T58" fmla="*/ 414 w 1946"/>
                <a:gd name="T59" fmla="*/ 1235 h 1597"/>
                <a:gd name="T60" fmla="*/ 138 w 1946"/>
                <a:gd name="T61" fmla="*/ 1315 h 1597"/>
                <a:gd name="T62" fmla="*/ 320 w 1946"/>
                <a:gd name="T63" fmla="*/ 951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46" h="1597">
                  <a:moveTo>
                    <a:pt x="49" y="1394"/>
                  </a:moveTo>
                  <a:cubicBezTo>
                    <a:pt x="231" y="1459"/>
                    <a:pt x="366" y="1397"/>
                    <a:pt x="441" y="1343"/>
                  </a:cubicBezTo>
                  <a:cubicBezTo>
                    <a:pt x="578" y="1505"/>
                    <a:pt x="770" y="1597"/>
                    <a:pt x="973" y="1597"/>
                  </a:cubicBezTo>
                  <a:cubicBezTo>
                    <a:pt x="1177" y="1597"/>
                    <a:pt x="1369" y="1504"/>
                    <a:pt x="1507" y="1341"/>
                  </a:cubicBezTo>
                  <a:cubicBezTo>
                    <a:pt x="1581" y="1394"/>
                    <a:pt x="1716" y="1456"/>
                    <a:pt x="1897" y="1391"/>
                  </a:cubicBezTo>
                  <a:cubicBezTo>
                    <a:pt x="1924" y="1381"/>
                    <a:pt x="1942" y="1356"/>
                    <a:pt x="1944" y="1328"/>
                  </a:cubicBezTo>
                  <a:cubicBezTo>
                    <a:pt x="1946" y="1299"/>
                    <a:pt x="1931" y="1272"/>
                    <a:pt x="1906" y="1259"/>
                  </a:cubicBezTo>
                  <a:cubicBezTo>
                    <a:pt x="1827" y="1217"/>
                    <a:pt x="1763" y="1100"/>
                    <a:pt x="1724" y="928"/>
                  </a:cubicBezTo>
                  <a:cubicBezTo>
                    <a:pt x="1711" y="873"/>
                    <a:pt x="1704" y="814"/>
                    <a:pt x="1700" y="749"/>
                  </a:cubicBezTo>
                  <a:cubicBezTo>
                    <a:pt x="1677" y="329"/>
                    <a:pt x="1357" y="0"/>
                    <a:pt x="973" y="0"/>
                  </a:cubicBezTo>
                  <a:cubicBezTo>
                    <a:pt x="589" y="0"/>
                    <a:pt x="269" y="329"/>
                    <a:pt x="246" y="749"/>
                  </a:cubicBezTo>
                  <a:cubicBezTo>
                    <a:pt x="242" y="815"/>
                    <a:pt x="235" y="873"/>
                    <a:pt x="222" y="929"/>
                  </a:cubicBezTo>
                  <a:cubicBezTo>
                    <a:pt x="183" y="1102"/>
                    <a:pt x="118" y="1220"/>
                    <a:pt x="40" y="1262"/>
                  </a:cubicBezTo>
                  <a:cubicBezTo>
                    <a:pt x="40" y="1262"/>
                    <a:pt x="40" y="1262"/>
                    <a:pt x="40" y="1262"/>
                  </a:cubicBezTo>
                  <a:cubicBezTo>
                    <a:pt x="15" y="1275"/>
                    <a:pt x="0" y="1302"/>
                    <a:pt x="2" y="1331"/>
                  </a:cubicBezTo>
                  <a:cubicBezTo>
                    <a:pt x="4" y="1359"/>
                    <a:pt x="22" y="1384"/>
                    <a:pt x="49" y="1394"/>
                  </a:cubicBezTo>
                  <a:close/>
                  <a:moveTo>
                    <a:pt x="320" y="951"/>
                  </a:moveTo>
                  <a:cubicBezTo>
                    <a:pt x="333" y="890"/>
                    <a:pt x="342" y="826"/>
                    <a:pt x="346" y="755"/>
                  </a:cubicBezTo>
                  <a:cubicBezTo>
                    <a:pt x="366" y="388"/>
                    <a:pt x="642" y="100"/>
                    <a:pt x="973" y="100"/>
                  </a:cubicBezTo>
                  <a:cubicBezTo>
                    <a:pt x="1304" y="100"/>
                    <a:pt x="1580" y="388"/>
                    <a:pt x="1600" y="755"/>
                  </a:cubicBezTo>
                  <a:cubicBezTo>
                    <a:pt x="1604" y="826"/>
                    <a:pt x="1613" y="889"/>
                    <a:pt x="1626" y="950"/>
                  </a:cubicBezTo>
                  <a:cubicBezTo>
                    <a:pt x="1654" y="1073"/>
                    <a:pt x="1708" y="1227"/>
                    <a:pt x="1808" y="1312"/>
                  </a:cubicBezTo>
                  <a:cubicBezTo>
                    <a:pt x="1673" y="1340"/>
                    <a:pt x="1580" y="1277"/>
                    <a:pt x="1533" y="1233"/>
                  </a:cubicBezTo>
                  <a:cubicBezTo>
                    <a:pt x="1523" y="1224"/>
                    <a:pt x="1509" y="1219"/>
                    <a:pt x="1495" y="1220"/>
                  </a:cubicBezTo>
                  <a:cubicBezTo>
                    <a:pt x="1480" y="1221"/>
                    <a:pt x="1467" y="1229"/>
                    <a:pt x="1459" y="1240"/>
                  </a:cubicBezTo>
                  <a:cubicBezTo>
                    <a:pt x="1339" y="1403"/>
                    <a:pt x="1162" y="1497"/>
                    <a:pt x="973" y="1497"/>
                  </a:cubicBezTo>
                  <a:cubicBezTo>
                    <a:pt x="785" y="1497"/>
                    <a:pt x="608" y="1404"/>
                    <a:pt x="488" y="1242"/>
                  </a:cubicBezTo>
                  <a:cubicBezTo>
                    <a:pt x="480" y="1230"/>
                    <a:pt x="467" y="1223"/>
                    <a:pt x="452" y="1222"/>
                  </a:cubicBezTo>
                  <a:cubicBezTo>
                    <a:pt x="451" y="1222"/>
                    <a:pt x="449" y="1222"/>
                    <a:pt x="448" y="1222"/>
                  </a:cubicBezTo>
                  <a:cubicBezTo>
                    <a:pt x="435" y="1222"/>
                    <a:pt x="423" y="1226"/>
                    <a:pt x="414" y="1235"/>
                  </a:cubicBezTo>
                  <a:cubicBezTo>
                    <a:pt x="376" y="1271"/>
                    <a:pt x="279" y="1343"/>
                    <a:pt x="138" y="1315"/>
                  </a:cubicBezTo>
                  <a:cubicBezTo>
                    <a:pt x="238" y="1229"/>
                    <a:pt x="292" y="1074"/>
                    <a:pt x="320" y="9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Freeform 278"/>
            <p:cNvSpPr>
              <a:spLocks noEditPoints="1"/>
            </p:cNvSpPr>
            <p:nvPr/>
          </p:nvSpPr>
          <p:spPr bwMode="auto">
            <a:xfrm>
              <a:off x="1916" y="2361"/>
              <a:ext cx="3849" cy="1959"/>
            </a:xfrm>
            <a:custGeom>
              <a:avLst/>
              <a:gdLst>
                <a:gd name="T0" fmla="*/ 2567 w 2591"/>
                <a:gd name="T1" fmla="*/ 835 h 1318"/>
                <a:gd name="T2" fmla="*/ 1888 w 2591"/>
                <a:gd name="T3" fmla="*/ 7 h 1318"/>
                <a:gd name="T4" fmla="*/ 1834 w 2591"/>
                <a:gd name="T5" fmla="*/ 20 h 1318"/>
                <a:gd name="T6" fmla="*/ 1295 w 2591"/>
                <a:gd name="T7" fmla="*/ 225 h 1318"/>
                <a:gd name="T8" fmla="*/ 756 w 2591"/>
                <a:gd name="T9" fmla="*/ 20 h 1318"/>
                <a:gd name="T10" fmla="*/ 702 w 2591"/>
                <a:gd name="T11" fmla="*/ 7 h 1318"/>
                <a:gd name="T12" fmla="*/ 23 w 2591"/>
                <a:gd name="T13" fmla="*/ 838 h 1318"/>
                <a:gd name="T14" fmla="*/ 262 w 2591"/>
                <a:gd name="T15" fmla="*/ 1199 h 1318"/>
                <a:gd name="T16" fmla="*/ 1247 w 2591"/>
                <a:gd name="T17" fmla="*/ 1318 h 1318"/>
                <a:gd name="T18" fmla="*/ 2318 w 2591"/>
                <a:gd name="T19" fmla="*/ 1198 h 1318"/>
                <a:gd name="T20" fmla="*/ 2567 w 2591"/>
                <a:gd name="T21" fmla="*/ 835 h 1318"/>
                <a:gd name="T22" fmla="*/ 2296 w 2591"/>
                <a:gd name="T23" fmla="*/ 1100 h 1318"/>
                <a:gd name="T24" fmla="*/ 1247 w 2591"/>
                <a:gd name="T25" fmla="*/ 1218 h 1318"/>
                <a:gd name="T26" fmla="*/ 287 w 2591"/>
                <a:gd name="T27" fmla="*/ 1102 h 1318"/>
                <a:gd name="T28" fmla="*/ 122 w 2591"/>
                <a:gd name="T29" fmla="*/ 852 h 1318"/>
                <a:gd name="T30" fmla="*/ 706 w 2591"/>
                <a:gd name="T31" fmla="*/ 112 h 1318"/>
                <a:gd name="T32" fmla="*/ 1295 w 2591"/>
                <a:gd name="T33" fmla="*/ 325 h 1318"/>
                <a:gd name="T34" fmla="*/ 1884 w 2591"/>
                <a:gd name="T35" fmla="*/ 112 h 1318"/>
                <a:gd name="T36" fmla="*/ 2468 w 2591"/>
                <a:gd name="T37" fmla="*/ 849 h 1318"/>
                <a:gd name="T38" fmla="*/ 2296 w 2591"/>
                <a:gd name="T39" fmla="*/ 1100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91" h="1318">
                  <a:moveTo>
                    <a:pt x="2567" y="835"/>
                  </a:moveTo>
                  <a:cubicBezTo>
                    <a:pt x="2535" y="605"/>
                    <a:pt x="2403" y="192"/>
                    <a:pt x="1888" y="7"/>
                  </a:cubicBezTo>
                  <a:cubicBezTo>
                    <a:pt x="1869" y="0"/>
                    <a:pt x="1848" y="5"/>
                    <a:pt x="1834" y="20"/>
                  </a:cubicBezTo>
                  <a:cubicBezTo>
                    <a:pt x="1715" y="149"/>
                    <a:pt x="1514" y="225"/>
                    <a:pt x="1295" y="225"/>
                  </a:cubicBezTo>
                  <a:cubicBezTo>
                    <a:pt x="1076" y="225"/>
                    <a:pt x="875" y="149"/>
                    <a:pt x="756" y="20"/>
                  </a:cubicBezTo>
                  <a:cubicBezTo>
                    <a:pt x="742" y="5"/>
                    <a:pt x="721" y="0"/>
                    <a:pt x="702" y="7"/>
                  </a:cubicBezTo>
                  <a:cubicBezTo>
                    <a:pt x="185" y="193"/>
                    <a:pt x="55" y="607"/>
                    <a:pt x="23" y="838"/>
                  </a:cubicBezTo>
                  <a:cubicBezTo>
                    <a:pt x="0" y="1002"/>
                    <a:pt x="103" y="1158"/>
                    <a:pt x="262" y="1199"/>
                  </a:cubicBezTo>
                  <a:cubicBezTo>
                    <a:pt x="566" y="1278"/>
                    <a:pt x="898" y="1318"/>
                    <a:pt x="1247" y="1318"/>
                  </a:cubicBezTo>
                  <a:cubicBezTo>
                    <a:pt x="1725" y="1318"/>
                    <a:pt x="2123" y="1243"/>
                    <a:pt x="2318" y="1198"/>
                  </a:cubicBezTo>
                  <a:cubicBezTo>
                    <a:pt x="2484" y="1160"/>
                    <a:pt x="2591" y="1004"/>
                    <a:pt x="2567" y="835"/>
                  </a:cubicBezTo>
                  <a:close/>
                  <a:moveTo>
                    <a:pt x="2296" y="1100"/>
                  </a:moveTo>
                  <a:cubicBezTo>
                    <a:pt x="2105" y="1144"/>
                    <a:pt x="1715" y="1218"/>
                    <a:pt x="1247" y="1218"/>
                  </a:cubicBezTo>
                  <a:cubicBezTo>
                    <a:pt x="906" y="1218"/>
                    <a:pt x="583" y="1179"/>
                    <a:pt x="287" y="1102"/>
                  </a:cubicBezTo>
                  <a:cubicBezTo>
                    <a:pt x="177" y="1074"/>
                    <a:pt x="106" y="966"/>
                    <a:pt x="122" y="852"/>
                  </a:cubicBezTo>
                  <a:cubicBezTo>
                    <a:pt x="150" y="648"/>
                    <a:pt x="264" y="285"/>
                    <a:pt x="706" y="112"/>
                  </a:cubicBezTo>
                  <a:cubicBezTo>
                    <a:pt x="845" y="246"/>
                    <a:pt x="1063" y="325"/>
                    <a:pt x="1295" y="325"/>
                  </a:cubicBezTo>
                  <a:cubicBezTo>
                    <a:pt x="1527" y="325"/>
                    <a:pt x="1745" y="246"/>
                    <a:pt x="1884" y="112"/>
                  </a:cubicBezTo>
                  <a:cubicBezTo>
                    <a:pt x="2325" y="284"/>
                    <a:pt x="2440" y="646"/>
                    <a:pt x="2468" y="849"/>
                  </a:cubicBezTo>
                  <a:cubicBezTo>
                    <a:pt x="2485" y="966"/>
                    <a:pt x="2411" y="1074"/>
                    <a:pt x="2296" y="1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16" name="Group 269"/>
          <p:cNvGrpSpPr>
            <a:grpSpLocks noChangeAspect="1"/>
          </p:cNvGrpSpPr>
          <p:nvPr/>
        </p:nvGrpSpPr>
        <p:grpSpPr bwMode="auto">
          <a:xfrm>
            <a:off x="5599777" y="1551674"/>
            <a:ext cx="352946" cy="390754"/>
            <a:chOff x="1890" y="1"/>
            <a:chExt cx="3902" cy="4320"/>
          </a:xfrm>
          <a:solidFill>
            <a:schemeClr val="bg1"/>
          </a:solidFill>
        </p:grpSpPr>
        <p:sp>
          <p:nvSpPr>
            <p:cNvPr id="117" name="Freeform 270"/>
            <p:cNvSpPr>
              <a:spLocks noEditPoints="1"/>
            </p:cNvSpPr>
            <p:nvPr/>
          </p:nvSpPr>
          <p:spPr bwMode="auto">
            <a:xfrm>
              <a:off x="2744" y="1"/>
              <a:ext cx="2192" cy="2404"/>
            </a:xfrm>
            <a:custGeom>
              <a:avLst/>
              <a:gdLst>
                <a:gd name="T0" fmla="*/ 728 w 1456"/>
                <a:gd name="T1" fmla="*/ 1596 h 1596"/>
                <a:gd name="T2" fmla="*/ 1456 w 1456"/>
                <a:gd name="T3" fmla="*/ 798 h 1596"/>
                <a:gd name="T4" fmla="*/ 728 w 1456"/>
                <a:gd name="T5" fmla="*/ 0 h 1596"/>
                <a:gd name="T6" fmla="*/ 0 w 1456"/>
                <a:gd name="T7" fmla="*/ 798 h 1596"/>
                <a:gd name="T8" fmla="*/ 728 w 1456"/>
                <a:gd name="T9" fmla="*/ 1596 h 1596"/>
                <a:gd name="T10" fmla="*/ 728 w 1456"/>
                <a:gd name="T11" fmla="*/ 100 h 1596"/>
                <a:gd name="T12" fmla="*/ 1356 w 1456"/>
                <a:gd name="T13" fmla="*/ 798 h 1596"/>
                <a:gd name="T14" fmla="*/ 728 w 1456"/>
                <a:gd name="T15" fmla="*/ 1496 h 1596"/>
                <a:gd name="T16" fmla="*/ 100 w 1456"/>
                <a:gd name="T17" fmla="*/ 798 h 1596"/>
                <a:gd name="T18" fmla="*/ 728 w 1456"/>
                <a:gd name="T19" fmla="*/ 100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6" h="1596">
                  <a:moveTo>
                    <a:pt x="728" y="1596"/>
                  </a:moveTo>
                  <a:cubicBezTo>
                    <a:pt x="1130" y="1596"/>
                    <a:pt x="1456" y="1238"/>
                    <a:pt x="1456" y="798"/>
                  </a:cubicBezTo>
                  <a:cubicBezTo>
                    <a:pt x="1456" y="358"/>
                    <a:pt x="1130" y="0"/>
                    <a:pt x="728" y="0"/>
                  </a:cubicBezTo>
                  <a:cubicBezTo>
                    <a:pt x="326" y="0"/>
                    <a:pt x="0" y="358"/>
                    <a:pt x="0" y="798"/>
                  </a:cubicBezTo>
                  <a:cubicBezTo>
                    <a:pt x="0" y="1238"/>
                    <a:pt x="326" y="1596"/>
                    <a:pt x="728" y="1596"/>
                  </a:cubicBezTo>
                  <a:close/>
                  <a:moveTo>
                    <a:pt x="728" y="100"/>
                  </a:moveTo>
                  <a:cubicBezTo>
                    <a:pt x="1074" y="100"/>
                    <a:pt x="1356" y="413"/>
                    <a:pt x="1356" y="798"/>
                  </a:cubicBezTo>
                  <a:cubicBezTo>
                    <a:pt x="1356" y="1183"/>
                    <a:pt x="1074" y="1496"/>
                    <a:pt x="728" y="1496"/>
                  </a:cubicBezTo>
                  <a:cubicBezTo>
                    <a:pt x="382" y="1496"/>
                    <a:pt x="100" y="1183"/>
                    <a:pt x="100" y="798"/>
                  </a:cubicBezTo>
                  <a:cubicBezTo>
                    <a:pt x="100" y="413"/>
                    <a:pt x="382" y="100"/>
                    <a:pt x="728"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Freeform 271"/>
            <p:cNvSpPr>
              <a:spLocks noEditPoints="1"/>
            </p:cNvSpPr>
            <p:nvPr/>
          </p:nvSpPr>
          <p:spPr bwMode="auto">
            <a:xfrm>
              <a:off x="1890" y="2324"/>
              <a:ext cx="3902" cy="1997"/>
            </a:xfrm>
            <a:custGeom>
              <a:avLst/>
              <a:gdLst>
                <a:gd name="T0" fmla="*/ 2567 w 2591"/>
                <a:gd name="T1" fmla="*/ 843 h 1326"/>
                <a:gd name="T2" fmla="*/ 1866 w 2591"/>
                <a:gd name="T3" fmla="*/ 7 h 1326"/>
                <a:gd name="T4" fmla="*/ 1811 w 2591"/>
                <a:gd name="T5" fmla="*/ 23 h 1326"/>
                <a:gd name="T6" fmla="*/ 1345 w 2591"/>
                <a:gd name="T7" fmla="*/ 610 h 1326"/>
                <a:gd name="T8" fmla="*/ 1345 w 2591"/>
                <a:gd name="T9" fmla="*/ 205 h 1326"/>
                <a:gd name="T10" fmla="*/ 1295 w 2591"/>
                <a:gd name="T11" fmla="*/ 155 h 1326"/>
                <a:gd name="T12" fmla="*/ 1245 w 2591"/>
                <a:gd name="T13" fmla="*/ 205 h 1326"/>
                <a:gd name="T14" fmla="*/ 1245 w 2591"/>
                <a:gd name="T15" fmla="*/ 609 h 1326"/>
                <a:gd name="T16" fmla="*/ 779 w 2591"/>
                <a:gd name="T17" fmla="*/ 23 h 1326"/>
                <a:gd name="T18" fmla="*/ 724 w 2591"/>
                <a:gd name="T19" fmla="*/ 7 h 1326"/>
                <a:gd name="T20" fmla="*/ 23 w 2591"/>
                <a:gd name="T21" fmla="*/ 846 h 1326"/>
                <a:gd name="T22" fmla="*/ 262 w 2591"/>
                <a:gd name="T23" fmla="*/ 1207 h 1326"/>
                <a:gd name="T24" fmla="*/ 1247 w 2591"/>
                <a:gd name="T25" fmla="*/ 1326 h 1326"/>
                <a:gd name="T26" fmla="*/ 2318 w 2591"/>
                <a:gd name="T27" fmla="*/ 1206 h 1326"/>
                <a:gd name="T28" fmla="*/ 2567 w 2591"/>
                <a:gd name="T29" fmla="*/ 843 h 1326"/>
                <a:gd name="T30" fmla="*/ 2296 w 2591"/>
                <a:gd name="T31" fmla="*/ 1108 h 1326"/>
                <a:gd name="T32" fmla="*/ 1247 w 2591"/>
                <a:gd name="T33" fmla="*/ 1226 h 1326"/>
                <a:gd name="T34" fmla="*/ 287 w 2591"/>
                <a:gd name="T35" fmla="*/ 1110 h 1326"/>
                <a:gd name="T36" fmla="*/ 122 w 2591"/>
                <a:gd name="T37" fmla="*/ 860 h 1326"/>
                <a:gd name="T38" fmla="*/ 723 w 2591"/>
                <a:gd name="T39" fmla="*/ 114 h 1326"/>
                <a:gd name="T40" fmla="*/ 1254 w 2591"/>
                <a:gd name="T41" fmla="*/ 782 h 1326"/>
                <a:gd name="T42" fmla="*/ 1284 w 2591"/>
                <a:gd name="T43" fmla="*/ 801 h 1326"/>
                <a:gd name="T44" fmla="*/ 1284 w 2591"/>
                <a:gd name="T45" fmla="*/ 801 h 1326"/>
                <a:gd name="T46" fmla="*/ 1289 w 2591"/>
                <a:gd name="T47" fmla="*/ 802 h 1326"/>
                <a:gd name="T48" fmla="*/ 1289 w 2591"/>
                <a:gd name="T49" fmla="*/ 802 h 1326"/>
                <a:gd name="T50" fmla="*/ 1295 w 2591"/>
                <a:gd name="T51" fmla="*/ 803 h 1326"/>
                <a:gd name="T52" fmla="*/ 1295 w 2591"/>
                <a:gd name="T53" fmla="*/ 803 h 1326"/>
                <a:gd name="T54" fmla="*/ 1295 w 2591"/>
                <a:gd name="T55" fmla="*/ 803 h 1326"/>
                <a:gd name="T56" fmla="*/ 1295 w 2591"/>
                <a:gd name="T57" fmla="*/ 803 h 1326"/>
                <a:gd name="T58" fmla="*/ 1296 w 2591"/>
                <a:gd name="T59" fmla="*/ 803 h 1326"/>
                <a:gd name="T60" fmla="*/ 1300 w 2591"/>
                <a:gd name="T61" fmla="*/ 802 h 1326"/>
                <a:gd name="T62" fmla="*/ 1303 w 2591"/>
                <a:gd name="T63" fmla="*/ 802 h 1326"/>
                <a:gd name="T64" fmla="*/ 1306 w 2591"/>
                <a:gd name="T65" fmla="*/ 802 h 1326"/>
                <a:gd name="T66" fmla="*/ 1308 w 2591"/>
                <a:gd name="T67" fmla="*/ 801 h 1326"/>
                <a:gd name="T68" fmla="*/ 1310 w 2591"/>
                <a:gd name="T69" fmla="*/ 800 h 1326"/>
                <a:gd name="T70" fmla="*/ 1314 w 2591"/>
                <a:gd name="T71" fmla="*/ 799 h 1326"/>
                <a:gd name="T72" fmla="*/ 1315 w 2591"/>
                <a:gd name="T73" fmla="*/ 799 h 1326"/>
                <a:gd name="T74" fmla="*/ 1319 w 2591"/>
                <a:gd name="T75" fmla="*/ 797 h 1326"/>
                <a:gd name="T76" fmla="*/ 1319 w 2591"/>
                <a:gd name="T77" fmla="*/ 796 h 1326"/>
                <a:gd name="T78" fmla="*/ 1334 w 2591"/>
                <a:gd name="T79" fmla="*/ 784 h 1326"/>
                <a:gd name="T80" fmla="*/ 1867 w 2591"/>
                <a:gd name="T81" fmla="*/ 114 h 1326"/>
                <a:gd name="T82" fmla="*/ 2468 w 2591"/>
                <a:gd name="T83" fmla="*/ 857 h 1326"/>
                <a:gd name="T84" fmla="*/ 2296 w 2591"/>
                <a:gd name="T85" fmla="*/ 1108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91" h="1326">
                  <a:moveTo>
                    <a:pt x="2567" y="843"/>
                  </a:moveTo>
                  <a:cubicBezTo>
                    <a:pt x="2534" y="608"/>
                    <a:pt x="2399" y="188"/>
                    <a:pt x="1866" y="7"/>
                  </a:cubicBezTo>
                  <a:cubicBezTo>
                    <a:pt x="1846" y="0"/>
                    <a:pt x="1824" y="7"/>
                    <a:pt x="1811" y="23"/>
                  </a:cubicBezTo>
                  <a:cubicBezTo>
                    <a:pt x="1345" y="610"/>
                    <a:pt x="1345" y="610"/>
                    <a:pt x="1345" y="610"/>
                  </a:cubicBezTo>
                  <a:cubicBezTo>
                    <a:pt x="1345" y="205"/>
                    <a:pt x="1345" y="205"/>
                    <a:pt x="1345" y="205"/>
                  </a:cubicBezTo>
                  <a:cubicBezTo>
                    <a:pt x="1345" y="177"/>
                    <a:pt x="1323" y="155"/>
                    <a:pt x="1295" y="155"/>
                  </a:cubicBezTo>
                  <a:cubicBezTo>
                    <a:pt x="1267" y="155"/>
                    <a:pt x="1245" y="177"/>
                    <a:pt x="1245" y="205"/>
                  </a:cubicBezTo>
                  <a:cubicBezTo>
                    <a:pt x="1245" y="609"/>
                    <a:pt x="1245" y="609"/>
                    <a:pt x="1245" y="609"/>
                  </a:cubicBezTo>
                  <a:cubicBezTo>
                    <a:pt x="779" y="23"/>
                    <a:pt x="779" y="23"/>
                    <a:pt x="779" y="23"/>
                  </a:cubicBezTo>
                  <a:cubicBezTo>
                    <a:pt x="766" y="7"/>
                    <a:pt x="744" y="0"/>
                    <a:pt x="724" y="7"/>
                  </a:cubicBezTo>
                  <a:cubicBezTo>
                    <a:pt x="190" y="189"/>
                    <a:pt x="55" y="611"/>
                    <a:pt x="23" y="846"/>
                  </a:cubicBezTo>
                  <a:cubicBezTo>
                    <a:pt x="0" y="1010"/>
                    <a:pt x="103" y="1166"/>
                    <a:pt x="262" y="1207"/>
                  </a:cubicBezTo>
                  <a:cubicBezTo>
                    <a:pt x="566" y="1286"/>
                    <a:pt x="898" y="1326"/>
                    <a:pt x="1247" y="1326"/>
                  </a:cubicBezTo>
                  <a:cubicBezTo>
                    <a:pt x="1725" y="1326"/>
                    <a:pt x="2123" y="1251"/>
                    <a:pt x="2318" y="1206"/>
                  </a:cubicBezTo>
                  <a:cubicBezTo>
                    <a:pt x="2484" y="1168"/>
                    <a:pt x="2591" y="1012"/>
                    <a:pt x="2567" y="843"/>
                  </a:cubicBezTo>
                  <a:close/>
                  <a:moveTo>
                    <a:pt x="2296" y="1108"/>
                  </a:moveTo>
                  <a:cubicBezTo>
                    <a:pt x="2105" y="1152"/>
                    <a:pt x="1715" y="1226"/>
                    <a:pt x="1247" y="1226"/>
                  </a:cubicBezTo>
                  <a:cubicBezTo>
                    <a:pt x="906" y="1226"/>
                    <a:pt x="583" y="1187"/>
                    <a:pt x="287" y="1110"/>
                  </a:cubicBezTo>
                  <a:cubicBezTo>
                    <a:pt x="177" y="1082"/>
                    <a:pt x="106" y="974"/>
                    <a:pt x="122" y="860"/>
                  </a:cubicBezTo>
                  <a:cubicBezTo>
                    <a:pt x="150" y="652"/>
                    <a:pt x="267" y="284"/>
                    <a:pt x="723" y="114"/>
                  </a:cubicBezTo>
                  <a:cubicBezTo>
                    <a:pt x="1254" y="782"/>
                    <a:pt x="1254" y="782"/>
                    <a:pt x="1254" y="782"/>
                  </a:cubicBezTo>
                  <a:cubicBezTo>
                    <a:pt x="1261" y="792"/>
                    <a:pt x="1272" y="799"/>
                    <a:pt x="1284" y="801"/>
                  </a:cubicBezTo>
                  <a:cubicBezTo>
                    <a:pt x="1284" y="801"/>
                    <a:pt x="1284" y="801"/>
                    <a:pt x="1284" y="801"/>
                  </a:cubicBezTo>
                  <a:cubicBezTo>
                    <a:pt x="1286" y="802"/>
                    <a:pt x="1288" y="802"/>
                    <a:pt x="1289" y="802"/>
                  </a:cubicBezTo>
                  <a:cubicBezTo>
                    <a:pt x="1289" y="802"/>
                    <a:pt x="1289" y="802"/>
                    <a:pt x="1289" y="802"/>
                  </a:cubicBezTo>
                  <a:cubicBezTo>
                    <a:pt x="1291" y="803"/>
                    <a:pt x="1293" y="803"/>
                    <a:pt x="1295" y="803"/>
                  </a:cubicBezTo>
                  <a:cubicBezTo>
                    <a:pt x="1295" y="803"/>
                    <a:pt x="1295" y="803"/>
                    <a:pt x="1295" y="803"/>
                  </a:cubicBezTo>
                  <a:cubicBezTo>
                    <a:pt x="1295" y="803"/>
                    <a:pt x="1295" y="803"/>
                    <a:pt x="1295" y="803"/>
                  </a:cubicBezTo>
                  <a:cubicBezTo>
                    <a:pt x="1295" y="803"/>
                    <a:pt x="1295" y="803"/>
                    <a:pt x="1295" y="803"/>
                  </a:cubicBezTo>
                  <a:cubicBezTo>
                    <a:pt x="1296" y="803"/>
                    <a:pt x="1296" y="803"/>
                    <a:pt x="1296" y="803"/>
                  </a:cubicBezTo>
                  <a:cubicBezTo>
                    <a:pt x="1298" y="803"/>
                    <a:pt x="1299" y="803"/>
                    <a:pt x="1300" y="802"/>
                  </a:cubicBezTo>
                  <a:cubicBezTo>
                    <a:pt x="1301" y="802"/>
                    <a:pt x="1302" y="802"/>
                    <a:pt x="1303" y="802"/>
                  </a:cubicBezTo>
                  <a:cubicBezTo>
                    <a:pt x="1304" y="802"/>
                    <a:pt x="1305" y="802"/>
                    <a:pt x="1306" y="802"/>
                  </a:cubicBezTo>
                  <a:cubicBezTo>
                    <a:pt x="1307" y="801"/>
                    <a:pt x="1307" y="801"/>
                    <a:pt x="1308" y="801"/>
                  </a:cubicBezTo>
                  <a:cubicBezTo>
                    <a:pt x="1309" y="801"/>
                    <a:pt x="1310" y="801"/>
                    <a:pt x="1310" y="800"/>
                  </a:cubicBezTo>
                  <a:cubicBezTo>
                    <a:pt x="1312" y="800"/>
                    <a:pt x="1313" y="800"/>
                    <a:pt x="1314" y="799"/>
                  </a:cubicBezTo>
                  <a:cubicBezTo>
                    <a:pt x="1314" y="799"/>
                    <a:pt x="1315" y="799"/>
                    <a:pt x="1315" y="799"/>
                  </a:cubicBezTo>
                  <a:cubicBezTo>
                    <a:pt x="1316" y="798"/>
                    <a:pt x="1317" y="797"/>
                    <a:pt x="1319" y="797"/>
                  </a:cubicBezTo>
                  <a:cubicBezTo>
                    <a:pt x="1319" y="797"/>
                    <a:pt x="1319" y="797"/>
                    <a:pt x="1319" y="796"/>
                  </a:cubicBezTo>
                  <a:cubicBezTo>
                    <a:pt x="1325" y="793"/>
                    <a:pt x="1330" y="789"/>
                    <a:pt x="1334" y="784"/>
                  </a:cubicBezTo>
                  <a:cubicBezTo>
                    <a:pt x="1867" y="114"/>
                    <a:pt x="1867" y="114"/>
                    <a:pt x="1867" y="114"/>
                  </a:cubicBezTo>
                  <a:cubicBezTo>
                    <a:pt x="2322" y="283"/>
                    <a:pt x="2439" y="650"/>
                    <a:pt x="2468" y="857"/>
                  </a:cubicBezTo>
                  <a:cubicBezTo>
                    <a:pt x="2485" y="974"/>
                    <a:pt x="2411" y="1082"/>
                    <a:pt x="2296" y="110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Freeform 272"/>
            <p:cNvSpPr>
              <a:spLocks/>
            </p:cNvSpPr>
            <p:nvPr/>
          </p:nvSpPr>
          <p:spPr bwMode="auto">
            <a:xfrm>
              <a:off x="4363" y="3347"/>
              <a:ext cx="911" cy="151"/>
            </a:xfrm>
            <a:custGeom>
              <a:avLst/>
              <a:gdLst>
                <a:gd name="T0" fmla="*/ 555 w 605"/>
                <a:gd name="T1" fmla="*/ 0 h 100"/>
                <a:gd name="T2" fmla="*/ 50 w 605"/>
                <a:gd name="T3" fmla="*/ 0 h 100"/>
                <a:gd name="T4" fmla="*/ 0 w 605"/>
                <a:gd name="T5" fmla="*/ 50 h 100"/>
                <a:gd name="T6" fmla="*/ 50 w 605"/>
                <a:gd name="T7" fmla="*/ 100 h 100"/>
                <a:gd name="T8" fmla="*/ 555 w 605"/>
                <a:gd name="T9" fmla="*/ 100 h 100"/>
                <a:gd name="T10" fmla="*/ 605 w 605"/>
                <a:gd name="T11" fmla="*/ 50 h 100"/>
                <a:gd name="T12" fmla="*/ 555 w 60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605" h="100">
                  <a:moveTo>
                    <a:pt x="555" y="0"/>
                  </a:moveTo>
                  <a:cubicBezTo>
                    <a:pt x="50" y="0"/>
                    <a:pt x="50" y="0"/>
                    <a:pt x="50" y="0"/>
                  </a:cubicBezTo>
                  <a:cubicBezTo>
                    <a:pt x="22" y="0"/>
                    <a:pt x="0" y="22"/>
                    <a:pt x="0" y="50"/>
                  </a:cubicBezTo>
                  <a:cubicBezTo>
                    <a:pt x="0" y="77"/>
                    <a:pt x="22" y="100"/>
                    <a:pt x="50" y="100"/>
                  </a:cubicBezTo>
                  <a:cubicBezTo>
                    <a:pt x="555" y="100"/>
                    <a:pt x="555" y="100"/>
                    <a:pt x="555" y="100"/>
                  </a:cubicBezTo>
                  <a:cubicBezTo>
                    <a:pt x="583" y="100"/>
                    <a:pt x="605" y="77"/>
                    <a:pt x="605" y="50"/>
                  </a:cubicBezTo>
                  <a:cubicBezTo>
                    <a:pt x="605" y="22"/>
                    <a:pt x="583" y="0"/>
                    <a:pt x="55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0" name="Group 281"/>
          <p:cNvGrpSpPr>
            <a:grpSpLocks noChangeAspect="1"/>
          </p:cNvGrpSpPr>
          <p:nvPr/>
        </p:nvGrpSpPr>
        <p:grpSpPr bwMode="auto">
          <a:xfrm>
            <a:off x="3971559" y="2360801"/>
            <a:ext cx="438499" cy="383776"/>
            <a:chOff x="1373" y="0"/>
            <a:chExt cx="4936" cy="4320"/>
          </a:xfrm>
          <a:solidFill>
            <a:srgbClr val="000000"/>
          </a:solidFill>
        </p:grpSpPr>
        <p:sp>
          <p:nvSpPr>
            <p:cNvPr id="121" name="Freeform 282"/>
            <p:cNvSpPr>
              <a:spLocks noEditPoints="1"/>
            </p:cNvSpPr>
            <p:nvPr/>
          </p:nvSpPr>
          <p:spPr bwMode="auto">
            <a:xfrm>
              <a:off x="1373" y="0"/>
              <a:ext cx="4936" cy="4320"/>
            </a:xfrm>
            <a:custGeom>
              <a:avLst/>
              <a:gdLst>
                <a:gd name="T0" fmla="*/ 2773 w 2909"/>
                <a:gd name="T1" fmla="*/ 2544 h 2544"/>
                <a:gd name="T2" fmla="*/ 136 w 2909"/>
                <a:gd name="T3" fmla="*/ 2544 h 2544"/>
                <a:gd name="T4" fmla="*/ 23 w 2909"/>
                <a:gd name="T5" fmla="*/ 2479 h 2544"/>
                <a:gd name="T6" fmla="*/ 23 w 2909"/>
                <a:gd name="T7" fmla="*/ 2349 h 2544"/>
                <a:gd name="T8" fmla="*/ 1342 w 2909"/>
                <a:gd name="T9" fmla="*/ 65 h 2544"/>
                <a:gd name="T10" fmla="*/ 1342 w 2909"/>
                <a:gd name="T11" fmla="*/ 65 h 2544"/>
                <a:gd name="T12" fmla="*/ 1455 w 2909"/>
                <a:gd name="T13" fmla="*/ 0 h 2544"/>
                <a:gd name="T14" fmla="*/ 1455 w 2909"/>
                <a:gd name="T15" fmla="*/ 0 h 2544"/>
                <a:gd name="T16" fmla="*/ 1567 w 2909"/>
                <a:gd name="T17" fmla="*/ 65 h 2544"/>
                <a:gd name="T18" fmla="*/ 2886 w 2909"/>
                <a:gd name="T19" fmla="*/ 2349 h 2544"/>
                <a:gd name="T20" fmla="*/ 2886 w 2909"/>
                <a:gd name="T21" fmla="*/ 2479 h 2544"/>
                <a:gd name="T22" fmla="*/ 2773 w 2909"/>
                <a:gd name="T23" fmla="*/ 2544 h 2544"/>
                <a:gd name="T24" fmla="*/ 1429 w 2909"/>
                <a:gd name="T25" fmla="*/ 115 h 2544"/>
                <a:gd name="T26" fmla="*/ 110 w 2909"/>
                <a:gd name="T27" fmla="*/ 2399 h 2544"/>
                <a:gd name="T28" fmla="*/ 110 w 2909"/>
                <a:gd name="T29" fmla="*/ 2429 h 2544"/>
                <a:gd name="T30" fmla="*/ 136 w 2909"/>
                <a:gd name="T31" fmla="*/ 2444 h 2544"/>
                <a:gd name="T32" fmla="*/ 2773 w 2909"/>
                <a:gd name="T33" fmla="*/ 2444 h 2544"/>
                <a:gd name="T34" fmla="*/ 2799 w 2909"/>
                <a:gd name="T35" fmla="*/ 2429 h 2544"/>
                <a:gd name="T36" fmla="*/ 2799 w 2909"/>
                <a:gd name="T37" fmla="*/ 2399 h 2544"/>
                <a:gd name="T38" fmla="*/ 1481 w 2909"/>
                <a:gd name="T39" fmla="*/ 115 h 2544"/>
                <a:gd name="T40" fmla="*/ 1455 w 2909"/>
                <a:gd name="T41" fmla="*/ 100 h 2544"/>
                <a:gd name="T42" fmla="*/ 1455 w 2909"/>
                <a:gd name="T43" fmla="*/ 100 h 2544"/>
                <a:gd name="T44" fmla="*/ 1429 w 2909"/>
                <a:gd name="T45" fmla="*/ 115 h 2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09" h="2544">
                  <a:moveTo>
                    <a:pt x="2773" y="2544"/>
                  </a:moveTo>
                  <a:cubicBezTo>
                    <a:pt x="136" y="2544"/>
                    <a:pt x="136" y="2544"/>
                    <a:pt x="136" y="2544"/>
                  </a:cubicBezTo>
                  <a:cubicBezTo>
                    <a:pt x="89" y="2544"/>
                    <a:pt x="47" y="2520"/>
                    <a:pt x="23" y="2479"/>
                  </a:cubicBezTo>
                  <a:cubicBezTo>
                    <a:pt x="0" y="2439"/>
                    <a:pt x="0" y="2390"/>
                    <a:pt x="23" y="2349"/>
                  </a:cubicBezTo>
                  <a:cubicBezTo>
                    <a:pt x="1342" y="65"/>
                    <a:pt x="1342" y="65"/>
                    <a:pt x="1342" y="65"/>
                  </a:cubicBezTo>
                  <a:cubicBezTo>
                    <a:pt x="1342" y="65"/>
                    <a:pt x="1342" y="65"/>
                    <a:pt x="1342" y="65"/>
                  </a:cubicBezTo>
                  <a:cubicBezTo>
                    <a:pt x="1365" y="24"/>
                    <a:pt x="1408" y="0"/>
                    <a:pt x="1455" y="0"/>
                  </a:cubicBezTo>
                  <a:cubicBezTo>
                    <a:pt x="1455" y="0"/>
                    <a:pt x="1455" y="0"/>
                    <a:pt x="1455" y="0"/>
                  </a:cubicBezTo>
                  <a:cubicBezTo>
                    <a:pt x="1502" y="0"/>
                    <a:pt x="1544" y="24"/>
                    <a:pt x="1567" y="65"/>
                  </a:cubicBezTo>
                  <a:cubicBezTo>
                    <a:pt x="2886" y="2349"/>
                    <a:pt x="2886" y="2349"/>
                    <a:pt x="2886" y="2349"/>
                  </a:cubicBezTo>
                  <a:cubicBezTo>
                    <a:pt x="2909" y="2390"/>
                    <a:pt x="2909" y="2439"/>
                    <a:pt x="2886" y="2479"/>
                  </a:cubicBezTo>
                  <a:cubicBezTo>
                    <a:pt x="2862" y="2520"/>
                    <a:pt x="2820" y="2544"/>
                    <a:pt x="2773" y="2544"/>
                  </a:cubicBezTo>
                  <a:close/>
                  <a:moveTo>
                    <a:pt x="1429" y="115"/>
                  </a:moveTo>
                  <a:cubicBezTo>
                    <a:pt x="110" y="2399"/>
                    <a:pt x="110" y="2399"/>
                    <a:pt x="110" y="2399"/>
                  </a:cubicBezTo>
                  <a:cubicBezTo>
                    <a:pt x="102" y="2413"/>
                    <a:pt x="107" y="2425"/>
                    <a:pt x="110" y="2429"/>
                  </a:cubicBezTo>
                  <a:cubicBezTo>
                    <a:pt x="112" y="2434"/>
                    <a:pt x="120" y="2444"/>
                    <a:pt x="136" y="2444"/>
                  </a:cubicBezTo>
                  <a:cubicBezTo>
                    <a:pt x="2773" y="2444"/>
                    <a:pt x="2773" y="2444"/>
                    <a:pt x="2773" y="2444"/>
                  </a:cubicBezTo>
                  <a:cubicBezTo>
                    <a:pt x="2789" y="2444"/>
                    <a:pt x="2797" y="2434"/>
                    <a:pt x="2799" y="2429"/>
                  </a:cubicBezTo>
                  <a:cubicBezTo>
                    <a:pt x="2802" y="2425"/>
                    <a:pt x="2807" y="2413"/>
                    <a:pt x="2799" y="2399"/>
                  </a:cubicBezTo>
                  <a:cubicBezTo>
                    <a:pt x="1481" y="115"/>
                    <a:pt x="1481" y="115"/>
                    <a:pt x="1481" y="115"/>
                  </a:cubicBezTo>
                  <a:cubicBezTo>
                    <a:pt x="1473" y="102"/>
                    <a:pt x="1460" y="100"/>
                    <a:pt x="1455" y="100"/>
                  </a:cubicBezTo>
                  <a:cubicBezTo>
                    <a:pt x="1455" y="100"/>
                    <a:pt x="1455" y="100"/>
                    <a:pt x="1455" y="100"/>
                  </a:cubicBezTo>
                  <a:cubicBezTo>
                    <a:pt x="1449" y="100"/>
                    <a:pt x="1436" y="102"/>
                    <a:pt x="1429" y="1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Freeform 283"/>
            <p:cNvSpPr>
              <a:spLocks noEditPoints="1"/>
            </p:cNvSpPr>
            <p:nvPr/>
          </p:nvSpPr>
          <p:spPr bwMode="auto">
            <a:xfrm>
              <a:off x="3599" y="1717"/>
              <a:ext cx="484" cy="1902"/>
            </a:xfrm>
            <a:custGeom>
              <a:avLst/>
              <a:gdLst>
                <a:gd name="T0" fmla="*/ 0 w 484"/>
                <a:gd name="T1" fmla="*/ 54 h 1902"/>
                <a:gd name="T2" fmla="*/ 0 w 484"/>
                <a:gd name="T3" fmla="*/ 0 h 1902"/>
                <a:gd name="T4" fmla="*/ 484 w 484"/>
                <a:gd name="T5" fmla="*/ 0 h 1902"/>
                <a:gd name="T6" fmla="*/ 484 w 484"/>
                <a:gd name="T7" fmla="*/ 54 h 1902"/>
                <a:gd name="T8" fmla="*/ 356 w 484"/>
                <a:gd name="T9" fmla="*/ 1255 h 1902"/>
                <a:gd name="T10" fmla="*/ 127 w 484"/>
                <a:gd name="T11" fmla="*/ 1255 h 1902"/>
                <a:gd name="T12" fmla="*/ 0 w 484"/>
                <a:gd name="T13" fmla="*/ 54 h 1902"/>
                <a:gd name="T14" fmla="*/ 22 w 484"/>
                <a:gd name="T15" fmla="*/ 1467 h 1902"/>
                <a:gd name="T16" fmla="*/ 462 w 484"/>
                <a:gd name="T17" fmla="*/ 1467 h 1902"/>
                <a:gd name="T18" fmla="*/ 462 w 484"/>
                <a:gd name="T19" fmla="*/ 1902 h 1902"/>
                <a:gd name="T20" fmla="*/ 22 w 484"/>
                <a:gd name="T21" fmla="*/ 1902 h 1902"/>
                <a:gd name="T22" fmla="*/ 22 w 484"/>
                <a:gd name="T23" fmla="*/ 1467 h 1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4" h="1902">
                  <a:moveTo>
                    <a:pt x="0" y="54"/>
                  </a:moveTo>
                  <a:lnTo>
                    <a:pt x="0" y="0"/>
                  </a:lnTo>
                  <a:lnTo>
                    <a:pt x="484" y="0"/>
                  </a:lnTo>
                  <a:lnTo>
                    <a:pt x="484" y="54"/>
                  </a:lnTo>
                  <a:lnTo>
                    <a:pt x="356" y="1255"/>
                  </a:lnTo>
                  <a:lnTo>
                    <a:pt x="127" y="1255"/>
                  </a:lnTo>
                  <a:lnTo>
                    <a:pt x="0" y="54"/>
                  </a:lnTo>
                  <a:close/>
                  <a:moveTo>
                    <a:pt x="22" y="1467"/>
                  </a:moveTo>
                  <a:lnTo>
                    <a:pt x="462" y="1467"/>
                  </a:lnTo>
                  <a:lnTo>
                    <a:pt x="462" y="1902"/>
                  </a:lnTo>
                  <a:lnTo>
                    <a:pt x="22" y="1902"/>
                  </a:lnTo>
                  <a:lnTo>
                    <a:pt x="22" y="146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3" name="Group 285"/>
          <p:cNvGrpSpPr>
            <a:grpSpLocks noChangeAspect="1"/>
          </p:cNvGrpSpPr>
          <p:nvPr/>
        </p:nvGrpSpPr>
        <p:grpSpPr bwMode="auto">
          <a:xfrm>
            <a:off x="3208741" y="2324869"/>
            <a:ext cx="444880" cy="455640"/>
            <a:chOff x="1732" y="0"/>
            <a:chExt cx="4217" cy="4319"/>
          </a:xfrm>
          <a:solidFill>
            <a:srgbClr val="000000"/>
          </a:solidFill>
        </p:grpSpPr>
        <p:sp>
          <p:nvSpPr>
            <p:cNvPr id="124" name="Freeform 286"/>
            <p:cNvSpPr>
              <a:spLocks noEditPoints="1"/>
            </p:cNvSpPr>
            <p:nvPr/>
          </p:nvSpPr>
          <p:spPr bwMode="auto">
            <a:xfrm>
              <a:off x="2228" y="496"/>
              <a:ext cx="2187" cy="2189"/>
            </a:xfrm>
            <a:custGeom>
              <a:avLst/>
              <a:gdLst>
                <a:gd name="T0" fmla="*/ 768 w 1536"/>
                <a:gd name="T1" fmla="*/ 0 h 1537"/>
                <a:gd name="T2" fmla="*/ 0 w 1536"/>
                <a:gd name="T3" fmla="*/ 769 h 1537"/>
                <a:gd name="T4" fmla="*/ 768 w 1536"/>
                <a:gd name="T5" fmla="*/ 1537 h 1537"/>
                <a:gd name="T6" fmla="*/ 1536 w 1536"/>
                <a:gd name="T7" fmla="*/ 769 h 1537"/>
                <a:gd name="T8" fmla="*/ 768 w 1536"/>
                <a:gd name="T9" fmla="*/ 0 h 1537"/>
                <a:gd name="T10" fmla="*/ 768 w 1536"/>
                <a:gd name="T11" fmla="*/ 1437 h 1537"/>
                <a:gd name="T12" fmla="*/ 100 w 1536"/>
                <a:gd name="T13" fmla="*/ 769 h 1537"/>
                <a:gd name="T14" fmla="*/ 768 w 1536"/>
                <a:gd name="T15" fmla="*/ 100 h 1537"/>
                <a:gd name="T16" fmla="*/ 1436 w 1536"/>
                <a:gd name="T17" fmla="*/ 769 h 1537"/>
                <a:gd name="T18" fmla="*/ 768 w 1536"/>
                <a:gd name="T19" fmla="*/ 1437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1537">
                  <a:moveTo>
                    <a:pt x="768" y="0"/>
                  </a:moveTo>
                  <a:cubicBezTo>
                    <a:pt x="344" y="0"/>
                    <a:pt x="0" y="345"/>
                    <a:pt x="0" y="769"/>
                  </a:cubicBezTo>
                  <a:cubicBezTo>
                    <a:pt x="0" y="1193"/>
                    <a:pt x="344" y="1537"/>
                    <a:pt x="768" y="1537"/>
                  </a:cubicBezTo>
                  <a:cubicBezTo>
                    <a:pt x="1192" y="1537"/>
                    <a:pt x="1536" y="1193"/>
                    <a:pt x="1536" y="769"/>
                  </a:cubicBezTo>
                  <a:cubicBezTo>
                    <a:pt x="1536" y="345"/>
                    <a:pt x="1192" y="0"/>
                    <a:pt x="768" y="0"/>
                  </a:cubicBezTo>
                  <a:close/>
                  <a:moveTo>
                    <a:pt x="768" y="1437"/>
                  </a:moveTo>
                  <a:cubicBezTo>
                    <a:pt x="400" y="1437"/>
                    <a:pt x="100" y="1137"/>
                    <a:pt x="100" y="769"/>
                  </a:cubicBezTo>
                  <a:cubicBezTo>
                    <a:pt x="100" y="400"/>
                    <a:pt x="400" y="100"/>
                    <a:pt x="768" y="100"/>
                  </a:cubicBezTo>
                  <a:cubicBezTo>
                    <a:pt x="1137" y="100"/>
                    <a:pt x="1436" y="400"/>
                    <a:pt x="1436" y="769"/>
                  </a:cubicBezTo>
                  <a:cubicBezTo>
                    <a:pt x="1436" y="1137"/>
                    <a:pt x="1137" y="1437"/>
                    <a:pt x="768" y="14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Freeform 287"/>
            <p:cNvSpPr>
              <a:spLocks/>
            </p:cNvSpPr>
            <p:nvPr/>
          </p:nvSpPr>
          <p:spPr bwMode="auto">
            <a:xfrm>
              <a:off x="2677" y="946"/>
              <a:ext cx="716" cy="716"/>
            </a:xfrm>
            <a:custGeom>
              <a:avLst/>
              <a:gdLst>
                <a:gd name="T0" fmla="*/ 453 w 503"/>
                <a:gd name="T1" fmla="*/ 0 h 503"/>
                <a:gd name="T2" fmla="*/ 0 w 503"/>
                <a:gd name="T3" fmla="*/ 453 h 503"/>
                <a:gd name="T4" fmla="*/ 50 w 503"/>
                <a:gd name="T5" fmla="*/ 503 h 503"/>
                <a:gd name="T6" fmla="*/ 100 w 503"/>
                <a:gd name="T7" fmla="*/ 453 h 503"/>
                <a:gd name="T8" fmla="*/ 453 w 503"/>
                <a:gd name="T9" fmla="*/ 100 h 503"/>
                <a:gd name="T10" fmla="*/ 503 w 503"/>
                <a:gd name="T11" fmla="*/ 50 h 503"/>
                <a:gd name="T12" fmla="*/ 453 w 503"/>
                <a:gd name="T13" fmla="*/ 0 h 503"/>
              </a:gdLst>
              <a:ahLst/>
              <a:cxnLst>
                <a:cxn ang="0">
                  <a:pos x="T0" y="T1"/>
                </a:cxn>
                <a:cxn ang="0">
                  <a:pos x="T2" y="T3"/>
                </a:cxn>
                <a:cxn ang="0">
                  <a:pos x="T4" y="T5"/>
                </a:cxn>
                <a:cxn ang="0">
                  <a:pos x="T6" y="T7"/>
                </a:cxn>
                <a:cxn ang="0">
                  <a:pos x="T8" y="T9"/>
                </a:cxn>
                <a:cxn ang="0">
                  <a:pos x="T10" y="T11"/>
                </a:cxn>
                <a:cxn ang="0">
                  <a:pos x="T12" y="T13"/>
                </a:cxn>
              </a:cxnLst>
              <a:rect l="0" t="0" r="r" b="b"/>
              <a:pathLst>
                <a:path w="503" h="503">
                  <a:moveTo>
                    <a:pt x="453" y="0"/>
                  </a:moveTo>
                  <a:cubicBezTo>
                    <a:pt x="203" y="0"/>
                    <a:pt x="0" y="203"/>
                    <a:pt x="0" y="453"/>
                  </a:cubicBezTo>
                  <a:cubicBezTo>
                    <a:pt x="0" y="480"/>
                    <a:pt x="22" y="503"/>
                    <a:pt x="50" y="503"/>
                  </a:cubicBezTo>
                  <a:cubicBezTo>
                    <a:pt x="78" y="503"/>
                    <a:pt x="100" y="480"/>
                    <a:pt x="100" y="453"/>
                  </a:cubicBezTo>
                  <a:cubicBezTo>
                    <a:pt x="100" y="258"/>
                    <a:pt x="258" y="100"/>
                    <a:pt x="453" y="100"/>
                  </a:cubicBezTo>
                  <a:cubicBezTo>
                    <a:pt x="481" y="100"/>
                    <a:pt x="503" y="77"/>
                    <a:pt x="503" y="50"/>
                  </a:cubicBezTo>
                  <a:cubicBezTo>
                    <a:pt x="503" y="22"/>
                    <a:pt x="481" y="0"/>
                    <a:pt x="45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Freeform 288"/>
            <p:cNvSpPr>
              <a:spLocks noEditPoints="1"/>
            </p:cNvSpPr>
            <p:nvPr/>
          </p:nvSpPr>
          <p:spPr bwMode="auto">
            <a:xfrm>
              <a:off x="1732" y="0"/>
              <a:ext cx="4217" cy="4319"/>
            </a:xfrm>
            <a:custGeom>
              <a:avLst/>
              <a:gdLst>
                <a:gd name="T0" fmla="*/ 2900 w 2962"/>
                <a:gd name="T1" fmla="*/ 2504 h 3032"/>
                <a:gd name="T2" fmla="*/ 2080 w 2962"/>
                <a:gd name="T3" fmla="*/ 1684 h 3032"/>
                <a:gd name="T4" fmla="*/ 2234 w 2962"/>
                <a:gd name="T5" fmla="*/ 1117 h 3032"/>
                <a:gd name="T6" fmla="*/ 1907 w 2962"/>
                <a:gd name="T7" fmla="*/ 327 h 3032"/>
                <a:gd name="T8" fmla="*/ 1117 w 2962"/>
                <a:gd name="T9" fmla="*/ 0 h 3032"/>
                <a:gd name="T10" fmla="*/ 327 w 2962"/>
                <a:gd name="T11" fmla="*/ 327 h 3032"/>
                <a:gd name="T12" fmla="*/ 0 w 2962"/>
                <a:gd name="T13" fmla="*/ 1117 h 3032"/>
                <a:gd name="T14" fmla="*/ 327 w 2962"/>
                <a:gd name="T15" fmla="*/ 1907 h 3032"/>
                <a:gd name="T16" fmla="*/ 1117 w 2962"/>
                <a:gd name="T17" fmla="*/ 2234 h 3032"/>
                <a:gd name="T18" fmla="*/ 1592 w 2962"/>
                <a:gd name="T19" fmla="*/ 2129 h 3032"/>
                <a:gd name="T20" fmla="*/ 2434 w 2962"/>
                <a:gd name="T21" fmla="*/ 2971 h 3032"/>
                <a:gd name="T22" fmla="*/ 2582 w 2962"/>
                <a:gd name="T23" fmla="*/ 3032 h 3032"/>
                <a:gd name="T24" fmla="*/ 2730 w 2962"/>
                <a:gd name="T25" fmla="*/ 2971 h 3032"/>
                <a:gd name="T26" fmla="*/ 2900 w 2962"/>
                <a:gd name="T27" fmla="*/ 2801 h 3032"/>
                <a:gd name="T28" fmla="*/ 2962 w 2962"/>
                <a:gd name="T29" fmla="*/ 2652 h 3032"/>
                <a:gd name="T30" fmla="*/ 2900 w 2962"/>
                <a:gd name="T31" fmla="*/ 2504 h 3032"/>
                <a:gd name="T32" fmla="*/ 100 w 2962"/>
                <a:gd name="T33" fmla="*/ 1117 h 3032"/>
                <a:gd name="T34" fmla="*/ 1117 w 2962"/>
                <a:gd name="T35" fmla="*/ 100 h 3032"/>
                <a:gd name="T36" fmla="*/ 2134 w 2962"/>
                <a:gd name="T37" fmla="*/ 1117 h 3032"/>
                <a:gd name="T38" fmla="*/ 1117 w 2962"/>
                <a:gd name="T39" fmla="*/ 2134 h 3032"/>
                <a:gd name="T40" fmla="*/ 100 w 2962"/>
                <a:gd name="T41" fmla="*/ 1117 h 3032"/>
                <a:gd name="T42" fmla="*/ 2830 w 2962"/>
                <a:gd name="T43" fmla="*/ 2730 h 3032"/>
                <a:gd name="T44" fmla="*/ 2660 w 2962"/>
                <a:gd name="T45" fmla="*/ 2900 h 3032"/>
                <a:gd name="T46" fmla="*/ 2504 w 2962"/>
                <a:gd name="T47" fmla="*/ 2900 h 3032"/>
                <a:gd name="T48" fmla="*/ 1684 w 2962"/>
                <a:gd name="T49" fmla="*/ 2080 h 3032"/>
                <a:gd name="T50" fmla="*/ 1907 w 2962"/>
                <a:gd name="T51" fmla="*/ 1907 h 3032"/>
                <a:gd name="T52" fmla="*/ 2024 w 2962"/>
                <a:gd name="T53" fmla="*/ 1769 h 3032"/>
                <a:gd name="T54" fmla="*/ 2830 w 2962"/>
                <a:gd name="T55" fmla="*/ 2574 h 3032"/>
                <a:gd name="T56" fmla="*/ 2862 w 2962"/>
                <a:gd name="T57" fmla="*/ 2652 h 3032"/>
                <a:gd name="T58" fmla="*/ 2830 w 2962"/>
                <a:gd name="T59" fmla="*/ 2730 h 3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62" h="3032">
                  <a:moveTo>
                    <a:pt x="2900" y="2504"/>
                  </a:moveTo>
                  <a:cubicBezTo>
                    <a:pt x="2080" y="1684"/>
                    <a:pt x="2080" y="1684"/>
                    <a:pt x="2080" y="1684"/>
                  </a:cubicBezTo>
                  <a:cubicBezTo>
                    <a:pt x="2180" y="1514"/>
                    <a:pt x="2234" y="1319"/>
                    <a:pt x="2234" y="1117"/>
                  </a:cubicBezTo>
                  <a:cubicBezTo>
                    <a:pt x="2234" y="819"/>
                    <a:pt x="2118" y="538"/>
                    <a:pt x="1907" y="327"/>
                  </a:cubicBezTo>
                  <a:cubicBezTo>
                    <a:pt x="1696" y="116"/>
                    <a:pt x="1415" y="0"/>
                    <a:pt x="1117" y="0"/>
                  </a:cubicBezTo>
                  <a:cubicBezTo>
                    <a:pt x="819" y="0"/>
                    <a:pt x="538" y="116"/>
                    <a:pt x="327" y="327"/>
                  </a:cubicBezTo>
                  <a:cubicBezTo>
                    <a:pt x="116" y="538"/>
                    <a:pt x="0" y="819"/>
                    <a:pt x="0" y="1117"/>
                  </a:cubicBezTo>
                  <a:cubicBezTo>
                    <a:pt x="0" y="1415"/>
                    <a:pt x="116" y="1696"/>
                    <a:pt x="327" y="1907"/>
                  </a:cubicBezTo>
                  <a:cubicBezTo>
                    <a:pt x="538" y="2118"/>
                    <a:pt x="819" y="2234"/>
                    <a:pt x="1117" y="2234"/>
                  </a:cubicBezTo>
                  <a:cubicBezTo>
                    <a:pt x="1284" y="2234"/>
                    <a:pt x="1445" y="2197"/>
                    <a:pt x="1592" y="2129"/>
                  </a:cubicBezTo>
                  <a:cubicBezTo>
                    <a:pt x="2434" y="2971"/>
                    <a:pt x="2434" y="2971"/>
                    <a:pt x="2434" y="2971"/>
                  </a:cubicBezTo>
                  <a:cubicBezTo>
                    <a:pt x="2473" y="3010"/>
                    <a:pt x="2526" y="3032"/>
                    <a:pt x="2582" y="3032"/>
                  </a:cubicBezTo>
                  <a:cubicBezTo>
                    <a:pt x="2638" y="3032"/>
                    <a:pt x="2691" y="3010"/>
                    <a:pt x="2730" y="2971"/>
                  </a:cubicBezTo>
                  <a:cubicBezTo>
                    <a:pt x="2900" y="2801"/>
                    <a:pt x="2900" y="2801"/>
                    <a:pt x="2900" y="2801"/>
                  </a:cubicBezTo>
                  <a:cubicBezTo>
                    <a:pt x="2940" y="2761"/>
                    <a:pt x="2962" y="2708"/>
                    <a:pt x="2962" y="2652"/>
                  </a:cubicBezTo>
                  <a:cubicBezTo>
                    <a:pt x="2962" y="2596"/>
                    <a:pt x="2940" y="2543"/>
                    <a:pt x="2900" y="2504"/>
                  </a:cubicBezTo>
                  <a:close/>
                  <a:moveTo>
                    <a:pt x="100" y="1117"/>
                  </a:moveTo>
                  <a:cubicBezTo>
                    <a:pt x="100" y="556"/>
                    <a:pt x="556" y="100"/>
                    <a:pt x="1117" y="100"/>
                  </a:cubicBezTo>
                  <a:cubicBezTo>
                    <a:pt x="1678" y="100"/>
                    <a:pt x="2134" y="556"/>
                    <a:pt x="2134" y="1117"/>
                  </a:cubicBezTo>
                  <a:cubicBezTo>
                    <a:pt x="2134" y="1678"/>
                    <a:pt x="1678" y="2134"/>
                    <a:pt x="1117" y="2134"/>
                  </a:cubicBezTo>
                  <a:cubicBezTo>
                    <a:pt x="556" y="2134"/>
                    <a:pt x="100" y="1678"/>
                    <a:pt x="100" y="1117"/>
                  </a:cubicBezTo>
                  <a:close/>
                  <a:moveTo>
                    <a:pt x="2830" y="2730"/>
                  </a:moveTo>
                  <a:cubicBezTo>
                    <a:pt x="2660" y="2900"/>
                    <a:pt x="2660" y="2900"/>
                    <a:pt x="2660" y="2900"/>
                  </a:cubicBezTo>
                  <a:cubicBezTo>
                    <a:pt x="2617" y="2943"/>
                    <a:pt x="2547" y="2943"/>
                    <a:pt x="2504" y="2900"/>
                  </a:cubicBezTo>
                  <a:cubicBezTo>
                    <a:pt x="1684" y="2080"/>
                    <a:pt x="1684" y="2080"/>
                    <a:pt x="1684" y="2080"/>
                  </a:cubicBezTo>
                  <a:cubicBezTo>
                    <a:pt x="1764" y="2032"/>
                    <a:pt x="1839" y="1974"/>
                    <a:pt x="1907" y="1907"/>
                  </a:cubicBezTo>
                  <a:cubicBezTo>
                    <a:pt x="1950" y="1864"/>
                    <a:pt x="1989" y="1817"/>
                    <a:pt x="2024" y="1769"/>
                  </a:cubicBezTo>
                  <a:cubicBezTo>
                    <a:pt x="2830" y="2574"/>
                    <a:pt x="2830" y="2574"/>
                    <a:pt x="2830" y="2574"/>
                  </a:cubicBezTo>
                  <a:cubicBezTo>
                    <a:pt x="2850" y="2595"/>
                    <a:pt x="2862" y="2623"/>
                    <a:pt x="2862" y="2652"/>
                  </a:cubicBezTo>
                  <a:cubicBezTo>
                    <a:pt x="2862" y="2682"/>
                    <a:pt x="2850" y="2709"/>
                    <a:pt x="2830" y="27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27" name="Group 299"/>
          <p:cNvGrpSpPr>
            <a:grpSpLocks noChangeAspect="1"/>
          </p:cNvGrpSpPr>
          <p:nvPr/>
        </p:nvGrpSpPr>
        <p:grpSpPr bwMode="auto">
          <a:xfrm>
            <a:off x="4734240" y="2343425"/>
            <a:ext cx="421145" cy="418528"/>
            <a:chOff x="1671" y="1"/>
            <a:chExt cx="4346" cy="4319"/>
          </a:xfrm>
          <a:solidFill>
            <a:srgbClr val="000000"/>
          </a:solidFill>
        </p:grpSpPr>
        <p:sp>
          <p:nvSpPr>
            <p:cNvPr id="128" name="Freeform 300"/>
            <p:cNvSpPr>
              <a:spLocks noEditPoints="1"/>
            </p:cNvSpPr>
            <p:nvPr/>
          </p:nvSpPr>
          <p:spPr bwMode="auto">
            <a:xfrm>
              <a:off x="1671" y="1"/>
              <a:ext cx="3493" cy="4319"/>
            </a:xfrm>
            <a:custGeom>
              <a:avLst/>
              <a:gdLst>
                <a:gd name="T0" fmla="*/ 2314 w 2414"/>
                <a:gd name="T1" fmla="*/ 2774 h 2984"/>
                <a:gd name="T2" fmla="*/ 2204 w 2414"/>
                <a:gd name="T3" fmla="*/ 2884 h 2984"/>
                <a:gd name="T4" fmla="*/ 210 w 2414"/>
                <a:gd name="T5" fmla="*/ 2884 h 2984"/>
                <a:gd name="T6" fmla="*/ 100 w 2414"/>
                <a:gd name="T7" fmla="*/ 2774 h 2984"/>
                <a:gd name="T8" fmla="*/ 100 w 2414"/>
                <a:gd name="T9" fmla="*/ 758 h 2984"/>
                <a:gd name="T10" fmla="*/ 548 w 2414"/>
                <a:gd name="T11" fmla="*/ 758 h 2984"/>
                <a:gd name="T12" fmla="*/ 758 w 2414"/>
                <a:gd name="T13" fmla="*/ 548 h 2984"/>
                <a:gd name="T14" fmla="*/ 758 w 2414"/>
                <a:gd name="T15" fmla="*/ 100 h 2984"/>
                <a:gd name="T16" fmla="*/ 2204 w 2414"/>
                <a:gd name="T17" fmla="*/ 100 h 2984"/>
                <a:gd name="T18" fmla="*/ 2314 w 2414"/>
                <a:gd name="T19" fmla="*/ 210 h 2984"/>
                <a:gd name="T20" fmla="*/ 2314 w 2414"/>
                <a:gd name="T21" fmla="*/ 767 h 2984"/>
                <a:gd name="T22" fmla="*/ 2414 w 2414"/>
                <a:gd name="T23" fmla="*/ 767 h 2984"/>
                <a:gd name="T24" fmla="*/ 2414 w 2414"/>
                <a:gd name="T25" fmla="*/ 210 h 2984"/>
                <a:gd name="T26" fmla="*/ 2204 w 2414"/>
                <a:gd name="T27" fmla="*/ 0 h 2984"/>
                <a:gd name="T28" fmla="*/ 708 w 2414"/>
                <a:gd name="T29" fmla="*/ 0 h 2984"/>
                <a:gd name="T30" fmla="*/ 673 w 2414"/>
                <a:gd name="T31" fmla="*/ 14 h 2984"/>
                <a:gd name="T32" fmla="*/ 15 w 2414"/>
                <a:gd name="T33" fmla="*/ 672 h 2984"/>
                <a:gd name="T34" fmla="*/ 0 w 2414"/>
                <a:gd name="T35" fmla="*/ 708 h 2984"/>
                <a:gd name="T36" fmla="*/ 0 w 2414"/>
                <a:gd name="T37" fmla="*/ 2774 h 2984"/>
                <a:gd name="T38" fmla="*/ 210 w 2414"/>
                <a:gd name="T39" fmla="*/ 2984 h 2984"/>
                <a:gd name="T40" fmla="*/ 2204 w 2414"/>
                <a:gd name="T41" fmla="*/ 2984 h 2984"/>
                <a:gd name="T42" fmla="*/ 2414 w 2414"/>
                <a:gd name="T43" fmla="*/ 2774 h 2984"/>
                <a:gd name="T44" fmla="*/ 2414 w 2414"/>
                <a:gd name="T45" fmla="*/ 2231 h 2984"/>
                <a:gd name="T46" fmla="*/ 2314 w 2414"/>
                <a:gd name="T47" fmla="*/ 2231 h 2984"/>
                <a:gd name="T48" fmla="*/ 2314 w 2414"/>
                <a:gd name="T49" fmla="*/ 2774 h 2984"/>
                <a:gd name="T50" fmla="*/ 548 w 2414"/>
                <a:gd name="T51" fmla="*/ 658 h 2984"/>
                <a:gd name="T52" fmla="*/ 171 w 2414"/>
                <a:gd name="T53" fmla="*/ 658 h 2984"/>
                <a:gd name="T54" fmla="*/ 658 w 2414"/>
                <a:gd name="T55" fmla="*/ 170 h 2984"/>
                <a:gd name="T56" fmla="*/ 658 w 2414"/>
                <a:gd name="T57" fmla="*/ 548 h 2984"/>
                <a:gd name="T58" fmla="*/ 548 w 2414"/>
                <a:gd name="T59" fmla="*/ 658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4" h="2984">
                  <a:moveTo>
                    <a:pt x="2314" y="2774"/>
                  </a:moveTo>
                  <a:cubicBezTo>
                    <a:pt x="2314" y="2835"/>
                    <a:pt x="2264" y="2884"/>
                    <a:pt x="2204" y="2884"/>
                  </a:cubicBezTo>
                  <a:cubicBezTo>
                    <a:pt x="210" y="2884"/>
                    <a:pt x="210" y="2884"/>
                    <a:pt x="210" y="2884"/>
                  </a:cubicBezTo>
                  <a:cubicBezTo>
                    <a:pt x="149" y="2884"/>
                    <a:pt x="100" y="2835"/>
                    <a:pt x="100" y="2774"/>
                  </a:cubicBezTo>
                  <a:cubicBezTo>
                    <a:pt x="100" y="758"/>
                    <a:pt x="100" y="758"/>
                    <a:pt x="100" y="758"/>
                  </a:cubicBezTo>
                  <a:cubicBezTo>
                    <a:pt x="548" y="758"/>
                    <a:pt x="548" y="758"/>
                    <a:pt x="548" y="758"/>
                  </a:cubicBezTo>
                  <a:cubicBezTo>
                    <a:pt x="664" y="758"/>
                    <a:pt x="758" y="663"/>
                    <a:pt x="758" y="548"/>
                  </a:cubicBezTo>
                  <a:cubicBezTo>
                    <a:pt x="758" y="100"/>
                    <a:pt x="758" y="100"/>
                    <a:pt x="758" y="100"/>
                  </a:cubicBezTo>
                  <a:cubicBezTo>
                    <a:pt x="2204" y="100"/>
                    <a:pt x="2204" y="100"/>
                    <a:pt x="2204" y="100"/>
                  </a:cubicBezTo>
                  <a:cubicBezTo>
                    <a:pt x="2264" y="100"/>
                    <a:pt x="2314" y="149"/>
                    <a:pt x="2314" y="210"/>
                  </a:cubicBezTo>
                  <a:cubicBezTo>
                    <a:pt x="2314" y="767"/>
                    <a:pt x="2314" y="767"/>
                    <a:pt x="2314" y="767"/>
                  </a:cubicBezTo>
                  <a:cubicBezTo>
                    <a:pt x="2414" y="767"/>
                    <a:pt x="2414" y="767"/>
                    <a:pt x="2414" y="767"/>
                  </a:cubicBezTo>
                  <a:cubicBezTo>
                    <a:pt x="2414" y="210"/>
                    <a:pt x="2414" y="210"/>
                    <a:pt x="2414" y="210"/>
                  </a:cubicBezTo>
                  <a:cubicBezTo>
                    <a:pt x="2414" y="94"/>
                    <a:pt x="2320" y="0"/>
                    <a:pt x="2204" y="0"/>
                  </a:cubicBezTo>
                  <a:cubicBezTo>
                    <a:pt x="708" y="0"/>
                    <a:pt x="708" y="0"/>
                    <a:pt x="708" y="0"/>
                  </a:cubicBezTo>
                  <a:cubicBezTo>
                    <a:pt x="695" y="0"/>
                    <a:pt x="682" y="5"/>
                    <a:pt x="673" y="14"/>
                  </a:cubicBezTo>
                  <a:cubicBezTo>
                    <a:pt x="15" y="672"/>
                    <a:pt x="15" y="672"/>
                    <a:pt x="15" y="672"/>
                  </a:cubicBezTo>
                  <a:cubicBezTo>
                    <a:pt x="5" y="682"/>
                    <a:pt x="0" y="694"/>
                    <a:pt x="0" y="708"/>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2231"/>
                    <a:pt x="2414" y="2231"/>
                    <a:pt x="2414" y="2231"/>
                  </a:cubicBezTo>
                  <a:cubicBezTo>
                    <a:pt x="2314" y="2231"/>
                    <a:pt x="2314" y="2231"/>
                    <a:pt x="2314" y="2231"/>
                  </a:cubicBezTo>
                  <a:lnTo>
                    <a:pt x="2314" y="2774"/>
                  </a:lnTo>
                  <a:close/>
                  <a:moveTo>
                    <a:pt x="548" y="658"/>
                  </a:moveTo>
                  <a:cubicBezTo>
                    <a:pt x="171" y="658"/>
                    <a:pt x="171" y="658"/>
                    <a:pt x="171" y="658"/>
                  </a:cubicBezTo>
                  <a:cubicBezTo>
                    <a:pt x="658" y="170"/>
                    <a:pt x="658" y="170"/>
                    <a:pt x="658" y="170"/>
                  </a:cubicBezTo>
                  <a:cubicBezTo>
                    <a:pt x="658" y="548"/>
                    <a:pt x="658" y="548"/>
                    <a:pt x="658" y="548"/>
                  </a:cubicBezTo>
                  <a:cubicBezTo>
                    <a:pt x="658" y="608"/>
                    <a:pt x="609" y="658"/>
                    <a:pt x="548" y="6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Freeform 301"/>
            <p:cNvSpPr>
              <a:spLocks noEditPoints="1"/>
            </p:cNvSpPr>
            <p:nvPr/>
          </p:nvSpPr>
          <p:spPr bwMode="auto">
            <a:xfrm>
              <a:off x="3211" y="1194"/>
              <a:ext cx="2806" cy="2204"/>
            </a:xfrm>
            <a:custGeom>
              <a:avLst/>
              <a:gdLst>
                <a:gd name="T0" fmla="*/ 1920 w 1940"/>
                <a:gd name="T1" fmla="*/ 1438 h 1523"/>
                <a:gd name="T2" fmla="*/ 1555 w 1940"/>
                <a:gd name="T3" fmla="*/ 1073 h 1523"/>
                <a:gd name="T4" fmla="*/ 1571 w 1940"/>
                <a:gd name="T5" fmla="*/ 1053 h 1523"/>
                <a:gd name="T6" fmla="*/ 1711 w 1940"/>
                <a:gd name="T7" fmla="*/ 650 h 1523"/>
                <a:gd name="T8" fmla="*/ 1061 w 1940"/>
                <a:gd name="T9" fmla="*/ 0 h 1523"/>
                <a:gd name="T10" fmla="*/ 473 w 1940"/>
                <a:gd name="T11" fmla="*/ 374 h 1523"/>
                <a:gd name="T12" fmla="*/ 50 w 1940"/>
                <a:gd name="T13" fmla="*/ 374 h 1523"/>
                <a:gd name="T14" fmla="*/ 0 w 1940"/>
                <a:gd name="T15" fmla="*/ 424 h 1523"/>
                <a:gd name="T16" fmla="*/ 50 w 1940"/>
                <a:gd name="T17" fmla="*/ 474 h 1523"/>
                <a:gd name="T18" fmla="*/ 435 w 1940"/>
                <a:gd name="T19" fmla="*/ 474 h 1523"/>
                <a:gd name="T20" fmla="*/ 411 w 1940"/>
                <a:gd name="T21" fmla="*/ 650 h 1523"/>
                <a:gd name="T22" fmla="*/ 414 w 1940"/>
                <a:gd name="T23" fmla="*/ 712 h 1523"/>
                <a:gd name="T24" fmla="*/ 290 w 1940"/>
                <a:gd name="T25" fmla="*/ 712 h 1523"/>
                <a:gd name="T26" fmla="*/ 240 w 1940"/>
                <a:gd name="T27" fmla="*/ 762 h 1523"/>
                <a:gd name="T28" fmla="*/ 290 w 1940"/>
                <a:gd name="T29" fmla="*/ 812 h 1523"/>
                <a:gd name="T30" fmla="*/ 431 w 1940"/>
                <a:gd name="T31" fmla="*/ 812 h 1523"/>
                <a:gd name="T32" fmla="*/ 550 w 1940"/>
                <a:gd name="T33" fmla="*/ 1051 h 1523"/>
                <a:gd name="T34" fmla="*/ 50 w 1940"/>
                <a:gd name="T35" fmla="*/ 1051 h 1523"/>
                <a:gd name="T36" fmla="*/ 0 w 1940"/>
                <a:gd name="T37" fmla="*/ 1101 h 1523"/>
                <a:gd name="T38" fmla="*/ 50 w 1940"/>
                <a:gd name="T39" fmla="*/ 1151 h 1523"/>
                <a:gd name="T40" fmla="*/ 572 w 1940"/>
                <a:gd name="T41" fmla="*/ 1151 h 1523"/>
                <a:gd name="T42" fmla="*/ 616 w 1940"/>
                <a:gd name="T43" fmla="*/ 1124 h 1523"/>
                <a:gd name="T44" fmla="*/ 1061 w 1940"/>
                <a:gd name="T45" fmla="*/ 1300 h 1523"/>
                <a:gd name="T46" fmla="*/ 1485 w 1940"/>
                <a:gd name="T47" fmla="*/ 1144 h 1523"/>
                <a:gd name="T48" fmla="*/ 1850 w 1940"/>
                <a:gd name="T49" fmla="*/ 1509 h 1523"/>
                <a:gd name="T50" fmla="*/ 1885 w 1940"/>
                <a:gd name="T51" fmla="*/ 1523 h 1523"/>
                <a:gd name="T52" fmla="*/ 1920 w 1940"/>
                <a:gd name="T53" fmla="*/ 1509 h 1523"/>
                <a:gd name="T54" fmla="*/ 1920 w 1940"/>
                <a:gd name="T55" fmla="*/ 1438 h 1523"/>
                <a:gd name="T56" fmla="*/ 589 w 1940"/>
                <a:gd name="T57" fmla="*/ 932 h 1523"/>
                <a:gd name="T58" fmla="*/ 1034 w 1940"/>
                <a:gd name="T59" fmla="*/ 932 h 1523"/>
                <a:gd name="T60" fmla="*/ 1084 w 1940"/>
                <a:gd name="T61" fmla="*/ 882 h 1523"/>
                <a:gd name="T62" fmla="*/ 1034 w 1940"/>
                <a:gd name="T63" fmla="*/ 832 h 1523"/>
                <a:gd name="T64" fmla="*/ 542 w 1940"/>
                <a:gd name="T65" fmla="*/ 832 h 1523"/>
                <a:gd name="T66" fmla="*/ 511 w 1940"/>
                <a:gd name="T67" fmla="*/ 650 h 1523"/>
                <a:gd name="T68" fmla="*/ 511 w 1940"/>
                <a:gd name="T69" fmla="*/ 633 h 1523"/>
                <a:gd name="T70" fmla="*/ 1034 w 1940"/>
                <a:gd name="T71" fmla="*/ 633 h 1523"/>
                <a:gd name="T72" fmla="*/ 1084 w 1940"/>
                <a:gd name="T73" fmla="*/ 583 h 1523"/>
                <a:gd name="T74" fmla="*/ 1034 w 1940"/>
                <a:gd name="T75" fmla="*/ 533 h 1523"/>
                <a:gd name="T76" fmla="*/ 524 w 1940"/>
                <a:gd name="T77" fmla="*/ 533 h 1523"/>
                <a:gd name="T78" fmla="*/ 1061 w 1940"/>
                <a:gd name="T79" fmla="*/ 100 h 1523"/>
                <a:gd name="T80" fmla="*/ 1611 w 1940"/>
                <a:gd name="T81" fmla="*/ 650 h 1523"/>
                <a:gd name="T82" fmla="*/ 1493 w 1940"/>
                <a:gd name="T83" fmla="*/ 991 h 1523"/>
                <a:gd name="T84" fmla="*/ 1451 w 1940"/>
                <a:gd name="T85" fmla="*/ 1038 h 1523"/>
                <a:gd name="T86" fmla="*/ 1450 w 1940"/>
                <a:gd name="T87" fmla="*/ 1039 h 1523"/>
                <a:gd name="T88" fmla="*/ 1450 w 1940"/>
                <a:gd name="T89" fmla="*/ 1040 h 1523"/>
                <a:gd name="T90" fmla="*/ 1061 w 1940"/>
                <a:gd name="T91" fmla="*/ 1200 h 1523"/>
                <a:gd name="T92" fmla="*/ 589 w 1940"/>
                <a:gd name="T93" fmla="*/ 932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40" h="1523">
                  <a:moveTo>
                    <a:pt x="1920" y="1438"/>
                  </a:moveTo>
                  <a:cubicBezTo>
                    <a:pt x="1555" y="1073"/>
                    <a:pt x="1555" y="1073"/>
                    <a:pt x="1555" y="1073"/>
                  </a:cubicBezTo>
                  <a:cubicBezTo>
                    <a:pt x="1561" y="1066"/>
                    <a:pt x="1566" y="1060"/>
                    <a:pt x="1571" y="1053"/>
                  </a:cubicBezTo>
                  <a:cubicBezTo>
                    <a:pt x="1663" y="938"/>
                    <a:pt x="1711" y="798"/>
                    <a:pt x="1711" y="650"/>
                  </a:cubicBezTo>
                  <a:cubicBezTo>
                    <a:pt x="1711" y="292"/>
                    <a:pt x="1419" y="0"/>
                    <a:pt x="1061" y="0"/>
                  </a:cubicBezTo>
                  <a:cubicBezTo>
                    <a:pt x="801" y="0"/>
                    <a:pt x="577" y="153"/>
                    <a:pt x="473" y="374"/>
                  </a:cubicBezTo>
                  <a:cubicBezTo>
                    <a:pt x="50" y="374"/>
                    <a:pt x="50" y="374"/>
                    <a:pt x="50" y="374"/>
                  </a:cubicBezTo>
                  <a:cubicBezTo>
                    <a:pt x="23" y="374"/>
                    <a:pt x="0" y="396"/>
                    <a:pt x="0" y="424"/>
                  </a:cubicBezTo>
                  <a:cubicBezTo>
                    <a:pt x="0" y="451"/>
                    <a:pt x="23" y="474"/>
                    <a:pt x="50" y="474"/>
                  </a:cubicBezTo>
                  <a:cubicBezTo>
                    <a:pt x="435" y="474"/>
                    <a:pt x="435" y="474"/>
                    <a:pt x="435" y="474"/>
                  </a:cubicBezTo>
                  <a:cubicBezTo>
                    <a:pt x="420" y="530"/>
                    <a:pt x="411" y="589"/>
                    <a:pt x="411" y="650"/>
                  </a:cubicBezTo>
                  <a:cubicBezTo>
                    <a:pt x="411" y="671"/>
                    <a:pt x="412" y="692"/>
                    <a:pt x="414" y="712"/>
                  </a:cubicBezTo>
                  <a:cubicBezTo>
                    <a:pt x="290" y="712"/>
                    <a:pt x="290" y="712"/>
                    <a:pt x="290" y="712"/>
                  </a:cubicBezTo>
                  <a:cubicBezTo>
                    <a:pt x="263" y="712"/>
                    <a:pt x="240" y="735"/>
                    <a:pt x="240" y="762"/>
                  </a:cubicBezTo>
                  <a:cubicBezTo>
                    <a:pt x="240" y="790"/>
                    <a:pt x="263" y="812"/>
                    <a:pt x="290" y="812"/>
                  </a:cubicBezTo>
                  <a:cubicBezTo>
                    <a:pt x="431" y="812"/>
                    <a:pt x="431" y="812"/>
                    <a:pt x="431" y="812"/>
                  </a:cubicBezTo>
                  <a:cubicBezTo>
                    <a:pt x="454" y="900"/>
                    <a:pt x="495" y="981"/>
                    <a:pt x="550" y="1051"/>
                  </a:cubicBezTo>
                  <a:cubicBezTo>
                    <a:pt x="50" y="1051"/>
                    <a:pt x="50" y="1051"/>
                    <a:pt x="50" y="1051"/>
                  </a:cubicBezTo>
                  <a:cubicBezTo>
                    <a:pt x="23" y="1051"/>
                    <a:pt x="0" y="1073"/>
                    <a:pt x="0" y="1101"/>
                  </a:cubicBezTo>
                  <a:cubicBezTo>
                    <a:pt x="0" y="1129"/>
                    <a:pt x="23" y="1151"/>
                    <a:pt x="50" y="1151"/>
                  </a:cubicBezTo>
                  <a:cubicBezTo>
                    <a:pt x="572" y="1151"/>
                    <a:pt x="572" y="1151"/>
                    <a:pt x="572" y="1151"/>
                  </a:cubicBezTo>
                  <a:cubicBezTo>
                    <a:pt x="591" y="1151"/>
                    <a:pt x="608" y="1140"/>
                    <a:pt x="616" y="1124"/>
                  </a:cubicBezTo>
                  <a:cubicBezTo>
                    <a:pt x="733" y="1233"/>
                    <a:pt x="889" y="1300"/>
                    <a:pt x="1061" y="1300"/>
                  </a:cubicBezTo>
                  <a:cubicBezTo>
                    <a:pt x="1219" y="1300"/>
                    <a:pt x="1368" y="1244"/>
                    <a:pt x="1485" y="1144"/>
                  </a:cubicBezTo>
                  <a:cubicBezTo>
                    <a:pt x="1850" y="1509"/>
                    <a:pt x="1850" y="1509"/>
                    <a:pt x="1850" y="1509"/>
                  </a:cubicBezTo>
                  <a:cubicBezTo>
                    <a:pt x="1859" y="1518"/>
                    <a:pt x="1872" y="1523"/>
                    <a:pt x="1885" y="1523"/>
                  </a:cubicBezTo>
                  <a:cubicBezTo>
                    <a:pt x="1898" y="1523"/>
                    <a:pt x="1911" y="1518"/>
                    <a:pt x="1920" y="1509"/>
                  </a:cubicBezTo>
                  <a:cubicBezTo>
                    <a:pt x="1940" y="1489"/>
                    <a:pt x="1940" y="1457"/>
                    <a:pt x="1920" y="1438"/>
                  </a:cubicBezTo>
                  <a:close/>
                  <a:moveTo>
                    <a:pt x="589" y="932"/>
                  </a:moveTo>
                  <a:cubicBezTo>
                    <a:pt x="1034" y="932"/>
                    <a:pt x="1034" y="932"/>
                    <a:pt x="1034" y="932"/>
                  </a:cubicBezTo>
                  <a:cubicBezTo>
                    <a:pt x="1062" y="932"/>
                    <a:pt x="1084" y="910"/>
                    <a:pt x="1084" y="882"/>
                  </a:cubicBezTo>
                  <a:cubicBezTo>
                    <a:pt x="1084" y="855"/>
                    <a:pt x="1062" y="832"/>
                    <a:pt x="1034" y="832"/>
                  </a:cubicBezTo>
                  <a:cubicBezTo>
                    <a:pt x="542" y="832"/>
                    <a:pt x="542" y="832"/>
                    <a:pt x="542" y="832"/>
                  </a:cubicBezTo>
                  <a:cubicBezTo>
                    <a:pt x="522" y="775"/>
                    <a:pt x="511" y="714"/>
                    <a:pt x="511" y="650"/>
                  </a:cubicBezTo>
                  <a:cubicBezTo>
                    <a:pt x="511" y="644"/>
                    <a:pt x="511" y="638"/>
                    <a:pt x="511" y="633"/>
                  </a:cubicBezTo>
                  <a:cubicBezTo>
                    <a:pt x="1034" y="633"/>
                    <a:pt x="1034" y="633"/>
                    <a:pt x="1034" y="633"/>
                  </a:cubicBezTo>
                  <a:cubicBezTo>
                    <a:pt x="1062" y="633"/>
                    <a:pt x="1084" y="610"/>
                    <a:pt x="1084" y="583"/>
                  </a:cubicBezTo>
                  <a:cubicBezTo>
                    <a:pt x="1084" y="555"/>
                    <a:pt x="1062" y="533"/>
                    <a:pt x="1034" y="533"/>
                  </a:cubicBezTo>
                  <a:cubicBezTo>
                    <a:pt x="524" y="533"/>
                    <a:pt x="524" y="533"/>
                    <a:pt x="524" y="533"/>
                  </a:cubicBezTo>
                  <a:cubicBezTo>
                    <a:pt x="578" y="286"/>
                    <a:pt x="798" y="100"/>
                    <a:pt x="1061" y="100"/>
                  </a:cubicBezTo>
                  <a:cubicBezTo>
                    <a:pt x="1364" y="100"/>
                    <a:pt x="1611" y="347"/>
                    <a:pt x="1611" y="650"/>
                  </a:cubicBezTo>
                  <a:cubicBezTo>
                    <a:pt x="1611" y="775"/>
                    <a:pt x="1570" y="893"/>
                    <a:pt x="1493" y="991"/>
                  </a:cubicBezTo>
                  <a:cubicBezTo>
                    <a:pt x="1480" y="1008"/>
                    <a:pt x="1466" y="1023"/>
                    <a:pt x="1451" y="1038"/>
                  </a:cubicBezTo>
                  <a:cubicBezTo>
                    <a:pt x="1451" y="1038"/>
                    <a:pt x="1451" y="1038"/>
                    <a:pt x="1450" y="1039"/>
                  </a:cubicBezTo>
                  <a:cubicBezTo>
                    <a:pt x="1450" y="1039"/>
                    <a:pt x="1450" y="1039"/>
                    <a:pt x="1450" y="1040"/>
                  </a:cubicBezTo>
                  <a:cubicBezTo>
                    <a:pt x="1347" y="1142"/>
                    <a:pt x="1208" y="1200"/>
                    <a:pt x="1061" y="1200"/>
                  </a:cubicBezTo>
                  <a:cubicBezTo>
                    <a:pt x="861" y="1200"/>
                    <a:pt x="685" y="1093"/>
                    <a:pt x="589" y="9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Freeform 302"/>
            <p:cNvSpPr>
              <a:spLocks/>
            </p:cNvSpPr>
            <p:nvPr/>
          </p:nvSpPr>
          <p:spPr bwMode="auto">
            <a:xfrm>
              <a:off x="2227" y="1735"/>
              <a:ext cx="758" cy="145"/>
            </a:xfrm>
            <a:custGeom>
              <a:avLst/>
              <a:gdLst>
                <a:gd name="T0" fmla="*/ 474 w 524"/>
                <a:gd name="T1" fmla="*/ 0 h 100"/>
                <a:gd name="T2" fmla="*/ 50 w 524"/>
                <a:gd name="T3" fmla="*/ 0 h 100"/>
                <a:gd name="T4" fmla="*/ 0 w 524"/>
                <a:gd name="T5" fmla="*/ 50 h 100"/>
                <a:gd name="T6" fmla="*/ 50 w 524"/>
                <a:gd name="T7" fmla="*/ 100 h 100"/>
                <a:gd name="T8" fmla="*/ 474 w 524"/>
                <a:gd name="T9" fmla="*/ 100 h 100"/>
                <a:gd name="T10" fmla="*/ 524 w 524"/>
                <a:gd name="T11" fmla="*/ 50 h 100"/>
                <a:gd name="T12" fmla="*/ 474 w 524"/>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524" h="100">
                  <a:moveTo>
                    <a:pt x="474" y="0"/>
                  </a:moveTo>
                  <a:cubicBezTo>
                    <a:pt x="50" y="0"/>
                    <a:pt x="50" y="0"/>
                    <a:pt x="50" y="0"/>
                  </a:cubicBezTo>
                  <a:cubicBezTo>
                    <a:pt x="23" y="0"/>
                    <a:pt x="0" y="22"/>
                    <a:pt x="0" y="50"/>
                  </a:cubicBezTo>
                  <a:cubicBezTo>
                    <a:pt x="0" y="77"/>
                    <a:pt x="23" y="100"/>
                    <a:pt x="50" y="100"/>
                  </a:cubicBezTo>
                  <a:cubicBezTo>
                    <a:pt x="474" y="100"/>
                    <a:pt x="474" y="100"/>
                    <a:pt x="474" y="100"/>
                  </a:cubicBezTo>
                  <a:cubicBezTo>
                    <a:pt x="502" y="100"/>
                    <a:pt x="524" y="77"/>
                    <a:pt x="524" y="50"/>
                  </a:cubicBezTo>
                  <a:cubicBezTo>
                    <a:pt x="524" y="22"/>
                    <a:pt x="502" y="0"/>
                    <a:pt x="47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Freeform 303"/>
            <p:cNvSpPr>
              <a:spLocks/>
            </p:cNvSpPr>
            <p:nvPr/>
          </p:nvSpPr>
          <p:spPr bwMode="auto">
            <a:xfrm>
              <a:off x="2227" y="2224"/>
              <a:ext cx="1105" cy="145"/>
            </a:xfrm>
            <a:custGeom>
              <a:avLst/>
              <a:gdLst>
                <a:gd name="T0" fmla="*/ 764 w 764"/>
                <a:gd name="T1" fmla="*/ 50 h 100"/>
                <a:gd name="T2" fmla="*/ 714 w 764"/>
                <a:gd name="T3" fmla="*/ 0 h 100"/>
                <a:gd name="T4" fmla="*/ 50 w 764"/>
                <a:gd name="T5" fmla="*/ 0 h 100"/>
                <a:gd name="T6" fmla="*/ 0 w 764"/>
                <a:gd name="T7" fmla="*/ 50 h 100"/>
                <a:gd name="T8" fmla="*/ 50 w 764"/>
                <a:gd name="T9" fmla="*/ 100 h 100"/>
                <a:gd name="T10" fmla="*/ 714 w 764"/>
                <a:gd name="T11" fmla="*/ 100 h 100"/>
                <a:gd name="T12" fmla="*/ 764 w 764"/>
                <a:gd name="T13" fmla="*/ 50 h 100"/>
              </a:gdLst>
              <a:ahLst/>
              <a:cxnLst>
                <a:cxn ang="0">
                  <a:pos x="T0" y="T1"/>
                </a:cxn>
                <a:cxn ang="0">
                  <a:pos x="T2" y="T3"/>
                </a:cxn>
                <a:cxn ang="0">
                  <a:pos x="T4" y="T5"/>
                </a:cxn>
                <a:cxn ang="0">
                  <a:pos x="T6" y="T7"/>
                </a:cxn>
                <a:cxn ang="0">
                  <a:pos x="T8" y="T9"/>
                </a:cxn>
                <a:cxn ang="0">
                  <a:pos x="T10" y="T11"/>
                </a:cxn>
                <a:cxn ang="0">
                  <a:pos x="T12" y="T13"/>
                </a:cxn>
              </a:cxnLst>
              <a:rect l="0" t="0" r="r" b="b"/>
              <a:pathLst>
                <a:path w="764" h="100">
                  <a:moveTo>
                    <a:pt x="764" y="50"/>
                  </a:moveTo>
                  <a:cubicBezTo>
                    <a:pt x="764" y="23"/>
                    <a:pt x="742" y="0"/>
                    <a:pt x="714" y="0"/>
                  </a:cubicBezTo>
                  <a:cubicBezTo>
                    <a:pt x="50" y="0"/>
                    <a:pt x="50" y="0"/>
                    <a:pt x="50" y="0"/>
                  </a:cubicBezTo>
                  <a:cubicBezTo>
                    <a:pt x="23" y="0"/>
                    <a:pt x="0" y="23"/>
                    <a:pt x="0" y="50"/>
                  </a:cubicBezTo>
                  <a:cubicBezTo>
                    <a:pt x="0" y="78"/>
                    <a:pt x="23" y="100"/>
                    <a:pt x="50" y="100"/>
                  </a:cubicBezTo>
                  <a:cubicBezTo>
                    <a:pt x="714" y="100"/>
                    <a:pt x="714" y="100"/>
                    <a:pt x="714" y="100"/>
                  </a:cubicBezTo>
                  <a:cubicBezTo>
                    <a:pt x="742" y="100"/>
                    <a:pt x="764" y="78"/>
                    <a:pt x="764"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Freeform 304"/>
            <p:cNvSpPr>
              <a:spLocks/>
            </p:cNvSpPr>
            <p:nvPr/>
          </p:nvSpPr>
          <p:spPr bwMode="auto">
            <a:xfrm>
              <a:off x="2227" y="2715"/>
              <a:ext cx="758" cy="145"/>
            </a:xfrm>
            <a:custGeom>
              <a:avLst/>
              <a:gdLst>
                <a:gd name="T0" fmla="*/ 50 w 524"/>
                <a:gd name="T1" fmla="*/ 0 h 100"/>
                <a:gd name="T2" fmla="*/ 0 w 524"/>
                <a:gd name="T3" fmla="*/ 50 h 100"/>
                <a:gd name="T4" fmla="*/ 50 w 524"/>
                <a:gd name="T5" fmla="*/ 100 h 100"/>
                <a:gd name="T6" fmla="*/ 474 w 524"/>
                <a:gd name="T7" fmla="*/ 100 h 100"/>
                <a:gd name="T8" fmla="*/ 524 w 524"/>
                <a:gd name="T9" fmla="*/ 50 h 100"/>
                <a:gd name="T10" fmla="*/ 474 w 524"/>
                <a:gd name="T11" fmla="*/ 0 h 100"/>
                <a:gd name="T12" fmla="*/ 50 w 524"/>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524" h="100">
                  <a:moveTo>
                    <a:pt x="50" y="0"/>
                  </a:moveTo>
                  <a:cubicBezTo>
                    <a:pt x="23" y="0"/>
                    <a:pt x="0" y="22"/>
                    <a:pt x="0" y="50"/>
                  </a:cubicBezTo>
                  <a:cubicBezTo>
                    <a:pt x="0" y="78"/>
                    <a:pt x="23" y="100"/>
                    <a:pt x="50" y="100"/>
                  </a:cubicBezTo>
                  <a:cubicBezTo>
                    <a:pt x="474" y="100"/>
                    <a:pt x="474" y="100"/>
                    <a:pt x="474" y="100"/>
                  </a:cubicBezTo>
                  <a:cubicBezTo>
                    <a:pt x="502" y="100"/>
                    <a:pt x="524" y="78"/>
                    <a:pt x="524" y="50"/>
                  </a:cubicBezTo>
                  <a:cubicBezTo>
                    <a:pt x="524" y="22"/>
                    <a:pt x="502" y="0"/>
                    <a:pt x="474" y="0"/>
                  </a:cubicBezTo>
                  <a:lnTo>
                    <a:pt x="5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33" name="Group 302"/>
          <p:cNvGrpSpPr>
            <a:grpSpLocks noChangeAspect="1"/>
          </p:cNvGrpSpPr>
          <p:nvPr/>
        </p:nvGrpSpPr>
        <p:grpSpPr bwMode="auto">
          <a:xfrm>
            <a:off x="5533979" y="2351102"/>
            <a:ext cx="463846" cy="403174"/>
            <a:chOff x="1356" y="1"/>
            <a:chExt cx="4977" cy="4326"/>
          </a:xfrm>
          <a:solidFill>
            <a:srgbClr val="000000"/>
          </a:solidFill>
        </p:grpSpPr>
        <p:sp>
          <p:nvSpPr>
            <p:cNvPr id="134" name="Freeform 303"/>
            <p:cNvSpPr>
              <a:spLocks noEditPoints="1"/>
            </p:cNvSpPr>
            <p:nvPr/>
          </p:nvSpPr>
          <p:spPr bwMode="auto">
            <a:xfrm>
              <a:off x="1356" y="1"/>
              <a:ext cx="4580" cy="3473"/>
            </a:xfrm>
            <a:custGeom>
              <a:avLst/>
              <a:gdLst>
                <a:gd name="T0" fmla="*/ 2182 w 3402"/>
                <a:gd name="T1" fmla="*/ 2478 h 2578"/>
                <a:gd name="T2" fmla="*/ 210 w 3402"/>
                <a:gd name="T3" fmla="*/ 2478 h 2578"/>
                <a:gd name="T4" fmla="*/ 100 w 3402"/>
                <a:gd name="T5" fmla="*/ 2368 h 2578"/>
                <a:gd name="T6" fmla="*/ 100 w 3402"/>
                <a:gd name="T7" fmla="*/ 695 h 2578"/>
                <a:gd name="T8" fmla="*/ 3302 w 3402"/>
                <a:gd name="T9" fmla="*/ 695 h 2578"/>
                <a:gd name="T10" fmla="*/ 3302 w 3402"/>
                <a:gd name="T11" fmla="*/ 1699 h 2578"/>
                <a:gd name="T12" fmla="*/ 3352 w 3402"/>
                <a:gd name="T13" fmla="*/ 1749 h 2578"/>
                <a:gd name="T14" fmla="*/ 3402 w 3402"/>
                <a:gd name="T15" fmla="*/ 1699 h 2578"/>
                <a:gd name="T16" fmla="*/ 3402 w 3402"/>
                <a:gd name="T17" fmla="*/ 210 h 2578"/>
                <a:gd name="T18" fmla="*/ 3192 w 3402"/>
                <a:gd name="T19" fmla="*/ 0 h 2578"/>
                <a:gd name="T20" fmla="*/ 210 w 3402"/>
                <a:gd name="T21" fmla="*/ 0 h 2578"/>
                <a:gd name="T22" fmla="*/ 0 w 3402"/>
                <a:gd name="T23" fmla="*/ 210 h 2578"/>
                <a:gd name="T24" fmla="*/ 0 w 3402"/>
                <a:gd name="T25" fmla="*/ 2368 h 2578"/>
                <a:gd name="T26" fmla="*/ 210 w 3402"/>
                <a:gd name="T27" fmla="*/ 2578 h 2578"/>
                <a:gd name="T28" fmla="*/ 2182 w 3402"/>
                <a:gd name="T29" fmla="*/ 2578 h 2578"/>
                <a:gd name="T30" fmla="*/ 2232 w 3402"/>
                <a:gd name="T31" fmla="*/ 2528 h 2578"/>
                <a:gd name="T32" fmla="*/ 2182 w 3402"/>
                <a:gd name="T33" fmla="*/ 2478 h 2578"/>
                <a:gd name="T34" fmla="*/ 210 w 3402"/>
                <a:gd name="T35" fmla="*/ 100 h 2578"/>
                <a:gd name="T36" fmla="*/ 3192 w 3402"/>
                <a:gd name="T37" fmla="*/ 100 h 2578"/>
                <a:gd name="T38" fmla="*/ 3302 w 3402"/>
                <a:gd name="T39" fmla="*/ 210 h 2578"/>
                <a:gd name="T40" fmla="*/ 3302 w 3402"/>
                <a:gd name="T41" fmla="*/ 595 h 2578"/>
                <a:gd name="T42" fmla="*/ 100 w 3402"/>
                <a:gd name="T43" fmla="*/ 595 h 2578"/>
                <a:gd name="T44" fmla="*/ 100 w 3402"/>
                <a:gd name="T45" fmla="*/ 210 h 2578"/>
                <a:gd name="T46" fmla="*/ 210 w 3402"/>
                <a:gd name="T47" fmla="*/ 100 h 2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2" h="2578">
                  <a:moveTo>
                    <a:pt x="2182" y="2478"/>
                  </a:moveTo>
                  <a:cubicBezTo>
                    <a:pt x="210" y="2478"/>
                    <a:pt x="210" y="2478"/>
                    <a:pt x="210" y="2478"/>
                  </a:cubicBezTo>
                  <a:cubicBezTo>
                    <a:pt x="149" y="2478"/>
                    <a:pt x="100" y="2429"/>
                    <a:pt x="100" y="2368"/>
                  </a:cubicBezTo>
                  <a:cubicBezTo>
                    <a:pt x="100" y="695"/>
                    <a:pt x="100" y="695"/>
                    <a:pt x="100" y="695"/>
                  </a:cubicBezTo>
                  <a:cubicBezTo>
                    <a:pt x="3302" y="695"/>
                    <a:pt x="3302" y="695"/>
                    <a:pt x="3302" y="695"/>
                  </a:cubicBezTo>
                  <a:cubicBezTo>
                    <a:pt x="3302" y="1699"/>
                    <a:pt x="3302" y="1699"/>
                    <a:pt x="3302" y="1699"/>
                  </a:cubicBezTo>
                  <a:cubicBezTo>
                    <a:pt x="3302" y="1726"/>
                    <a:pt x="3324" y="1749"/>
                    <a:pt x="3352" y="1749"/>
                  </a:cubicBezTo>
                  <a:cubicBezTo>
                    <a:pt x="3380" y="1749"/>
                    <a:pt x="3402" y="1726"/>
                    <a:pt x="3402" y="1699"/>
                  </a:cubicBezTo>
                  <a:cubicBezTo>
                    <a:pt x="3402" y="210"/>
                    <a:pt x="3402" y="210"/>
                    <a:pt x="3402" y="210"/>
                  </a:cubicBezTo>
                  <a:cubicBezTo>
                    <a:pt x="3402" y="94"/>
                    <a:pt x="3308" y="0"/>
                    <a:pt x="3192" y="0"/>
                  </a:cubicBezTo>
                  <a:cubicBezTo>
                    <a:pt x="210" y="0"/>
                    <a:pt x="210" y="0"/>
                    <a:pt x="210" y="0"/>
                  </a:cubicBezTo>
                  <a:cubicBezTo>
                    <a:pt x="94" y="0"/>
                    <a:pt x="0" y="94"/>
                    <a:pt x="0" y="210"/>
                  </a:cubicBezTo>
                  <a:cubicBezTo>
                    <a:pt x="0" y="2368"/>
                    <a:pt x="0" y="2368"/>
                    <a:pt x="0" y="2368"/>
                  </a:cubicBezTo>
                  <a:cubicBezTo>
                    <a:pt x="0" y="2484"/>
                    <a:pt x="94" y="2578"/>
                    <a:pt x="210" y="2578"/>
                  </a:cubicBezTo>
                  <a:cubicBezTo>
                    <a:pt x="2182" y="2578"/>
                    <a:pt x="2182" y="2578"/>
                    <a:pt x="2182" y="2578"/>
                  </a:cubicBezTo>
                  <a:cubicBezTo>
                    <a:pt x="2210" y="2578"/>
                    <a:pt x="2232" y="2556"/>
                    <a:pt x="2232" y="2528"/>
                  </a:cubicBezTo>
                  <a:cubicBezTo>
                    <a:pt x="2232" y="2501"/>
                    <a:pt x="2210" y="2478"/>
                    <a:pt x="2182" y="2478"/>
                  </a:cubicBezTo>
                  <a:close/>
                  <a:moveTo>
                    <a:pt x="210" y="100"/>
                  </a:moveTo>
                  <a:cubicBezTo>
                    <a:pt x="3192" y="100"/>
                    <a:pt x="3192" y="100"/>
                    <a:pt x="3192" y="100"/>
                  </a:cubicBezTo>
                  <a:cubicBezTo>
                    <a:pt x="3253" y="100"/>
                    <a:pt x="3302" y="149"/>
                    <a:pt x="3302" y="210"/>
                  </a:cubicBezTo>
                  <a:cubicBezTo>
                    <a:pt x="3302" y="595"/>
                    <a:pt x="3302" y="595"/>
                    <a:pt x="3302" y="595"/>
                  </a:cubicBezTo>
                  <a:cubicBezTo>
                    <a:pt x="100" y="595"/>
                    <a:pt x="100" y="595"/>
                    <a:pt x="100" y="595"/>
                  </a:cubicBezTo>
                  <a:cubicBezTo>
                    <a:pt x="100" y="210"/>
                    <a:pt x="100" y="210"/>
                    <a:pt x="100" y="210"/>
                  </a:cubicBezTo>
                  <a:cubicBezTo>
                    <a:pt x="100" y="149"/>
                    <a:pt x="149" y="100"/>
                    <a:pt x="210"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Oval 304"/>
            <p:cNvSpPr>
              <a:spLocks noChangeArrowheads="1"/>
            </p:cNvSpPr>
            <p:nvPr/>
          </p:nvSpPr>
          <p:spPr bwMode="auto">
            <a:xfrm>
              <a:off x="2006" y="353"/>
              <a:ext cx="227" cy="226"/>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Oval 305"/>
            <p:cNvSpPr>
              <a:spLocks noChangeArrowheads="1"/>
            </p:cNvSpPr>
            <p:nvPr/>
          </p:nvSpPr>
          <p:spPr bwMode="auto">
            <a:xfrm>
              <a:off x="2581" y="353"/>
              <a:ext cx="226" cy="226"/>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Freeform 306"/>
            <p:cNvSpPr>
              <a:spLocks/>
            </p:cNvSpPr>
            <p:nvPr/>
          </p:nvSpPr>
          <p:spPr bwMode="auto">
            <a:xfrm>
              <a:off x="3921" y="399"/>
              <a:ext cx="1311" cy="134"/>
            </a:xfrm>
            <a:custGeom>
              <a:avLst/>
              <a:gdLst>
                <a:gd name="T0" fmla="*/ 50 w 974"/>
                <a:gd name="T1" fmla="*/ 100 h 100"/>
                <a:gd name="T2" fmla="*/ 924 w 974"/>
                <a:gd name="T3" fmla="*/ 100 h 100"/>
                <a:gd name="T4" fmla="*/ 974 w 974"/>
                <a:gd name="T5" fmla="*/ 50 h 100"/>
                <a:gd name="T6" fmla="*/ 924 w 974"/>
                <a:gd name="T7" fmla="*/ 0 h 100"/>
                <a:gd name="T8" fmla="*/ 50 w 974"/>
                <a:gd name="T9" fmla="*/ 0 h 100"/>
                <a:gd name="T10" fmla="*/ 0 w 974"/>
                <a:gd name="T11" fmla="*/ 50 h 100"/>
                <a:gd name="T12" fmla="*/ 50 w 974"/>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74" h="100">
                  <a:moveTo>
                    <a:pt x="50" y="100"/>
                  </a:moveTo>
                  <a:cubicBezTo>
                    <a:pt x="924" y="100"/>
                    <a:pt x="924" y="100"/>
                    <a:pt x="924" y="100"/>
                  </a:cubicBezTo>
                  <a:cubicBezTo>
                    <a:pt x="951" y="100"/>
                    <a:pt x="974" y="78"/>
                    <a:pt x="974" y="50"/>
                  </a:cubicBezTo>
                  <a:cubicBezTo>
                    <a:pt x="974" y="23"/>
                    <a:pt x="951" y="0"/>
                    <a:pt x="924" y="0"/>
                  </a:cubicBezTo>
                  <a:cubicBezTo>
                    <a:pt x="50" y="0"/>
                    <a:pt x="50" y="0"/>
                    <a:pt x="50" y="0"/>
                  </a:cubicBezTo>
                  <a:cubicBezTo>
                    <a:pt x="22" y="0"/>
                    <a:pt x="0" y="23"/>
                    <a:pt x="0" y="50"/>
                  </a:cubicBezTo>
                  <a:cubicBezTo>
                    <a:pt x="0" y="78"/>
                    <a:pt x="22" y="100"/>
                    <a:pt x="50"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Freeform 307"/>
            <p:cNvSpPr>
              <a:spLocks noEditPoints="1"/>
            </p:cNvSpPr>
            <p:nvPr/>
          </p:nvSpPr>
          <p:spPr bwMode="auto">
            <a:xfrm>
              <a:off x="4490" y="2485"/>
              <a:ext cx="1843" cy="1842"/>
            </a:xfrm>
            <a:custGeom>
              <a:avLst/>
              <a:gdLst>
                <a:gd name="T0" fmla="*/ 1225 w 1369"/>
                <a:gd name="T1" fmla="*/ 731 h 1367"/>
                <a:gd name="T2" fmla="*/ 1336 w 1369"/>
                <a:gd name="T3" fmla="*/ 559 h 1367"/>
                <a:gd name="T4" fmla="*/ 1309 w 1369"/>
                <a:gd name="T5" fmla="*/ 361 h 1367"/>
                <a:gd name="T6" fmla="*/ 1099 w 1369"/>
                <a:gd name="T7" fmla="*/ 335 h 1367"/>
                <a:gd name="T8" fmla="*/ 1057 w 1369"/>
                <a:gd name="T9" fmla="*/ 136 h 1367"/>
                <a:gd name="T10" fmla="*/ 898 w 1369"/>
                <a:gd name="T11" fmla="*/ 14 h 1367"/>
                <a:gd name="T12" fmla="*/ 731 w 1369"/>
                <a:gd name="T13" fmla="*/ 144 h 1367"/>
                <a:gd name="T14" fmla="*/ 560 w 1369"/>
                <a:gd name="T15" fmla="*/ 34 h 1367"/>
                <a:gd name="T16" fmla="*/ 361 w 1369"/>
                <a:gd name="T17" fmla="*/ 59 h 1367"/>
                <a:gd name="T18" fmla="*/ 338 w 1369"/>
                <a:gd name="T19" fmla="*/ 267 h 1367"/>
                <a:gd name="T20" fmla="*/ 137 w 1369"/>
                <a:gd name="T21" fmla="*/ 313 h 1367"/>
                <a:gd name="T22" fmla="*/ 14 w 1369"/>
                <a:gd name="T23" fmla="*/ 471 h 1367"/>
                <a:gd name="T24" fmla="*/ 145 w 1369"/>
                <a:gd name="T25" fmla="*/ 634 h 1367"/>
                <a:gd name="T26" fmla="*/ 35 w 1369"/>
                <a:gd name="T27" fmla="*/ 809 h 1367"/>
                <a:gd name="T28" fmla="*/ 60 w 1369"/>
                <a:gd name="T29" fmla="*/ 1008 h 1367"/>
                <a:gd name="T30" fmla="*/ 268 w 1369"/>
                <a:gd name="T31" fmla="*/ 1030 h 1367"/>
                <a:gd name="T32" fmla="*/ 313 w 1369"/>
                <a:gd name="T33" fmla="*/ 1232 h 1367"/>
                <a:gd name="T34" fmla="*/ 472 w 1369"/>
                <a:gd name="T35" fmla="*/ 1355 h 1367"/>
                <a:gd name="T36" fmla="*/ 634 w 1369"/>
                <a:gd name="T37" fmla="*/ 1224 h 1367"/>
                <a:gd name="T38" fmla="*/ 809 w 1369"/>
                <a:gd name="T39" fmla="*/ 1335 h 1367"/>
                <a:gd name="T40" fmla="*/ 890 w 1369"/>
                <a:gd name="T41" fmla="*/ 1357 h 1367"/>
                <a:gd name="T42" fmla="*/ 1050 w 1369"/>
                <a:gd name="T43" fmla="*/ 1237 h 1367"/>
                <a:gd name="T44" fmla="*/ 1095 w 1369"/>
                <a:gd name="T45" fmla="*/ 1038 h 1367"/>
                <a:gd name="T46" fmla="*/ 1306 w 1369"/>
                <a:gd name="T47" fmla="*/ 1015 h 1367"/>
                <a:gd name="T48" fmla="*/ 1334 w 1369"/>
                <a:gd name="T49" fmla="*/ 816 h 1367"/>
                <a:gd name="T50" fmla="*/ 1097 w 1369"/>
                <a:gd name="T51" fmla="*/ 937 h 1367"/>
                <a:gd name="T52" fmla="*/ 958 w 1369"/>
                <a:gd name="T53" fmla="*/ 1034 h 1367"/>
                <a:gd name="T54" fmla="*/ 948 w 1369"/>
                <a:gd name="T55" fmla="*/ 1225 h 1367"/>
                <a:gd name="T56" fmla="*/ 798 w 1369"/>
                <a:gd name="T57" fmla="*/ 1155 h 1367"/>
                <a:gd name="T58" fmla="*/ 734 w 1369"/>
                <a:gd name="T59" fmla="*/ 1125 h 1367"/>
                <a:gd name="T60" fmla="*/ 562 w 1369"/>
                <a:gd name="T61" fmla="*/ 1154 h 1367"/>
                <a:gd name="T62" fmla="*/ 416 w 1369"/>
                <a:gd name="T63" fmla="*/ 1223 h 1367"/>
                <a:gd name="T64" fmla="*/ 411 w 1369"/>
                <a:gd name="T65" fmla="*/ 1033 h 1367"/>
                <a:gd name="T66" fmla="*/ 265 w 1369"/>
                <a:gd name="T67" fmla="*/ 930 h 1367"/>
                <a:gd name="T68" fmla="*/ 114 w 1369"/>
                <a:gd name="T69" fmla="*/ 875 h 1367"/>
                <a:gd name="T70" fmla="*/ 244 w 1369"/>
                <a:gd name="T71" fmla="*/ 738 h 1367"/>
                <a:gd name="T72" fmla="*/ 215 w 1369"/>
                <a:gd name="T73" fmla="*/ 561 h 1367"/>
                <a:gd name="T74" fmla="*/ 146 w 1369"/>
                <a:gd name="T75" fmla="*/ 415 h 1367"/>
                <a:gd name="T76" fmla="*/ 336 w 1369"/>
                <a:gd name="T77" fmla="*/ 411 h 1367"/>
                <a:gd name="T78" fmla="*/ 439 w 1369"/>
                <a:gd name="T79" fmla="*/ 265 h 1367"/>
                <a:gd name="T80" fmla="*/ 494 w 1369"/>
                <a:gd name="T81" fmla="*/ 113 h 1367"/>
                <a:gd name="T82" fmla="*/ 631 w 1369"/>
                <a:gd name="T83" fmla="*/ 244 h 1367"/>
                <a:gd name="T84" fmla="*/ 803 w 1369"/>
                <a:gd name="T85" fmla="*/ 215 h 1367"/>
                <a:gd name="T86" fmla="*/ 954 w 1369"/>
                <a:gd name="T87" fmla="*/ 146 h 1367"/>
                <a:gd name="T88" fmla="*/ 961 w 1369"/>
                <a:gd name="T89" fmla="*/ 338 h 1367"/>
                <a:gd name="T90" fmla="*/ 1100 w 1369"/>
                <a:gd name="T91" fmla="*/ 436 h 1367"/>
                <a:gd name="T92" fmla="*/ 1256 w 1369"/>
                <a:gd name="T93" fmla="*/ 494 h 1367"/>
                <a:gd name="T94" fmla="*/ 1125 w 1369"/>
                <a:gd name="T95" fmla="*/ 635 h 1367"/>
                <a:gd name="T96" fmla="*/ 1154 w 1369"/>
                <a:gd name="T97" fmla="*/ 803 h 1367"/>
                <a:gd name="T98" fmla="*/ 1223 w 1369"/>
                <a:gd name="T99" fmla="*/ 954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69" h="1367">
                  <a:moveTo>
                    <a:pt x="1334" y="816"/>
                  </a:moveTo>
                  <a:cubicBezTo>
                    <a:pt x="1225" y="731"/>
                    <a:pt x="1225" y="731"/>
                    <a:pt x="1225" y="731"/>
                  </a:cubicBezTo>
                  <a:cubicBezTo>
                    <a:pt x="1225" y="644"/>
                    <a:pt x="1225" y="644"/>
                    <a:pt x="1225" y="644"/>
                  </a:cubicBezTo>
                  <a:cubicBezTo>
                    <a:pt x="1336" y="559"/>
                    <a:pt x="1336" y="559"/>
                    <a:pt x="1336" y="559"/>
                  </a:cubicBezTo>
                  <a:cubicBezTo>
                    <a:pt x="1360" y="541"/>
                    <a:pt x="1369" y="507"/>
                    <a:pt x="1357" y="479"/>
                  </a:cubicBezTo>
                  <a:cubicBezTo>
                    <a:pt x="1309" y="361"/>
                    <a:pt x="1309" y="361"/>
                    <a:pt x="1309" y="361"/>
                  </a:cubicBezTo>
                  <a:cubicBezTo>
                    <a:pt x="1298" y="333"/>
                    <a:pt x="1267" y="315"/>
                    <a:pt x="1237" y="318"/>
                  </a:cubicBezTo>
                  <a:cubicBezTo>
                    <a:pt x="1099" y="335"/>
                    <a:pt x="1099" y="335"/>
                    <a:pt x="1099" y="335"/>
                  </a:cubicBezTo>
                  <a:cubicBezTo>
                    <a:pt x="1038" y="273"/>
                    <a:pt x="1038" y="273"/>
                    <a:pt x="1038" y="273"/>
                  </a:cubicBezTo>
                  <a:cubicBezTo>
                    <a:pt x="1057" y="136"/>
                    <a:pt x="1057" y="136"/>
                    <a:pt x="1057" y="136"/>
                  </a:cubicBezTo>
                  <a:cubicBezTo>
                    <a:pt x="1061" y="106"/>
                    <a:pt x="1043" y="75"/>
                    <a:pt x="1015" y="63"/>
                  </a:cubicBezTo>
                  <a:cubicBezTo>
                    <a:pt x="898" y="14"/>
                    <a:pt x="898" y="14"/>
                    <a:pt x="898" y="14"/>
                  </a:cubicBezTo>
                  <a:cubicBezTo>
                    <a:pt x="869" y="2"/>
                    <a:pt x="835" y="11"/>
                    <a:pt x="817" y="35"/>
                  </a:cubicBezTo>
                  <a:cubicBezTo>
                    <a:pt x="731" y="144"/>
                    <a:pt x="731" y="144"/>
                    <a:pt x="731" y="144"/>
                  </a:cubicBezTo>
                  <a:cubicBezTo>
                    <a:pt x="640" y="144"/>
                    <a:pt x="640" y="144"/>
                    <a:pt x="640" y="144"/>
                  </a:cubicBezTo>
                  <a:cubicBezTo>
                    <a:pt x="560" y="34"/>
                    <a:pt x="560" y="34"/>
                    <a:pt x="560" y="34"/>
                  </a:cubicBezTo>
                  <a:cubicBezTo>
                    <a:pt x="542" y="9"/>
                    <a:pt x="508" y="0"/>
                    <a:pt x="479" y="11"/>
                  </a:cubicBezTo>
                  <a:cubicBezTo>
                    <a:pt x="361" y="59"/>
                    <a:pt x="361" y="59"/>
                    <a:pt x="361" y="59"/>
                  </a:cubicBezTo>
                  <a:cubicBezTo>
                    <a:pt x="332" y="71"/>
                    <a:pt x="315" y="102"/>
                    <a:pt x="319" y="133"/>
                  </a:cubicBezTo>
                  <a:cubicBezTo>
                    <a:pt x="338" y="267"/>
                    <a:pt x="338" y="267"/>
                    <a:pt x="338" y="267"/>
                  </a:cubicBezTo>
                  <a:cubicBezTo>
                    <a:pt x="272" y="334"/>
                    <a:pt x="272" y="334"/>
                    <a:pt x="272" y="334"/>
                  </a:cubicBezTo>
                  <a:cubicBezTo>
                    <a:pt x="137" y="313"/>
                    <a:pt x="137" y="313"/>
                    <a:pt x="137" y="313"/>
                  </a:cubicBezTo>
                  <a:cubicBezTo>
                    <a:pt x="107" y="308"/>
                    <a:pt x="76" y="325"/>
                    <a:pt x="63" y="354"/>
                  </a:cubicBezTo>
                  <a:cubicBezTo>
                    <a:pt x="14" y="471"/>
                    <a:pt x="14" y="471"/>
                    <a:pt x="14" y="471"/>
                  </a:cubicBezTo>
                  <a:cubicBezTo>
                    <a:pt x="2" y="500"/>
                    <a:pt x="11" y="534"/>
                    <a:pt x="36" y="552"/>
                  </a:cubicBezTo>
                  <a:cubicBezTo>
                    <a:pt x="145" y="634"/>
                    <a:pt x="145" y="634"/>
                    <a:pt x="145" y="634"/>
                  </a:cubicBezTo>
                  <a:cubicBezTo>
                    <a:pt x="144" y="728"/>
                    <a:pt x="144" y="728"/>
                    <a:pt x="144" y="728"/>
                  </a:cubicBezTo>
                  <a:cubicBezTo>
                    <a:pt x="35" y="809"/>
                    <a:pt x="35" y="809"/>
                    <a:pt x="35" y="809"/>
                  </a:cubicBezTo>
                  <a:cubicBezTo>
                    <a:pt x="10" y="827"/>
                    <a:pt x="0" y="861"/>
                    <a:pt x="12" y="890"/>
                  </a:cubicBezTo>
                  <a:cubicBezTo>
                    <a:pt x="60" y="1008"/>
                    <a:pt x="60" y="1008"/>
                    <a:pt x="60" y="1008"/>
                  </a:cubicBezTo>
                  <a:cubicBezTo>
                    <a:pt x="72" y="1036"/>
                    <a:pt x="102" y="1054"/>
                    <a:pt x="133" y="1050"/>
                  </a:cubicBezTo>
                  <a:cubicBezTo>
                    <a:pt x="268" y="1030"/>
                    <a:pt x="268" y="1030"/>
                    <a:pt x="268" y="1030"/>
                  </a:cubicBezTo>
                  <a:cubicBezTo>
                    <a:pt x="334" y="1097"/>
                    <a:pt x="334" y="1097"/>
                    <a:pt x="334" y="1097"/>
                  </a:cubicBezTo>
                  <a:cubicBezTo>
                    <a:pt x="313" y="1232"/>
                    <a:pt x="313" y="1232"/>
                    <a:pt x="313" y="1232"/>
                  </a:cubicBezTo>
                  <a:cubicBezTo>
                    <a:pt x="308" y="1262"/>
                    <a:pt x="326" y="1293"/>
                    <a:pt x="354" y="1305"/>
                  </a:cubicBezTo>
                  <a:cubicBezTo>
                    <a:pt x="472" y="1355"/>
                    <a:pt x="472" y="1355"/>
                    <a:pt x="472" y="1355"/>
                  </a:cubicBezTo>
                  <a:cubicBezTo>
                    <a:pt x="500" y="1367"/>
                    <a:pt x="534" y="1358"/>
                    <a:pt x="553" y="1333"/>
                  </a:cubicBezTo>
                  <a:cubicBezTo>
                    <a:pt x="634" y="1224"/>
                    <a:pt x="634" y="1224"/>
                    <a:pt x="634" y="1224"/>
                  </a:cubicBezTo>
                  <a:cubicBezTo>
                    <a:pt x="725" y="1225"/>
                    <a:pt x="725" y="1225"/>
                    <a:pt x="725" y="1225"/>
                  </a:cubicBezTo>
                  <a:cubicBezTo>
                    <a:pt x="809" y="1335"/>
                    <a:pt x="809" y="1335"/>
                    <a:pt x="809" y="1335"/>
                  </a:cubicBezTo>
                  <a:cubicBezTo>
                    <a:pt x="823" y="1352"/>
                    <a:pt x="844" y="1362"/>
                    <a:pt x="865" y="1362"/>
                  </a:cubicBezTo>
                  <a:cubicBezTo>
                    <a:pt x="873" y="1362"/>
                    <a:pt x="882" y="1360"/>
                    <a:pt x="890" y="1357"/>
                  </a:cubicBezTo>
                  <a:cubicBezTo>
                    <a:pt x="1008" y="1309"/>
                    <a:pt x="1008" y="1309"/>
                    <a:pt x="1008" y="1309"/>
                  </a:cubicBezTo>
                  <a:cubicBezTo>
                    <a:pt x="1036" y="1298"/>
                    <a:pt x="1054" y="1267"/>
                    <a:pt x="1050" y="1237"/>
                  </a:cubicBezTo>
                  <a:cubicBezTo>
                    <a:pt x="1034" y="1099"/>
                    <a:pt x="1034" y="1099"/>
                    <a:pt x="1034" y="1099"/>
                  </a:cubicBezTo>
                  <a:cubicBezTo>
                    <a:pt x="1095" y="1038"/>
                    <a:pt x="1095" y="1038"/>
                    <a:pt x="1095" y="1038"/>
                  </a:cubicBezTo>
                  <a:cubicBezTo>
                    <a:pt x="1233" y="1056"/>
                    <a:pt x="1233" y="1056"/>
                    <a:pt x="1233" y="1056"/>
                  </a:cubicBezTo>
                  <a:cubicBezTo>
                    <a:pt x="1263" y="1060"/>
                    <a:pt x="1294" y="1043"/>
                    <a:pt x="1306" y="1015"/>
                  </a:cubicBezTo>
                  <a:cubicBezTo>
                    <a:pt x="1355" y="897"/>
                    <a:pt x="1355" y="897"/>
                    <a:pt x="1355" y="897"/>
                  </a:cubicBezTo>
                  <a:cubicBezTo>
                    <a:pt x="1367" y="869"/>
                    <a:pt x="1358" y="835"/>
                    <a:pt x="1334" y="816"/>
                  </a:cubicBezTo>
                  <a:close/>
                  <a:moveTo>
                    <a:pt x="1223" y="954"/>
                  </a:moveTo>
                  <a:cubicBezTo>
                    <a:pt x="1097" y="937"/>
                    <a:pt x="1097" y="937"/>
                    <a:pt x="1097" y="937"/>
                  </a:cubicBezTo>
                  <a:cubicBezTo>
                    <a:pt x="1074" y="934"/>
                    <a:pt x="1047" y="944"/>
                    <a:pt x="1031" y="961"/>
                  </a:cubicBezTo>
                  <a:cubicBezTo>
                    <a:pt x="958" y="1034"/>
                    <a:pt x="958" y="1034"/>
                    <a:pt x="958" y="1034"/>
                  </a:cubicBezTo>
                  <a:cubicBezTo>
                    <a:pt x="940" y="1050"/>
                    <a:pt x="930" y="1076"/>
                    <a:pt x="933" y="1100"/>
                  </a:cubicBezTo>
                  <a:cubicBezTo>
                    <a:pt x="948" y="1225"/>
                    <a:pt x="948" y="1225"/>
                    <a:pt x="948" y="1225"/>
                  </a:cubicBezTo>
                  <a:cubicBezTo>
                    <a:pt x="874" y="1256"/>
                    <a:pt x="874" y="1256"/>
                    <a:pt x="874" y="1256"/>
                  </a:cubicBezTo>
                  <a:cubicBezTo>
                    <a:pt x="798" y="1155"/>
                    <a:pt x="798" y="1155"/>
                    <a:pt x="798" y="1155"/>
                  </a:cubicBezTo>
                  <a:cubicBezTo>
                    <a:pt x="783" y="1137"/>
                    <a:pt x="759" y="1125"/>
                    <a:pt x="736" y="1125"/>
                  </a:cubicBezTo>
                  <a:cubicBezTo>
                    <a:pt x="735" y="1125"/>
                    <a:pt x="735" y="1125"/>
                    <a:pt x="734" y="1125"/>
                  </a:cubicBezTo>
                  <a:cubicBezTo>
                    <a:pt x="626" y="1124"/>
                    <a:pt x="626" y="1124"/>
                    <a:pt x="626" y="1124"/>
                  </a:cubicBezTo>
                  <a:cubicBezTo>
                    <a:pt x="602" y="1123"/>
                    <a:pt x="576" y="1135"/>
                    <a:pt x="562" y="1154"/>
                  </a:cubicBezTo>
                  <a:cubicBezTo>
                    <a:pt x="488" y="1253"/>
                    <a:pt x="488" y="1253"/>
                    <a:pt x="488" y="1253"/>
                  </a:cubicBezTo>
                  <a:cubicBezTo>
                    <a:pt x="416" y="1223"/>
                    <a:pt x="416" y="1223"/>
                    <a:pt x="416" y="1223"/>
                  </a:cubicBezTo>
                  <a:cubicBezTo>
                    <a:pt x="434" y="1101"/>
                    <a:pt x="434" y="1101"/>
                    <a:pt x="434" y="1101"/>
                  </a:cubicBezTo>
                  <a:cubicBezTo>
                    <a:pt x="438" y="1077"/>
                    <a:pt x="429" y="1050"/>
                    <a:pt x="411" y="1033"/>
                  </a:cubicBezTo>
                  <a:cubicBezTo>
                    <a:pt x="333" y="954"/>
                    <a:pt x="333" y="954"/>
                    <a:pt x="333" y="954"/>
                  </a:cubicBezTo>
                  <a:cubicBezTo>
                    <a:pt x="316" y="936"/>
                    <a:pt x="289" y="926"/>
                    <a:pt x="265" y="930"/>
                  </a:cubicBezTo>
                  <a:cubicBezTo>
                    <a:pt x="143" y="947"/>
                    <a:pt x="143" y="947"/>
                    <a:pt x="143" y="947"/>
                  </a:cubicBezTo>
                  <a:cubicBezTo>
                    <a:pt x="114" y="875"/>
                    <a:pt x="114" y="875"/>
                    <a:pt x="114" y="875"/>
                  </a:cubicBezTo>
                  <a:cubicBezTo>
                    <a:pt x="213" y="802"/>
                    <a:pt x="213" y="802"/>
                    <a:pt x="213" y="802"/>
                  </a:cubicBezTo>
                  <a:cubicBezTo>
                    <a:pt x="233" y="787"/>
                    <a:pt x="245" y="762"/>
                    <a:pt x="244" y="738"/>
                  </a:cubicBezTo>
                  <a:cubicBezTo>
                    <a:pt x="245" y="626"/>
                    <a:pt x="245" y="626"/>
                    <a:pt x="245" y="626"/>
                  </a:cubicBezTo>
                  <a:cubicBezTo>
                    <a:pt x="246" y="602"/>
                    <a:pt x="234" y="576"/>
                    <a:pt x="215" y="561"/>
                  </a:cubicBezTo>
                  <a:cubicBezTo>
                    <a:pt x="116" y="487"/>
                    <a:pt x="116" y="487"/>
                    <a:pt x="116" y="487"/>
                  </a:cubicBezTo>
                  <a:cubicBezTo>
                    <a:pt x="146" y="415"/>
                    <a:pt x="146" y="415"/>
                    <a:pt x="146" y="415"/>
                  </a:cubicBezTo>
                  <a:cubicBezTo>
                    <a:pt x="268" y="434"/>
                    <a:pt x="268" y="434"/>
                    <a:pt x="268" y="434"/>
                  </a:cubicBezTo>
                  <a:cubicBezTo>
                    <a:pt x="292" y="438"/>
                    <a:pt x="319" y="429"/>
                    <a:pt x="336" y="411"/>
                  </a:cubicBezTo>
                  <a:cubicBezTo>
                    <a:pt x="415" y="332"/>
                    <a:pt x="415" y="332"/>
                    <a:pt x="415" y="332"/>
                  </a:cubicBezTo>
                  <a:cubicBezTo>
                    <a:pt x="433" y="316"/>
                    <a:pt x="443" y="289"/>
                    <a:pt x="439" y="265"/>
                  </a:cubicBezTo>
                  <a:cubicBezTo>
                    <a:pt x="422" y="143"/>
                    <a:pt x="422" y="143"/>
                    <a:pt x="422" y="143"/>
                  </a:cubicBezTo>
                  <a:cubicBezTo>
                    <a:pt x="494" y="113"/>
                    <a:pt x="494" y="113"/>
                    <a:pt x="494" y="113"/>
                  </a:cubicBezTo>
                  <a:cubicBezTo>
                    <a:pt x="567" y="213"/>
                    <a:pt x="567" y="213"/>
                    <a:pt x="567" y="213"/>
                  </a:cubicBezTo>
                  <a:cubicBezTo>
                    <a:pt x="581" y="233"/>
                    <a:pt x="607" y="245"/>
                    <a:pt x="631" y="244"/>
                  </a:cubicBezTo>
                  <a:cubicBezTo>
                    <a:pt x="739" y="244"/>
                    <a:pt x="739" y="244"/>
                    <a:pt x="739" y="244"/>
                  </a:cubicBezTo>
                  <a:cubicBezTo>
                    <a:pt x="763" y="245"/>
                    <a:pt x="788" y="233"/>
                    <a:pt x="803" y="215"/>
                  </a:cubicBezTo>
                  <a:cubicBezTo>
                    <a:pt x="881" y="115"/>
                    <a:pt x="881" y="115"/>
                    <a:pt x="881" y="115"/>
                  </a:cubicBezTo>
                  <a:cubicBezTo>
                    <a:pt x="954" y="146"/>
                    <a:pt x="954" y="146"/>
                    <a:pt x="954" y="146"/>
                  </a:cubicBezTo>
                  <a:cubicBezTo>
                    <a:pt x="938" y="271"/>
                    <a:pt x="938" y="271"/>
                    <a:pt x="938" y="271"/>
                  </a:cubicBezTo>
                  <a:cubicBezTo>
                    <a:pt x="935" y="295"/>
                    <a:pt x="944" y="322"/>
                    <a:pt x="961" y="338"/>
                  </a:cubicBezTo>
                  <a:cubicBezTo>
                    <a:pt x="1034" y="411"/>
                    <a:pt x="1034" y="411"/>
                    <a:pt x="1034" y="411"/>
                  </a:cubicBezTo>
                  <a:cubicBezTo>
                    <a:pt x="1050" y="429"/>
                    <a:pt x="1077" y="439"/>
                    <a:pt x="1100" y="436"/>
                  </a:cubicBezTo>
                  <a:cubicBezTo>
                    <a:pt x="1226" y="421"/>
                    <a:pt x="1226" y="421"/>
                    <a:pt x="1226" y="421"/>
                  </a:cubicBezTo>
                  <a:cubicBezTo>
                    <a:pt x="1256" y="494"/>
                    <a:pt x="1256" y="494"/>
                    <a:pt x="1256" y="494"/>
                  </a:cubicBezTo>
                  <a:cubicBezTo>
                    <a:pt x="1155" y="571"/>
                    <a:pt x="1155" y="571"/>
                    <a:pt x="1155" y="571"/>
                  </a:cubicBezTo>
                  <a:cubicBezTo>
                    <a:pt x="1137" y="586"/>
                    <a:pt x="1125" y="611"/>
                    <a:pt x="1125" y="635"/>
                  </a:cubicBezTo>
                  <a:cubicBezTo>
                    <a:pt x="1125" y="738"/>
                    <a:pt x="1125" y="738"/>
                    <a:pt x="1125" y="738"/>
                  </a:cubicBezTo>
                  <a:cubicBezTo>
                    <a:pt x="1124" y="762"/>
                    <a:pt x="1135" y="788"/>
                    <a:pt x="1154" y="803"/>
                  </a:cubicBezTo>
                  <a:cubicBezTo>
                    <a:pt x="1254" y="880"/>
                    <a:pt x="1254" y="880"/>
                    <a:pt x="1254" y="880"/>
                  </a:cubicBezTo>
                  <a:lnTo>
                    <a:pt x="1223" y="9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Freeform 308"/>
            <p:cNvSpPr>
              <a:spLocks noEditPoints="1"/>
            </p:cNvSpPr>
            <p:nvPr/>
          </p:nvSpPr>
          <p:spPr bwMode="auto">
            <a:xfrm>
              <a:off x="5042" y="3038"/>
              <a:ext cx="739" cy="739"/>
            </a:xfrm>
            <a:custGeom>
              <a:avLst/>
              <a:gdLst>
                <a:gd name="T0" fmla="*/ 275 w 549"/>
                <a:gd name="T1" fmla="*/ 0 h 549"/>
                <a:gd name="T2" fmla="*/ 0 w 549"/>
                <a:gd name="T3" fmla="*/ 274 h 549"/>
                <a:gd name="T4" fmla="*/ 275 w 549"/>
                <a:gd name="T5" fmla="*/ 549 h 549"/>
                <a:gd name="T6" fmla="*/ 549 w 549"/>
                <a:gd name="T7" fmla="*/ 274 h 549"/>
                <a:gd name="T8" fmla="*/ 275 w 549"/>
                <a:gd name="T9" fmla="*/ 0 h 549"/>
                <a:gd name="T10" fmla="*/ 275 w 549"/>
                <a:gd name="T11" fmla="*/ 449 h 549"/>
                <a:gd name="T12" fmla="*/ 100 w 549"/>
                <a:gd name="T13" fmla="*/ 274 h 549"/>
                <a:gd name="T14" fmla="*/ 275 w 549"/>
                <a:gd name="T15" fmla="*/ 100 h 549"/>
                <a:gd name="T16" fmla="*/ 449 w 549"/>
                <a:gd name="T17" fmla="*/ 274 h 549"/>
                <a:gd name="T18" fmla="*/ 275 w 549"/>
                <a:gd name="T19" fmla="*/ 4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9" h="549">
                  <a:moveTo>
                    <a:pt x="275" y="0"/>
                  </a:moveTo>
                  <a:cubicBezTo>
                    <a:pt x="123" y="0"/>
                    <a:pt x="0" y="123"/>
                    <a:pt x="0" y="274"/>
                  </a:cubicBezTo>
                  <a:cubicBezTo>
                    <a:pt x="0" y="426"/>
                    <a:pt x="123" y="549"/>
                    <a:pt x="275" y="549"/>
                  </a:cubicBezTo>
                  <a:cubicBezTo>
                    <a:pt x="426" y="549"/>
                    <a:pt x="549" y="426"/>
                    <a:pt x="549" y="274"/>
                  </a:cubicBezTo>
                  <a:cubicBezTo>
                    <a:pt x="549" y="123"/>
                    <a:pt x="426" y="0"/>
                    <a:pt x="275" y="0"/>
                  </a:cubicBezTo>
                  <a:close/>
                  <a:moveTo>
                    <a:pt x="275" y="449"/>
                  </a:moveTo>
                  <a:cubicBezTo>
                    <a:pt x="178" y="449"/>
                    <a:pt x="100" y="371"/>
                    <a:pt x="100" y="274"/>
                  </a:cubicBezTo>
                  <a:cubicBezTo>
                    <a:pt x="100" y="178"/>
                    <a:pt x="178" y="100"/>
                    <a:pt x="275" y="100"/>
                  </a:cubicBezTo>
                  <a:cubicBezTo>
                    <a:pt x="371" y="100"/>
                    <a:pt x="449" y="178"/>
                    <a:pt x="449" y="274"/>
                  </a:cubicBezTo>
                  <a:cubicBezTo>
                    <a:pt x="449" y="371"/>
                    <a:pt x="371" y="449"/>
                    <a:pt x="275" y="4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Rectangle 309"/>
            <p:cNvSpPr>
              <a:spLocks noChangeArrowheads="1"/>
            </p:cNvSpPr>
            <p:nvPr/>
          </p:nvSpPr>
          <p:spPr bwMode="auto">
            <a:xfrm>
              <a:off x="4061" y="1511"/>
              <a:ext cx="134" cy="59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Rectangle 310"/>
            <p:cNvSpPr>
              <a:spLocks noChangeArrowheads="1"/>
            </p:cNvSpPr>
            <p:nvPr/>
          </p:nvSpPr>
          <p:spPr bwMode="auto">
            <a:xfrm>
              <a:off x="4360" y="1134"/>
              <a:ext cx="134" cy="96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Rectangle 311"/>
            <p:cNvSpPr>
              <a:spLocks noChangeArrowheads="1"/>
            </p:cNvSpPr>
            <p:nvPr/>
          </p:nvSpPr>
          <p:spPr bwMode="auto">
            <a:xfrm>
              <a:off x="4659" y="1727"/>
              <a:ext cx="134" cy="374"/>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Rectangle 312"/>
            <p:cNvSpPr>
              <a:spLocks noChangeArrowheads="1"/>
            </p:cNvSpPr>
            <p:nvPr/>
          </p:nvSpPr>
          <p:spPr bwMode="auto">
            <a:xfrm>
              <a:off x="4957" y="1511"/>
              <a:ext cx="135" cy="59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Freeform 313"/>
            <p:cNvSpPr>
              <a:spLocks noEditPoints="1"/>
            </p:cNvSpPr>
            <p:nvPr/>
          </p:nvSpPr>
          <p:spPr bwMode="auto">
            <a:xfrm>
              <a:off x="1860" y="1210"/>
              <a:ext cx="1750" cy="1751"/>
            </a:xfrm>
            <a:custGeom>
              <a:avLst/>
              <a:gdLst>
                <a:gd name="T0" fmla="*/ 191 w 1300"/>
                <a:gd name="T1" fmla="*/ 190 h 1300"/>
                <a:gd name="T2" fmla="*/ 0 w 1300"/>
                <a:gd name="T3" fmla="*/ 650 h 1300"/>
                <a:gd name="T4" fmla="*/ 191 w 1300"/>
                <a:gd name="T5" fmla="*/ 1109 h 1300"/>
                <a:gd name="T6" fmla="*/ 650 w 1300"/>
                <a:gd name="T7" fmla="*/ 1300 h 1300"/>
                <a:gd name="T8" fmla="*/ 1110 w 1300"/>
                <a:gd name="T9" fmla="*/ 1109 h 1300"/>
                <a:gd name="T10" fmla="*/ 1300 w 1300"/>
                <a:gd name="T11" fmla="*/ 650 h 1300"/>
                <a:gd name="T12" fmla="*/ 1110 w 1300"/>
                <a:gd name="T13" fmla="*/ 190 h 1300"/>
                <a:gd name="T14" fmla="*/ 650 w 1300"/>
                <a:gd name="T15" fmla="*/ 0 h 1300"/>
                <a:gd name="T16" fmla="*/ 191 w 1300"/>
                <a:gd name="T17" fmla="*/ 190 h 1300"/>
                <a:gd name="T18" fmla="*/ 103 w 1300"/>
                <a:gd name="T19" fmla="*/ 700 h 1300"/>
                <a:gd name="T20" fmla="*/ 530 w 1300"/>
                <a:gd name="T21" fmla="*/ 700 h 1300"/>
                <a:gd name="T22" fmla="*/ 228 w 1300"/>
                <a:gd name="T23" fmla="*/ 1001 h 1300"/>
                <a:gd name="T24" fmla="*/ 103 w 1300"/>
                <a:gd name="T25" fmla="*/ 700 h 1300"/>
                <a:gd name="T26" fmla="*/ 298 w 1300"/>
                <a:gd name="T27" fmla="*/ 1072 h 1300"/>
                <a:gd name="T28" fmla="*/ 650 w 1300"/>
                <a:gd name="T29" fmla="*/ 720 h 1300"/>
                <a:gd name="T30" fmla="*/ 1002 w 1300"/>
                <a:gd name="T31" fmla="*/ 1072 h 1300"/>
                <a:gd name="T32" fmla="*/ 650 w 1300"/>
                <a:gd name="T33" fmla="*/ 1200 h 1300"/>
                <a:gd name="T34" fmla="*/ 298 w 1300"/>
                <a:gd name="T35" fmla="*/ 1072 h 1300"/>
                <a:gd name="T36" fmla="*/ 1200 w 1300"/>
                <a:gd name="T37" fmla="*/ 650 h 1300"/>
                <a:gd name="T38" fmla="*/ 1073 w 1300"/>
                <a:gd name="T39" fmla="*/ 1001 h 1300"/>
                <a:gd name="T40" fmla="*/ 686 w 1300"/>
                <a:gd name="T41" fmla="*/ 614 h 1300"/>
                <a:gd name="T42" fmla="*/ 650 w 1300"/>
                <a:gd name="T43" fmla="*/ 600 h 1300"/>
                <a:gd name="T44" fmla="*/ 103 w 1300"/>
                <a:gd name="T45" fmla="*/ 600 h 1300"/>
                <a:gd name="T46" fmla="*/ 261 w 1300"/>
                <a:gd name="T47" fmla="*/ 261 h 1300"/>
                <a:gd name="T48" fmla="*/ 650 w 1300"/>
                <a:gd name="T49" fmla="*/ 100 h 1300"/>
                <a:gd name="T50" fmla="*/ 1039 w 1300"/>
                <a:gd name="T51" fmla="*/ 261 h 1300"/>
                <a:gd name="T52" fmla="*/ 1200 w 1300"/>
                <a:gd name="T53" fmla="*/ 65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00" h="1300">
                  <a:moveTo>
                    <a:pt x="191" y="190"/>
                  </a:moveTo>
                  <a:cubicBezTo>
                    <a:pt x="68" y="313"/>
                    <a:pt x="0" y="476"/>
                    <a:pt x="0" y="650"/>
                  </a:cubicBezTo>
                  <a:cubicBezTo>
                    <a:pt x="0" y="823"/>
                    <a:pt x="68" y="986"/>
                    <a:pt x="191" y="1109"/>
                  </a:cubicBezTo>
                  <a:cubicBezTo>
                    <a:pt x="313" y="1232"/>
                    <a:pt x="477" y="1300"/>
                    <a:pt x="650" y="1300"/>
                  </a:cubicBezTo>
                  <a:cubicBezTo>
                    <a:pt x="824" y="1300"/>
                    <a:pt x="987" y="1232"/>
                    <a:pt x="1110" y="1109"/>
                  </a:cubicBezTo>
                  <a:cubicBezTo>
                    <a:pt x="1233" y="986"/>
                    <a:pt x="1300" y="823"/>
                    <a:pt x="1300" y="650"/>
                  </a:cubicBezTo>
                  <a:cubicBezTo>
                    <a:pt x="1300" y="476"/>
                    <a:pt x="1233" y="313"/>
                    <a:pt x="1110" y="190"/>
                  </a:cubicBezTo>
                  <a:cubicBezTo>
                    <a:pt x="987" y="67"/>
                    <a:pt x="824" y="0"/>
                    <a:pt x="650" y="0"/>
                  </a:cubicBezTo>
                  <a:cubicBezTo>
                    <a:pt x="477" y="0"/>
                    <a:pt x="313" y="67"/>
                    <a:pt x="191" y="190"/>
                  </a:cubicBezTo>
                  <a:close/>
                  <a:moveTo>
                    <a:pt x="103" y="700"/>
                  </a:moveTo>
                  <a:cubicBezTo>
                    <a:pt x="530" y="700"/>
                    <a:pt x="530" y="700"/>
                    <a:pt x="530" y="700"/>
                  </a:cubicBezTo>
                  <a:cubicBezTo>
                    <a:pt x="228" y="1001"/>
                    <a:pt x="228" y="1001"/>
                    <a:pt x="228" y="1001"/>
                  </a:cubicBezTo>
                  <a:cubicBezTo>
                    <a:pt x="156" y="916"/>
                    <a:pt x="113" y="811"/>
                    <a:pt x="103" y="700"/>
                  </a:cubicBezTo>
                  <a:close/>
                  <a:moveTo>
                    <a:pt x="298" y="1072"/>
                  </a:moveTo>
                  <a:cubicBezTo>
                    <a:pt x="650" y="720"/>
                    <a:pt x="650" y="720"/>
                    <a:pt x="650" y="720"/>
                  </a:cubicBezTo>
                  <a:cubicBezTo>
                    <a:pt x="1002" y="1072"/>
                    <a:pt x="1002" y="1072"/>
                    <a:pt x="1002" y="1072"/>
                  </a:cubicBezTo>
                  <a:cubicBezTo>
                    <a:pt x="904" y="1155"/>
                    <a:pt x="780" y="1200"/>
                    <a:pt x="650" y="1200"/>
                  </a:cubicBezTo>
                  <a:cubicBezTo>
                    <a:pt x="520" y="1200"/>
                    <a:pt x="397" y="1155"/>
                    <a:pt x="298" y="1072"/>
                  </a:cubicBezTo>
                  <a:close/>
                  <a:moveTo>
                    <a:pt x="1200" y="650"/>
                  </a:moveTo>
                  <a:cubicBezTo>
                    <a:pt x="1200" y="780"/>
                    <a:pt x="1155" y="903"/>
                    <a:pt x="1073" y="1001"/>
                  </a:cubicBezTo>
                  <a:cubicBezTo>
                    <a:pt x="686" y="614"/>
                    <a:pt x="686" y="614"/>
                    <a:pt x="686" y="614"/>
                  </a:cubicBezTo>
                  <a:cubicBezTo>
                    <a:pt x="676" y="605"/>
                    <a:pt x="664" y="600"/>
                    <a:pt x="650" y="600"/>
                  </a:cubicBezTo>
                  <a:cubicBezTo>
                    <a:pt x="103" y="600"/>
                    <a:pt x="103" y="600"/>
                    <a:pt x="103" y="600"/>
                  </a:cubicBezTo>
                  <a:cubicBezTo>
                    <a:pt x="114" y="472"/>
                    <a:pt x="169" y="353"/>
                    <a:pt x="261" y="261"/>
                  </a:cubicBezTo>
                  <a:cubicBezTo>
                    <a:pt x="365" y="157"/>
                    <a:pt x="503" y="100"/>
                    <a:pt x="650" y="100"/>
                  </a:cubicBezTo>
                  <a:cubicBezTo>
                    <a:pt x="797" y="100"/>
                    <a:pt x="935" y="157"/>
                    <a:pt x="1039" y="261"/>
                  </a:cubicBezTo>
                  <a:cubicBezTo>
                    <a:pt x="1143" y="365"/>
                    <a:pt x="1200" y="503"/>
                    <a:pt x="1200" y="6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52" name="Group 206"/>
          <p:cNvGrpSpPr>
            <a:grpSpLocks noChangeAspect="1"/>
          </p:cNvGrpSpPr>
          <p:nvPr/>
        </p:nvGrpSpPr>
        <p:grpSpPr bwMode="auto">
          <a:xfrm>
            <a:off x="3204053" y="4528059"/>
            <a:ext cx="626576" cy="360620"/>
            <a:chOff x="89" y="2"/>
            <a:chExt cx="7506" cy="4320"/>
          </a:xfrm>
          <a:solidFill>
            <a:srgbClr val="000000"/>
          </a:solidFill>
        </p:grpSpPr>
        <p:sp>
          <p:nvSpPr>
            <p:cNvPr id="153" name="Freeform 207"/>
            <p:cNvSpPr>
              <a:spLocks noEditPoints="1"/>
            </p:cNvSpPr>
            <p:nvPr/>
          </p:nvSpPr>
          <p:spPr bwMode="auto">
            <a:xfrm>
              <a:off x="89" y="2"/>
              <a:ext cx="7506" cy="4320"/>
            </a:xfrm>
            <a:custGeom>
              <a:avLst/>
              <a:gdLst>
                <a:gd name="T0" fmla="*/ 3478 w 3528"/>
                <a:gd name="T1" fmla="*/ 1680 h 2028"/>
                <a:gd name="T2" fmla="*/ 3144 w 3528"/>
                <a:gd name="T3" fmla="*/ 1680 h 2028"/>
                <a:gd name="T4" fmla="*/ 3144 w 3528"/>
                <a:gd name="T5" fmla="*/ 243 h 2028"/>
                <a:gd name="T6" fmla="*/ 2901 w 3528"/>
                <a:gd name="T7" fmla="*/ 0 h 2028"/>
                <a:gd name="T8" fmla="*/ 627 w 3528"/>
                <a:gd name="T9" fmla="*/ 0 h 2028"/>
                <a:gd name="T10" fmla="*/ 384 w 3528"/>
                <a:gd name="T11" fmla="*/ 243 h 2028"/>
                <a:gd name="T12" fmla="*/ 384 w 3528"/>
                <a:gd name="T13" fmla="*/ 1680 h 2028"/>
                <a:gd name="T14" fmla="*/ 50 w 3528"/>
                <a:gd name="T15" fmla="*/ 1680 h 2028"/>
                <a:gd name="T16" fmla="*/ 0 w 3528"/>
                <a:gd name="T17" fmla="*/ 1730 h 2028"/>
                <a:gd name="T18" fmla="*/ 298 w 3528"/>
                <a:gd name="T19" fmla="*/ 2028 h 2028"/>
                <a:gd name="T20" fmla="*/ 3230 w 3528"/>
                <a:gd name="T21" fmla="*/ 2028 h 2028"/>
                <a:gd name="T22" fmla="*/ 3528 w 3528"/>
                <a:gd name="T23" fmla="*/ 1730 h 2028"/>
                <a:gd name="T24" fmla="*/ 3478 w 3528"/>
                <a:gd name="T25" fmla="*/ 1680 h 2028"/>
                <a:gd name="T26" fmla="*/ 484 w 3528"/>
                <a:gd name="T27" fmla="*/ 243 h 2028"/>
                <a:gd name="T28" fmla="*/ 627 w 3528"/>
                <a:gd name="T29" fmla="*/ 100 h 2028"/>
                <a:gd name="T30" fmla="*/ 2901 w 3528"/>
                <a:gd name="T31" fmla="*/ 100 h 2028"/>
                <a:gd name="T32" fmla="*/ 3044 w 3528"/>
                <a:gd name="T33" fmla="*/ 243 h 2028"/>
                <a:gd name="T34" fmla="*/ 3044 w 3528"/>
                <a:gd name="T35" fmla="*/ 1680 h 2028"/>
                <a:gd name="T36" fmla="*/ 484 w 3528"/>
                <a:gd name="T37" fmla="*/ 1680 h 2028"/>
                <a:gd name="T38" fmla="*/ 484 w 3528"/>
                <a:gd name="T39" fmla="*/ 243 h 2028"/>
                <a:gd name="T40" fmla="*/ 3230 w 3528"/>
                <a:gd name="T41" fmla="*/ 1928 h 2028"/>
                <a:gd name="T42" fmla="*/ 298 w 3528"/>
                <a:gd name="T43" fmla="*/ 1928 h 2028"/>
                <a:gd name="T44" fmla="*/ 106 w 3528"/>
                <a:gd name="T45" fmla="*/ 1780 h 2028"/>
                <a:gd name="T46" fmla="*/ 3422 w 3528"/>
                <a:gd name="T47" fmla="*/ 1780 h 2028"/>
                <a:gd name="T48" fmla="*/ 3230 w 3528"/>
                <a:gd name="T49" fmla="*/ 192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28" h="2028">
                  <a:moveTo>
                    <a:pt x="3478" y="1680"/>
                  </a:moveTo>
                  <a:cubicBezTo>
                    <a:pt x="3144" y="1680"/>
                    <a:pt x="3144" y="1680"/>
                    <a:pt x="3144" y="1680"/>
                  </a:cubicBezTo>
                  <a:cubicBezTo>
                    <a:pt x="3144" y="243"/>
                    <a:pt x="3144" y="243"/>
                    <a:pt x="3144" y="243"/>
                  </a:cubicBezTo>
                  <a:cubicBezTo>
                    <a:pt x="3144" y="109"/>
                    <a:pt x="3035" y="0"/>
                    <a:pt x="2901" y="0"/>
                  </a:cubicBezTo>
                  <a:cubicBezTo>
                    <a:pt x="627" y="0"/>
                    <a:pt x="627" y="0"/>
                    <a:pt x="627" y="0"/>
                  </a:cubicBezTo>
                  <a:cubicBezTo>
                    <a:pt x="493" y="0"/>
                    <a:pt x="384" y="109"/>
                    <a:pt x="384" y="243"/>
                  </a:cubicBezTo>
                  <a:cubicBezTo>
                    <a:pt x="384" y="1680"/>
                    <a:pt x="384" y="1680"/>
                    <a:pt x="384" y="1680"/>
                  </a:cubicBezTo>
                  <a:cubicBezTo>
                    <a:pt x="50" y="1680"/>
                    <a:pt x="50" y="1680"/>
                    <a:pt x="50" y="1680"/>
                  </a:cubicBezTo>
                  <a:cubicBezTo>
                    <a:pt x="22" y="1680"/>
                    <a:pt x="0" y="1702"/>
                    <a:pt x="0" y="1730"/>
                  </a:cubicBezTo>
                  <a:cubicBezTo>
                    <a:pt x="0" y="1894"/>
                    <a:pt x="134" y="2028"/>
                    <a:pt x="298" y="2028"/>
                  </a:cubicBezTo>
                  <a:cubicBezTo>
                    <a:pt x="3230" y="2028"/>
                    <a:pt x="3230" y="2028"/>
                    <a:pt x="3230" y="2028"/>
                  </a:cubicBezTo>
                  <a:cubicBezTo>
                    <a:pt x="3394" y="2028"/>
                    <a:pt x="3528" y="1894"/>
                    <a:pt x="3528" y="1730"/>
                  </a:cubicBezTo>
                  <a:cubicBezTo>
                    <a:pt x="3528" y="1702"/>
                    <a:pt x="3506" y="1680"/>
                    <a:pt x="3478" y="1680"/>
                  </a:cubicBezTo>
                  <a:close/>
                  <a:moveTo>
                    <a:pt x="484" y="243"/>
                  </a:moveTo>
                  <a:cubicBezTo>
                    <a:pt x="484" y="164"/>
                    <a:pt x="548" y="100"/>
                    <a:pt x="627" y="100"/>
                  </a:cubicBezTo>
                  <a:cubicBezTo>
                    <a:pt x="2901" y="100"/>
                    <a:pt x="2901" y="100"/>
                    <a:pt x="2901" y="100"/>
                  </a:cubicBezTo>
                  <a:cubicBezTo>
                    <a:pt x="2980" y="100"/>
                    <a:pt x="3044" y="164"/>
                    <a:pt x="3044" y="243"/>
                  </a:cubicBezTo>
                  <a:cubicBezTo>
                    <a:pt x="3044" y="1680"/>
                    <a:pt x="3044" y="1680"/>
                    <a:pt x="3044" y="1680"/>
                  </a:cubicBezTo>
                  <a:cubicBezTo>
                    <a:pt x="484" y="1680"/>
                    <a:pt x="484" y="1680"/>
                    <a:pt x="484" y="1680"/>
                  </a:cubicBezTo>
                  <a:lnTo>
                    <a:pt x="484" y="243"/>
                  </a:lnTo>
                  <a:close/>
                  <a:moveTo>
                    <a:pt x="3230" y="1928"/>
                  </a:moveTo>
                  <a:cubicBezTo>
                    <a:pt x="298" y="1928"/>
                    <a:pt x="298" y="1928"/>
                    <a:pt x="298" y="1928"/>
                  </a:cubicBezTo>
                  <a:cubicBezTo>
                    <a:pt x="206" y="1928"/>
                    <a:pt x="128" y="1865"/>
                    <a:pt x="106" y="1780"/>
                  </a:cubicBezTo>
                  <a:cubicBezTo>
                    <a:pt x="3422" y="1780"/>
                    <a:pt x="3422" y="1780"/>
                    <a:pt x="3422" y="1780"/>
                  </a:cubicBezTo>
                  <a:cubicBezTo>
                    <a:pt x="3400" y="1865"/>
                    <a:pt x="3322" y="1928"/>
                    <a:pt x="3230" y="19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Freeform 208"/>
            <p:cNvSpPr>
              <a:spLocks noEditPoints="1"/>
            </p:cNvSpPr>
            <p:nvPr/>
          </p:nvSpPr>
          <p:spPr bwMode="auto">
            <a:xfrm>
              <a:off x="2459" y="533"/>
              <a:ext cx="2766" cy="2769"/>
            </a:xfrm>
            <a:custGeom>
              <a:avLst/>
              <a:gdLst>
                <a:gd name="T0" fmla="*/ 0 w 1300"/>
                <a:gd name="T1" fmla="*/ 650 h 1300"/>
                <a:gd name="T2" fmla="*/ 1300 w 1300"/>
                <a:gd name="T3" fmla="*/ 650 h 1300"/>
                <a:gd name="T4" fmla="*/ 419 w 1300"/>
                <a:gd name="T5" fmla="*/ 362 h 1300"/>
                <a:gd name="T6" fmla="*/ 609 w 1300"/>
                <a:gd name="T7" fmla="*/ 481 h 1300"/>
                <a:gd name="T8" fmla="*/ 640 w 1300"/>
                <a:gd name="T9" fmla="*/ 470 h 1300"/>
                <a:gd name="T10" fmla="*/ 613 w 1300"/>
                <a:gd name="T11" fmla="*/ 491 h 1300"/>
                <a:gd name="T12" fmla="*/ 536 w 1300"/>
                <a:gd name="T13" fmla="*/ 561 h 1300"/>
                <a:gd name="T14" fmla="*/ 442 w 1300"/>
                <a:gd name="T15" fmla="*/ 634 h 1300"/>
                <a:gd name="T16" fmla="*/ 362 w 1300"/>
                <a:gd name="T17" fmla="*/ 561 h 1300"/>
                <a:gd name="T18" fmla="*/ 340 w 1300"/>
                <a:gd name="T19" fmla="*/ 554 h 1300"/>
                <a:gd name="T20" fmla="*/ 368 w 1300"/>
                <a:gd name="T21" fmla="*/ 505 h 1300"/>
                <a:gd name="T22" fmla="*/ 353 w 1300"/>
                <a:gd name="T23" fmla="*/ 421 h 1300"/>
                <a:gd name="T24" fmla="*/ 340 w 1300"/>
                <a:gd name="T25" fmla="*/ 344 h 1300"/>
                <a:gd name="T26" fmla="*/ 305 w 1300"/>
                <a:gd name="T27" fmla="*/ 289 h 1300"/>
                <a:gd name="T28" fmla="*/ 419 w 1300"/>
                <a:gd name="T29" fmla="*/ 291 h 1300"/>
                <a:gd name="T30" fmla="*/ 182 w 1300"/>
                <a:gd name="T31" fmla="*/ 938 h 1300"/>
                <a:gd name="T32" fmla="*/ 236 w 1300"/>
                <a:gd name="T33" fmla="*/ 938 h 1300"/>
                <a:gd name="T34" fmla="*/ 251 w 1300"/>
                <a:gd name="T35" fmla="*/ 1028 h 1300"/>
                <a:gd name="T36" fmla="*/ 650 w 1300"/>
                <a:gd name="T37" fmla="*/ 1200 h 1300"/>
                <a:gd name="T38" fmla="*/ 360 w 1300"/>
                <a:gd name="T39" fmla="*/ 1023 h 1300"/>
                <a:gd name="T40" fmla="*/ 324 w 1300"/>
                <a:gd name="T41" fmla="*/ 887 h 1300"/>
                <a:gd name="T42" fmla="*/ 224 w 1300"/>
                <a:gd name="T43" fmla="*/ 818 h 1300"/>
                <a:gd name="T44" fmla="*/ 137 w 1300"/>
                <a:gd name="T45" fmla="*/ 848 h 1300"/>
                <a:gd name="T46" fmla="*/ 204 w 1300"/>
                <a:gd name="T47" fmla="*/ 329 h 1300"/>
                <a:gd name="T48" fmla="*/ 240 w 1300"/>
                <a:gd name="T49" fmla="*/ 428 h 1300"/>
                <a:gd name="T50" fmla="*/ 268 w 1300"/>
                <a:gd name="T51" fmla="*/ 477 h 1300"/>
                <a:gd name="T52" fmla="*/ 254 w 1300"/>
                <a:gd name="T53" fmla="*/ 498 h 1300"/>
                <a:gd name="T54" fmla="*/ 240 w 1300"/>
                <a:gd name="T55" fmla="*/ 597 h 1300"/>
                <a:gd name="T56" fmla="*/ 268 w 1300"/>
                <a:gd name="T57" fmla="*/ 646 h 1300"/>
                <a:gd name="T58" fmla="*/ 337 w 1300"/>
                <a:gd name="T59" fmla="*/ 661 h 1300"/>
                <a:gd name="T60" fmla="*/ 446 w 1300"/>
                <a:gd name="T61" fmla="*/ 773 h 1300"/>
                <a:gd name="T62" fmla="*/ 487 w 1300"/>
                <a:gd name="T63" fmla="*/ 758 h 1300"/>
                <a:gd name="T64" fmla="*/ 515 w 1300"/>
                <a:gd name="T65" fmla="*/ 710 h 1300"/>
                <a:gd name="T66" fmla="*/ 556 w 1300"/>
                <a:gd name="T67" fmla="*/ 661 h 1300"/>
                <a:gd name="T68" fmla="*/ 627 w 1300"/>
                <a:gd name="T69" fmla="*/ 618 h 1300"/>
                <a:gd name="T70" fmla="*/ 690 w 1300"/>
                <a:gd name="T71" fmla="*/ 576 h 1300"/>
                <a:gd name="T72" fmla="*/ 740 w 1300"/>
                <a:gd name="T73" fmla="*/ 449 h 1300"/>
                <a:gd name="T74" fmla="*/ 666 w 1300"/>
                <a:gd name="T75" fmla="*/ 354 h 1300"/>
                <a:gd name="T76" fmla="*/ 574 w 1300"/>
                <a:gd name="T77" fmla="*/ 375 h 1300"/>
                <a:gd name="T78" fmla="*/ 528 w 1300"/>
                <a:gd name="T79" fmla="*/ 323 h 1300"/>
                <a:gd name="T80" fmla="*/ 543 w 1300"/>
                <a:gd name="T81" fmla="*/ 252 h 1300"/>
                <a:gd name="T82" fmla="*/ 515 w 1300"/>
                <a:gd name="T83" fmla="*/ 203 h 1300"/>
                <a:gd name="T84" fmla="*/ 351 w 1300"/>
                <a:gd name="T85" fmla="*/ 189 h 1300"/>
                <a:gd name="T86" fmla="*/ 964 w 1300"/>
                <a:gd name="T87" fmla="*/ 198 h 1300"/>
                <a:gd name="T88" fmla="*/ 874 w 1300"/>
                <a:gd name="T89" fmla="*/ 274 h 1300"/>
                <a:gd name="T90" fmla="*/ 848 w 1300"/>
                <a:gd name="T91" fmla="*/ 397 h 1300"/>
                <a:gd name="T92" fmla="*/ 898 w 1300"/>
                <a:gd name="T93" fmla="*/ 541 h 1300"/>
                <a:gd name="T94" fmla="*/ 993 w 1300"/>
                <a:gd name="T95" fmla="*/ 575 h 1300"/>
                <a:gd name="T96" fmla="*/ 1022 w 1300"/>
                <a:gd name="T97" fmla="*/ 635 h 1300"/>
                <a:gd name="T98" fmla="*/ 1002 w 1300"/>
                <a:gd name="T99" fmla="*/ 826 h 1300"/>
                <a:gd name="T100" fmla="*/ 1106 w 1300"/>
                <a:gd name="T101" fmla="*/ 958 h 1300"/>
                <a:gd name="T102" fmla="*/ 1163 w 1300"/>
                <a:gd name="T103" fmla="*/ 847 h 1300"/>
                <a:gd name="T104" fmla="*/ 1096 w 1300"/>
                <a:gd name="T105" fmla="*/ 786 h 1300"/>
                <a:gd name="T106" fmla="*/ 1122 w 1300"/>
                <a:gd name="T107" fmla="*/ 640 h 1300"/>
                <a:gd name="T108" fmla="*/ 1088 w 1300"/>
                <a:gd name="T109" fmla="*/ 502 h 1300"/>
                <a:gd name="T110" fmla="*/ 959 w 1300"/>
                <a:gd name="T111" fmla="*/ 457 h 1300"/>
                <a:gd name="T112" fmla="*/ 967 w 1300"/>
                <a:gd name="T113" fmla="*/ 317 h 1300"/>
                <a:gd name="T114" fmla="*/ 1200 w 1300"/>
                <a:gd name="T115" fmla="*/ 65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00" h="1300">
                  <a:moveTo>
                    <a:pt x="650" y="0"/>
                  </a:moveTo>
                  <a:cubicBezTo>
                    <a:pt x="292" y="0"/>
                    <a:pt x="0" y="291"/>
                    <a:pt x="0" y="650"/>
                  </a:cubicBezTo>
                  <a:cubicBezTo>
                    <a:pt x="0" y="1008"/>
                    <a:pt x="292" y="1300"/>
                    <a:pt x="650" y="1300"/>
                  </a:cubicBezTo>
                  <a:cubicBezTo>
                    <a:pt x="1008" y="1300"/>
                    <a:pt x="1300" y="1008"/>
                    <a:pt x="1300" y="650"/>
                  </a:cubicBezTo>
                  <a:cubicBezTo>
                    <a:pt x="1300" y="291"/>
                    <a:pt x="1008" y="0"/>
                    <a:pt x="650" y="0"/>
                  </a:cubicBezTo>
                  <a:close/>
                  <a:moveTo>
                    <a:pt x="419" y="362"/>
                  </a:moveTo>
                  <a:cubicBezTo>
                    <a:pt x="539" y="481"/>
                    <a:pt x="539" y="481"/>
                    <a:pt x="539" y="481"/>
                  </a:cubicBezTo>
                  <a:cubicBezTo>
                    <a:pt x="558" y="501"/>
                    <a:pt x="590" y="501"/>
                    <a:pt x="609" y="481"/>
                  </a:cubicBezTo>
                  <a:cubicBezTo>
                    <a:pt x="630" y="460"/>
                    <a:pt x="630" y="460"/>
                    <a:pt x="630" y="460"/>
                  </a:cubicBezTo>
                  <a:cubicBezTo>
                    <a:pt x="640" y="470"/>
                    <a:pt x="640" y="470"/>
                    <a:pt x="640" y="470"/>
                  </a:cubicBezTo>
                  <a:cubicBezTo>
                    <a:pt x="640" y="477"/>
                    <a:pt x="640" y="477"/>
                    <a:pt x="640" y="477"/>
                  </a:cubicBezTo>
                  <a:cubicBezTo>
                    <a:pt x="630" y="479"/>
                    <a:pt x="620" y="483"/>
                    <a:pt x="613" y="491"/>
                  </a:cubicBezTo>
                  <a:cubicBezTo>
                    <a:pt x="543" y="561"/>
                    <a:pt x="543" y="561"/>
                    <a:pt x="543" y="561"/>
                  </a:cubicBezTo>
                  <a:cubicBezTo>
                    <a:pt x="536" y="561"/>
                    <a:pt x="536" y="561"/>
                    <a:pt x="536" y="561"/>
                  </a:cubicBezTo>
                  <a:cubicBezTo>
                    <a:pt x="522" y="561"/>
                    <a:pt x="510" y="566"/>
                    <a:pt x="500" y="575"/>
                  </a:cubicBezTo>
                  <a:cubicBezTo>
                    <a:pt x="442" y="634"/>
                    <a:pt x="442" y="634"/>
                    <a:pt x="442" y="634"/>
                  </a:cubicBezTo>
                  <a:cubicBezTo>
                    <a:pt x="402" y="581"/>
                    <a:pt x="402" y="581"/>
                    <a:pt x="402" y="581"/>
                  </a:cubicBezTo>
                  <a:cubicBezTo>
                    <a:pt x="392" y="568"/>
                    <a:pt x="377" y="561"/>
                    <a:pt x="362" y="561"/>
                  </a:cubicBezTo>
                  <a:cubicBezTo>
                    <a:pt x="340" y="561"/>
                    <a:pt x="340" y="561"/>
                    <a:pt x="340" y="561"/>
                  </a:cubicBezTo>
                  <a:cubicBezTo>
                    <a:pt x="340" y="554"/>
                    <a:pt x="340" y="554"/>
                    <a:pt x="340" y="554"/>
                  </a:cubicBezTo>
                  <a:cubicBezTo>
                    <a:pt x="353" y="541"/>
                    <a:pt x="353" y="541"/>
                    <a:pt x="353" y="541"/>
                  </a:cubicBezTo>
                  <a:cubicBezTo>
                    <a:pt x="363" y="531"/>
                    <a:pt x="368" y="519"/>
                    <a:pt x="368" y="505"/>
                  </a:cubicBezTo>
                  <a:cubicBezTo>
                    <a:pt x="368" y="456"/>
                    <a:pt x="368" y="456"/>
                    <a:pt x="368" y="456"/>
                  </a:cubicBezTo>
                  <a:cubicBezTo>
                    <a:pt x="368" y="443"/>
                    <a:pt x="363" y="430"/>
                    <a:pt x="353" y="421"/>
                  </a:cubicBezTo>
                  <a:cubicBezTo>
                    <a:pt x="340" y="408"/>
                    <a:pt x="340" y="408"/>
                    <a:pt x="340" y="408"/>
                  </a:cubicBezTo>
                  <a:cubicBezTo>
                    <a:pt x="340" y="344"/>
                    <a:pt x="340" y="344"/>
                    <a:pt x="340" y="344"/>
                  </a:cubicBezTo>
                  <a:cubicBezTo>
                    <a:pt x="340" y="331"/>
                    <a:pt x="334" y="318"/>
                    <a:pt x="325" y="309"/>
                  </a:cubicBezTo>
                  <a:cubicBezTo>
                    <a:pt x="305" y="289"/>
                    <a:pt x="305" y="289"/>
                    <a:pt x="305" y="289"/>
                  </a:cubicBezTo>
                  <a:cubicBezTo>
                    <a:pt x="421" y="289"/>
                    <a:pt x="421" y="289"/>
                    <a:pt x="421" y="289"/>
                  </a:cubicBezTo>
                  <a:cubicBezTo>
                    <a:pt x="419" y="291"/>
                    <a:pt x="419" y="291"/>
                    <a:pt x="419" y="291"/>
                  </a:cubicBezTo>
                  <a:cubicBezTo>
                    <a:pt x="400" y="310"/>
                    <a:pt x="400" y="342"/>
                    <a:pt x="419" y="362"/>
                  </a:cubicBezTo>
                  <a:close/>
                  <a:moveTo>
                    <a:pt x="182" y="938"/>
                  </a:moveTo>
                  <a:cubicBezTo>
                    <a:pt x="205" y="921"/>
                    <a:pt x="205" y="921"/>
                    <a:pt x="205" y="921"/>
                  </a:cubicBezTo>
                  <a:cubicBezTo>
                    <a:pt x="236" y="938"/>
                    <a:pt x="236" y="938"/>
                    <a:pt x="236" y="938"/>
                  </a:cubicBezTo>
                  <a:cubicBezTo>
                    <a:pt x="260" y="1005"/>
                    <a:pt x="260" y="1005"/>
                    <a:pt x="260" y="1005"/>
                  </a:cubicBezTo>
                  <a:cubicBezTo>
                    <a:pt x="251" y="1028"/>
                    <a:pt x="251" y="1028"/>
                    <a:pt x="251" y="1028"/>
                  </a:cubicBezTo>
                  <a:cubicBezTo>
                    <a:pt x="225" y="1001"/>
                    <a:pt x="202" y="971"/>
                    <a:pt x="182" y="938"/>
                  </a:cubicBezTo>
                  <a:close/>
                  <a:moveTo>
                    <a:pt x="650" y="1200"/>
                  </a:moveTo>
                  <a:cubicBezTo>
                    <a:pt x="531" y="1200"/>
                    <a:pt x="421" y="1162"/>
                    <a:pt x="331" y="1098"/>
                  </a:cubicBezTo>
                  <a:cubicBezTo>
                    <a:pt x="360" y="1023"/>
                    <a:pt x="360" y="1023"/>
                    <a:pt x="360" y="1023"/>
                  </a:cubicBezTo>
                  <a:cubicBezTo>
                    <a:pt x="364" y="1012"/>
                    <a:pt x="364" y="1000"/>
                    <a:pt x="360" y="989"/>
                  </a:cubicBezTo>
                  <a:cubicBezTo>
                    <a:pt x="324" y="887"/>
                    <a:pt x="324" y="887"/>
                    <a:pt x="324" y="887"/>
                  </a:cubicBezTo>
                  <a:cubicBezTo>
                    <a:pt x="320" y="875"/>
                    <a:pt x="312" y="865"/>
                    <a:pt x="301" y="859"/>
                  </a:cubicBezTo>
                  <a:cubicBezTo>
                    <a:pt x="224" y="818"/>
                    <a:pt x="224" y="818"/>
                    <a:pt x="224" y="818"/>
                  </a:cubicBezTo>
                  <a:cubicBezTo>
                    <a:pt x="207" y="809"/>
                    <a:pt x="187" y="811"/>
                    <a:pt x="171" y="822"/>
                  </a:cubicBezTo>
                  <a:cubicBezTo>
                    <a:pt x="137" y="848"/>
                    <a:pt x="137" y="848"/>
                    <a:pt x="137" y="848"/>
                  </a:cubicBezTo>
                  <a:cubicBezTo>
                    <a:pt x="113" y="786"/>
                    <a:pt x="100" y="719"/>
                    <a:pt x="100" y="650"/>
                  </a:cubicBezTo>
                  <a:cubicBezTo>
                    <a:pt x="100" y="530"/>
                    <a:pt x="138" y="419"/>
                    <a:pt x="204" y="329"/>
                  </a:cubicBezTo>
                  <a:cubicBezTo>
                    <a:pt x="240" y="365"/>
                    <a:pt x="240" y="365"/>
                    <a:pt x="240" y="365"/>
                  </a:cubicBezTo>
                  <a:cubicBezTo>
                    <a:pt x="240" y="428"/>
                    <a:pt x="240" y="428"/>
                    <a:pt x="240" y="428"/>
                  </a:cubicBezTo>
                  <a:cubicBezTo>
                    <a:pt x="240" y="442"/>
                    <a:pt x="245" y="454"/>
                    <a:pt x="254" y="464"/>
                  </a:cubicBezTo>
                  <a:cubicBezTo>
                    <a:pt x="268" y="477"/>
                    <a:pt x="268" y="477"/>
                    <a:pt x="268" y="477"/>
                  </a:cubicBezTo>
                  <a:cubicBezTo>
                    <a:pt x="268" y="485"/>
                    <a:pt x="268" y="485"/>
                    <a:pt x="268" y="485"/>
                  </a:cubicBezTo>
                  <a:cubicBezTo>
                    <a:pt x="254" y="498"/>
                    <a:pt x="254" y="498"/>
                    <a:pt x="254" y="498"/>
                  </a:cubicBezTo>
                  <a:cubicBezTo>
                    <a:pt x="245" y="507"/>
                    <a:pt x="240" y="520"/>
                    <a:pt x="240" y="533"/>
                  </a:cubicBezTo>
                  <a:cubicBezTo>
                    <a:pt x="240" y="597"/>
                    <a:pt x="240" y="597"/>
                    <a:pt x="240" y="597"/>
                  </a:cubicBezTo>
                  <a:cubicBezTo>
                    <a:pt x="240" y="610"/>
                    <a:pt x="245" y="623"/>
                    <a:pt x="254" y="632"/>
                  </a:cubicBezTo>
                  <a:cubicBezTo>
                    <a:pt x="268" y="646"/>
                    <a:pt x="268" y="646"/>
                    <a:pt x="268" y="646"/>
                  </a:cubicBezTo>
                  <a:cubicBezTo>
                    <a:pt x="277" y="655"/>
                    <a:pt x="290" y="661"/>
                    <a:pt x="303" y="661"/>
                  </a:cubicBezTo>
                  <a:cubicBezTo>
                    <a:pt x="337" y="661"/>
                    <a:pt x="337" y="661"/>
                    <a:pt x="337" y="661"/>
                  </a:cubicBezTo>
                  <a:cubicBezTo>
                    <a:pt x="406" y="753"/>
                    <a:pt x="406" y="753"/>
                    <a:pt x="406" y="753"/>
                  </a:cubicBezTo>
                  <a:cubicBezTo>
                    <a:pt x="415" y="766"/>
                    <a:pt x="430" y="773"/>
                    <a:pt x="446" y="773"/>
                  </a:cubicBezTo>
                  <a:cubicBezTo>
                    <a:pt x="451" y="773"/>
                    <a:pt x="451" y="773"/>
                    <a:pt x="451" y="773"/>
                  </a:cubicBezTo>
                  <a:cubicBezTo>
                    <a:pt x="465" y="773"/>
                    <a:pt x="477" y="768"/>
                    <a:pt x="487" y="758"/>
                  </a:cubicBezTo>
                  <a:cubicBezTo>
                    <a:pt x="500" y="745"/>
                    <a:pt x="500" y="745"/>
                    <a:pt x="500" y="745"/>
                  </a:cubicBezTo>
                  <a:cubicBezTo>
                    <a:pt x="509" y="736"/>
                    <a:pt x="515" y="723"/>
                    <a:pt x="515" y="710"/>
                  </a:cubicBezTo>
                  <a:cubicBezTo>
                    <a:pt x="515" y="702"/>
                    <a:pt x="515" y="702"/>
                    <a:pt x="515" y="702"/>
                  </a:cubicBezTo>
                  <a:cubicBezTo>
                    <a:pt x="556" y="661"/>
                    <a:pt x="556" y="661"/>
                    <a:pt x="556" y="661"/>
                  </a:cubicBezTo>
                  <a:cubicBezTo>
                    <a:pt x="577" y="661"/>
                    <a:pt x="577" y="661"/>
                    <a:pt x="577" y="661"/>
                  </a:cubicBezTo>
                  <a:cubicBezTo>
                    <a:pt x="602" y="661"/>
                    <a:pt x="623" y="642"/>
                    <a:pt x="627" y="618"/>
                  </a:cubicBezTo>
                  <a:cubicBezTo>
                    <a:pt x="669" y="576"/>
                    <a:pt x="669" y="576"/>
                    <a:pt x="669" y="576"/>
                  </a:cubicBezTo>
                  <a:cubicBezTo>
                    <a:pt x="690" y="576"/>
                    <a:pt x="690" y="576"/>
                    <a:pt x="690" y="576"/>
                  </a:cubicBezTo>
                  <a:cubicBezTo>
                    <a:pt x="717" y="576"/>
                    <a:pt x="740" y="554"/>
                    <a:pt x="740" y="526"/>
                  </a:cubicBezTo>
                  <a:cubicBezTo>
                    <a:pt x="740" y="449"/>
                    <a:pt x="740" y="449"/>
                    <a:pt x="740" y="449"/>
                  </a:cubicBezTo>
                  <a:cubicBezTo>
                    <a:pt x="740" y="436"/>
                    <a:pt x="735" y="423"/>
                    <a:pt x="725" y="414"/>
                  </a:cubicBezTo>
                  <a:cubicBezTo>
                    <a:pt x="666" y="354"/>
                    <a:pt x="666" y="354"/>
                    <a:pt x="666" y="354"/>
                  </a:cubicBezTo>
                  <a:cubicBezTo>
                    <a:pt x="646" y="335"/>
                    <a:pt x="615" y="335"/>
                    <a:pt x="595" y="354"/>
                  </a:cubicBezTo>
                  <a:cubicBezTo>
                    <a:pt x="574" y="375"/>
                    <a:pt x="574" y="375"/>
                    <a:pt x="574" y="375"/>
                  </a:cubicBezTo>
                  <a:cubicBezTo>
                    <a:pt x="525" y="326"/>
                    <a:pt x="525" y="326"/>
                    <a:pt x="525" y="326"/>
                  </a:cubicBezTo>
                  <a:cubicBezTo>
                    <a:pt x="528" y="323"/>
                    <a:pt x="528" y="323"/>
                    <a:pt x="528" y="323"/>
                  </a:cubicBezTo>
                  <a:cubicBezTo>
                    <a:pt x="538" y="314"/>
                    <a:pt x="543" y="301"/>
                    <a:pt x="543" y="288"/>
                  </a:cubicBezTo>
                  <a:cubicBezTo>
                    <a:pt x="543" y="252"/>
                    <a:pt x="543" y="252"/>
                    <a:pt x="543" y="252"/>
                  </a:cubicBezTo>
                  <a:cubicBezTo>
                    <a:pt x="543" y="239"/>
                    <a:pt x="538" y="226"/>
                    <a:pt x="528" y="217"/>
                  </a:cubicBezTo>
                  <a:cubicBezTo>
                    <a:pt x="515" y="203"/>
                    <a:pt x="515" y="203"/>
                    <a:pt x="515" y="203"/>
                  </a:cubicBezTo>
                  <a:cubicBezTo>
                    <a:pt x="505" y="194"/>
                    <a:pt x="493" y="189"/>
                    <a:pt x="479" y="189"/>
                  </a:cubicBezTo>
                  <a:cubicBezTo>
                    <a:pt x="351" y="189"/>
                    <a:pt x="351" y="189"/>
                    <a:pt x="351" y="189"/>
                  </a:cubicBezTo>
                  <a:cubicBezTo>
                    <a:pt x="437" y="132"/>
                    <a:pt x="540" y="100"/>
                    <a:pt x="650" y="100"/>
                  </a:cubicBezTo>
                  <a:cubicBezTo>
                    <a:pt x="766" y="100"/>
                    <a:pt x="875" y="136"/>
                    <a:pt x="964" y="198"/>
                  </a:cubicBezTo>
                  <a:cubicBezTo>
                    <a:pt x="895" y="244"/>
                    <a:pt x="895" y="244"/>
                    <a:pt x="895" y="244"/>
                  </a:cubicBezTo>
                  <a:cubicBezTo>
                    <a:pt x="885" y="251"/>
                    <a:pt x="877" y="262"/>
                    <a:pt x="874" y="274"/>
                  </a:cubicBezTo>
                  <a:cubicBezTo>
                    <a:pt x="848" y="376"/>
                    <a:pt x="848" y="376"/>
                    <a:pt x="848" y="376"/>
                  </a:cubicBezTo>
                  <a:cubicBezTo>
                    <a:pt x="847" y="383"/>
                    <a:pt x="846" y="390"/>
                    <a:pt x="848" y="397"/>
                  </a:cubicBezTo>
                  <a:cubicBezTo>
                    <a:pt x="865" y="502"/>
                    <a:pt x="865" y="502"/>
                    <a:pt x="865" y="502"/>
                  </a:cubicBezTo>
                  <a:cubicBezTo>
                    <a:pt x="868" y="520"/>
                    <a:pt x="881" y="535"/>
                    <a:pt x="898" y="541"/>
                  </a:cubicBezTo>
                  <a:cubicBezTo>
                    <a:pt x="992" y="575"/>
                    <a:pt x="992" y="575"/>
                    <a:pt x="992" y="575"/>
                  </a:cubicBezTo>
                  <a:cubicBezTo>
                    <a:pt x="992" y="575"/>
                    <a:pt x="993" y="575"/>
                    <a:pt x="993" y="575"/>
                  </a:cubicBezTo>
                  <a:cubicBezTo>
                    <a:pt x="1022" y="585"/>
                    <a:pt x="1022" y="585"/>
                    <a:pt x="1022" y="585"/>
                  </a:cubicBezTo>
                  <a:cubicBezTo>
                    <a:pt x="1022" y="635"/>
                    <a:pt x="1022" y="635"/>
                    <a:pt x="1022" y="635"/>
                  </a:cubicBezTo>
                  <a:cubicBezTo>
                    <a:pt x="994" y="788"/>
                    <a:pt x="994" y="788"/>
                    <a:pt x="994" y="788"/>
                  </a:cubicBezTo>
                  <a:cubicBezTo>
                    <a:pt x="991" y="801"/>
                    <a:pt x="994" y="815"/>
                    <a:pt x="1002" y="826"/>
                  </a:cubicBezTo>
                  <a:cubicBezTo>
                    <a:pt x="1078" y="938"/>
                    <a:pt x="1078" y="938"/>
                    <a:pt x="1078" y="938"/>
                  </a:cubicBezTo>
                  <a:cubicBezTo>
                    <a:pt x="1085" y="948"/>
                    <a:pt x="1095" y="954"/>
                    <a:pt x="1106" y="958"/>
                  </a:cubicBezTo>
                  <a:cubicBezTo>
                    <a:pt x="1007" y="1104"/>
                    <a:pt x="839" y="1200"/>
                    <a:pt x="650" y="1200"/>
                  </a:cubicBezTo>
                  <a:close/>
                  <a:moveTo>
                    <a:pt x="1163" y="847"/>
                  </a:moveTo>
                  <a:cubicBezTo>
                    <a:pt x="1141" y="853"/>
                    <a:pt x="1141" y="853"/>
                    <a:pt x="1141" y="853"/>
                  </a:cubicBezTo>
                  <a:cubicBezTo>
                    <a:pt x="1096" y="786"/>
                    <a:pt x="1096" y="786"/>
                    <a:pt x="1096" y="786"/>
                  </a:cubicBezTo>
                  <a:cubicBezTo>
                    <a:pt x="1121" y="649"/>
                    <a:pt x="1121" y="649"/>
                    <a:pt x="1121" y="649"/>
                  </a:cubicBezTo>
                  <a:cubicBezTo>
                    <a:pt x="1122" y="646"/>
                    <a:pt x="1122" y="643"/>
                    <a:pt x="1122" y="640"/>
                  </a:cubicBezTo>
                  <a:cubicBezTo>
                    <a:pt x="1122" y="549"/>
                    <a:pt x="1122" y="549"/>
                    <a:pt x="1122" y="549"/>
                  </a:cubicBezTo>
                  <a:cubicBezTo>
                    <a:pt x="1122" y="527"/>
                    <a:pt x="1108" y="508"/>
                    <a:pt x="1088" y="502"/>
                  </a:cubicBezTo>
                  <a:cubicBezTo>
                    <a:pt x="1025" y="481"/>
                    <a:pt x="1025" y="481"/>
                    <a:pt x="1025" y="481"/>
                  </a:cubicBezTo>
                  <a:cubicBezTo>
                    <a:pt x="959" y="457"/>
                    <a:pt x="959" y="457"/>
                    <a:pt x="959" y="457"/>
                  </a:cubicBezTo>
                  <a:cubicBezTo>
                    <a:pt x="948" y="390"/>
                    <a:pt x="948" y="390"/>
                    <a:pt x="948" y="390"/>
                  </a:cubicBezTo>
                  <a:cubicBezTo>
                    <a:pt x="967" y="317"/>
                    <a:pt x="967" y="317"/>
                    <a:pt x="967" y="317"/>
                  </a:cubicBezTo>
                  <a:cubicBezTo>
                    <a:pt x="1043" y="265"/>
                    <a:pt x="1043" y="265"/>
                    <a:pt x="1043" y="265"/>
                  </a:cubicBezTo>
                  <a:cubicBezTo>
                    <a:pt x="1140" y="365"/>
                    <a:pt x="1200" y="500"/>
                    <a:pt x="1200" y="650"/>
                  </a:cubicBezTo>
                  <a:cubicBezTo>
                    <a:pt x="1200" y="719"/>
                    <a:pt x="1187" y="786"/>
                    <a:pt x="1163" y="8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Freeform 209"/>
            <p:cNvSpPr>
              <a:spLocks noEditPoints="1"/>
            </p:cNvSpPr>
            <p:nvPr/>
          </p:nvSpPr>
          <p:spPr bwMode="auto">
            <a:xfrm>
              <a:off x="3629" y="1947"/>
              <a:ext cx="730" cy="1063"/>
            </a:xfrm>
            <a:custGeom>
              <a:avLst/>
              <a:gdLst>
                <a:gd name="T0" fmla="*/ 211 w 343"/>
                <a:gd name="T1" fmla="*/ 14 h 499"/>
                <a:gd name="T2" fmla="*/ 176 w 343"/>
                <a:gd name="T3" fmla="*/ 0 h 499"/>
                <a:gd name="T4" fmla="*/ 100 w 343"/>
                <a:gd name="T5" fmla="*/ 0 h 499"/>
                <a:gd name="T6" fmla="*/ 64 w 343"/>
                <a:gd name="T7" fmla="*/ 14 h 499"/>
                <a:gd name="T8" fmla="*/ 14 w 343"/>
                <a:gd name="T9" fmla="*/ 64 h 499"/>
                <a:gd name="T10" fmla="*/ 0 w 343"/>
                <a:gd name="T11" fmla="*/ 100 h 499"/>
                <a:gd name="T12" fmla="*/ 0 w 343"/>
                <a:gd name="T13" fmla="*/ 142 h 499"/>
                <a:gd name="T14" fmla="*/ 14 w 343"/>
                <a:gd name="T15" fmla="*/ 177 h 499"/>
                <a:gd name="T16" fmla="*/ 67 w 343"/>
                <a:gd name="T17" fmla="*/ 230 h 499"/>
                <a:gd name="T18" fmla="*/ 67 w 343"/>
                <a:gd name="T19" fmla="*/ 412 h 499"/>
                <a:gd name="T20" fmla="*/ 82 w 343"/>
                <a:gd name="T21" fmla="*/ 447 h 499"/>
                <a:gd name="T22" fmla="*/ 119 w 343"/>
                <a:gd name="T23" fmla="*/ 484 h 499"/>
                <a:gd name="T24" fmla="*/ 155 w 343"/>
                <a:gd name="T25" fmla="*/ 499 h 499"/>
                <a:gd name="T26" fmla="*/ 190 w 343"/>
                <a:gd name="T27" fmla="*/ 484 h 499"/>
                <a:gd name="T28" fmla="*/ 194 w 343"/>
                <a:gd name="T29" fmla="*/ 481 h 499"/>
                <a:gd name="T30" fmla="*/ 208 w 343"/>
                <a:gd name="T31" fmla="*/ 445 h 499"/>
                <a:gd name="T32" fmla="*/ 208 w 343"/>
                <a:gd name="T33" fmla="*/ 399 h 499"/>
                <a:gd name="T34" fmla="*/ 227 w 343"/>
                <a:gd name="T35" fmla="*/ 380 h 499"/>
                <a:gd name="T36" fmla="*/ 242 w 343"/>
                <a:gd name="T37" fmla="*/ 344 h 499"/>
                <a:gd name="T38" fmla="*/ 242 w 343"/>
                <a:gd name="T39" fmla="*/ 331 h 499"/>
                <a:gd name="T40" fmla="*/ 329 w 343"/>
                <a:gd name="T41" fmla="*/ 245 h 499"/>
                <a:gd name="T42" fmla="*/ 343 w 343"/>
                <a:gd name="T43" fmla="*/ 210 h 499"/>
                <a:gd name="T44" fmla="*/ 343 w 343"/>
                <a:gd name="T45" fmla="*/ 167 h 499"/>
                <a:gd name="T46" fmla="*/ 329 w 343"/>
                <a:gd name="T47" fmla="*/ 132 h 499"/>
                <a:gd name="T48" fmla="*/ 211 w 343"/>
                <a:gd name="T49" fmla="*/ 14 h 499"/>
                <a:gd name="T50" fmla="*/ 243 w 343"/>
                <a:gd name="T51" fmla="*/ 189 h 499"/>
                <a:gd name="T52" fmla="*/ 167 w 343"/>
                <a:gd name="T53" fmla="*/ 265 h 499"/>
                <a:gd name="T54" fmla="*/ 167 w 343"/>
                <a:gd name="T55" fmla="*/ 210 h 499"/>
                <a:gd name="T56" fmla="*/ 152 w 343"/>
                <a:gd name="T57" fmla="*/ 174 h 499"/>
                <a:gd name="T58" fmla="*/ 100 w 343"/>
                <a:gd name="T59" fmla="*/ 121 h 499"/>
                <a:gd name="T60" fmla="*/ 100 w 343"/>
                <a:gd name="T61" fmla="*/ 120 h 499"/>
                <a:gd name="T62" fmla="*/ 120 w 343"/>
                <a:gd name="T63" fmla="*/ 100 h 499"/>
                <a:gd name="T64" fmla="*/ 155 w 343"/>
                <a:gd name="T65" fmla="*/ 100 h 499"/>
                <a:gd name="T66" fmla="*/ 243 w 343"/>
                <a:gd name="T67" fmla="*/ 188 h 499"/>
                <a:gd name="T68" fmla="*/ 243 w 343"/>
                <a:gd name="T69" fmla="*/ 189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3" h="499">
                  <a:moveTo>
                    <a:pt x="211" y="14"/>
                  </a:moveTo>
                  <a:cubicBezTo>
                    <a:pt x="202" y="5"/>
                    <a:pt x="189" y="0"/>
                    <a:pt x="176" y="0"/>
                  </a:cubicBezTo>
                  <a:cubicBezTo>
                    <a:pt x="100" y="0"/>
                    <a:pt x="100" y="0"/>
                    <a:pt x="100" y="0"/>
                  </a:cubicBezTo>
                  <a:cubicBezTo>
                    <a:pt x="86" y="0"/>
                    <a:pt x="74" y="5"/>
                    <a:pt x="64" y="14"/>
                  </a:cubicBezTo>
                  <a:cubicBezTo>
                    <a:pt x="14" y="64"/>
                    <a:pt x="14" y="64"/>
                    <a:pt x="14" y="64"/>
                  </a:cubicBezTo>
                  <a:cubicBezTo>
                    <a:pt x="5" y="74"/>
                    <a:pt x="0" y="86"/>
                    <a:pt x="0" y="100"/>
                  </a:cubicBezTo>
                  <a:cubicBezTo>
                    <a:pt x="0" y="142"/>
                    <a:pt x="0" y="142"/>
                    <a:pt x="0" y="142"/>
                  </a:cubicBezTo>
                  <a:cubicBezTo>
                    <a:pt x="0" y="155"/>
                    <a:pt x="5" y="168"/>
                    <a:pt x="14" y="177"/>
                  </a:cubicBezTo>
                  <a:cubicBezTo>
                    <a:pt x="67" y="230"/>
                    <a:pt x="67" y="230"/>
                    <a:pt x="67" y="230"/>
                  </a:cubicBezTo>
                  <a:cubicBezTo>
                    <a:pt x="67" y="412"/>
                    <a:pt x="67" y="412"/>
                    <a:pt x="67" y="412"/>
                  </a:cubicBezTo>
                  <a:cubicBezTo>
                    <a:pt x="67" y="425"/>
                    <a:pt x="72" y="438"/>
                    <a:pt x="82" y="447"/>
                  </a:cubicBezTo>
                  <a:cubicBezTo>
                    <a:pt x="119" y="484"/>
                    <a:pt x="119" y="484"/>
                    <a:pt x="119" y="484"/>
                  </a:cubicBezTo>
                  <a:cubicBezTo>
                    <a:pt x="129" y="494"/>
                    <a:pt x="142" y="499"/>
                    <a:pt x="155" y="499"/>
                  </a:cubicBezTo>
                  <a:cubicBezTo>
                    <a:pt x="167" y="499"/>
                    <a:pt x="180" y="494"/>
                    <a:pt x="190" y="484"/>
                  </a:cubicBezTo>
                  <a:cubicBezTo>
                    <a:pt x="194" y="481"/>
                    <a:pt x="194" y="481"/>
                    <a:pt x="194" y="481"/>
                  </a:cubicBezTo>
                  <a:cubicBezTo>
                    <a:pt x="203" y="471"/>
                    <a:pt x="208" y="459"/>
                    <a:pt x="208" y="445"/>
                  </a:cubicBezTo>
                  <a:cubicBezTo>
                    <a:pt x="208" y="399"/>
                    <a:pt x="208" y="399"/>
                    <a:pt x="208" y="399"/>
                  </a:cubicBezTo>
                  <a:cubicBezTo>
                    <a:pt x="227" y="380"/>
                    <a:pt x="227" y="380"/>
                    <a:pt x="227" y="380"/>
                  </a:cubicBezTo>
                  <a:cubicBezTo>
                    <a:pt x="237" y="370"/>
                    <a:pt x="242" y="358"/>
                    <a:pt x="242" y="344"/>
                  </a:cubicBezTo>
                  <a:cubicBezTo>
                    <a:pt x="242" y="331"/>
                    <a:pt x="242" y="331"/>
                    <a:pt x="242" y="331"/>
                  </a:cubicBezTo>
                  <a:cubicBezTo>
                    <a:pt x="329" y="245"/>
                    <a:pt x="329" y="245"/>
                    <a:pt x="329" y="245"/>
                  </a:cubicBezTo>
                  <a:cubicBezTo>
                    <a:pt x="338" y="235"/>
                    <a:pt x="343" y="223"/>
                    <a:pt x="343" y="210"/>
                  </a:cubicBezTo>
                  <a:cubicBezTo>
                    <a:pt x="343" y="167"/>
                    <a:pt x="343" y="167"/>
                    <a:pt x="343" y="167"/>
                  </a:cubicBezTo>
                  <a:cubicBezTo>
                    <a:pt x="343" y="154"/>
                    <a:pt x="338" y="141"/>
                    <a:pt x="329" y="132"/>
                  </a:cubicBezTo>
                  <a:lnTo>
                    <a:pt x="211" y="14"/>
                  </a:lnTo>
                  <a:close/>
                  <a:moveTo>
                    <a:pt x="243" y="189"/>
                  </a:moveTo>
                  <a:cubicBezTo>
                    <a:pt x="167" y="265"/>
                    <a:pt x="167" y="265"/>
                    <a:pt x="167" y="265"/>
                  </a:cubicBezTo>
                  <a:cubicBezTo>
                    <a:pt x="167" y="210"/>
                    <a:pt x="167" y="210"/>
                    <a:pt x="167" y="210"/>
                  </a:cubicBezTo>
                  <a:cubicBezTo>
                    <a:pt x="167" y="196"/>
                    <a:pt x="162" y="184"/>
                    <a:pt x="152" y="174"/>
                  </a:cubicBezTo>
                  <a:cubicBezTo>
                    <a:pt x="100" y="121"/>
                    <a:pt x="100" y="121"/>
                    <a:pt x="100" y="121"/>
                  </a:cubicBezTo>
                  <a:cubicBezTo>
                    <a:pt x="100" y="120"/>
                    <a:pt x="100" y="120"/>
                    <a:pt x="100" y="120"/>
                  </a:cubicBezTo>
                  <a:cubicBezTo>
                    <a:pt x="120" y="100"/>
                    <a:pt x="120" y="100"/>
                    <a:pt x="120" y="100"/>
                  </a:cubicBezTo>
                  <a:cubicBezTo>
                    <a:pt x="155" y="100"/>
                    <a:pt x="155" y="100"/>
                    <a:pt x="155" y="100"/>
                  </a:cubicBezTo>
                  <a:cubicBezTo>
                    <a:pt x="243" y="188"/>
                    <a:pt x="243" y="188"/>
                    <a:pt x="243" y="188"/>
                  </a:cubicBezTo>
                  <a:lnTo>
                    <a:pt x="243" y="18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56" name="Freeform 151"/>
          <p:cNvSpPr>
            <a:spLocks noEditPoints="1"/>
          </p:cNvSpPr>
          <p:nvPr/>
        </p:nvSpPr>
        <p:spPr bwMode="auto">
          <a:xfrm>
            <a:off x="3314797" y="5468755"/>
            <a:ext cx="405334" cy="419392"/>
          </a:xfrm>
          <a:custGeom>
            <a:avLst/>
            <a:gdLst>
              <a:gd name="T0" fmla="*/ 620 w 854"/>
              <a:gd name="T1" fmla="*/ 281 h 884"/>
              <a:gd name="T2" fmla="*/ 620 w 854"/>
              <a:gd name="T3" fmla="*/ 250 h 884"/>
              <a:gd name="T4" fmla="*/ 620 w 854"/>
              <a:gd name="T5" fmla="*/ 83 h 884"/>
              <a:gd name="T6" fmla="*/ 650 w 854"/>
              <a:gd name="T7" fmla="*/ 83 h 884"/>
              <a:gd name="T8" fmla="*/ 635 w 854"/>
              <a:gd name="T9" fmla="*/ 287 h 884"/>
              <a:gd name="T10" fmla="*/ 757 w 854"/>
              <a:gd name="T11" fmla="*/ 6 h 884"/>
              <a:gd name="T12" fmla="*/ 726 w 854"/>
              <a:gd name="T13" fmla="*/ 6 h 884"/>
              <a:gd name="T14" fmla="*/ 726 w 854"/>
              <a:gd name="T15" fmla="*/ 327 h 884"/>
              <a:gd name="T16" fmla="*/ 742 w 854"/>
              <a:gd name="T17" fmla="*/ 364 h 884"/>
              <a:gd name="T18" fmla="*/ 235 w 854"/>
              <a:gd name="T19" fmla="*/ 281 h 884"/>
              <a:gd name="T20" fmla="*/ 206 w 854"/>
              <a:gd name="T21" fmla="*/ 182 h 884"/>
              <a:gd name="T22" fmla="*/ 241 w 854"/>
              <a:gd name="T23" fmla="*/ 98 h 884"/>
              <a:gd name="T24" fmla="*/ 219 w 854"/>
              <a:gd name="T25" fmla="*/ 76 h 884"/>
              <a:gd name="T26" fmla="*/ 163 w 854"/>
              <a:gd name="T27" fmla="*/ 182 h 884"/>
              <a:gd name="T28" fmla="*/ 219 w 854"/>
              <a:gd name="T29" fmla="*/ 287 h 884"/>
              <a:gd name="T30" fmla="*/ 128 w 854"/>
              <a:gd name="T31" fmla="*/ 358 h 884"/>
              <a:gd name="T32" fmla="*/ 128 w 854"/>
              <a:gd name="T33" fmla="*/ 37 h 884"/>
              <a:gd name="T34" fmla="*/ 112 w 854"/>
              <a:gd name="T35" fmla="*/ 0 h 884"/>
              <a:gd name="T36" fmla="*/ 97 w 854"/>
              <a:gd name="T37" fmla="*/ 358 h 884"/>
              <a:gd name="T38" fmla="*/ 128 w 854"/>
              <a:gd name="T39" fmla="*/ 358 h 884"/>
              <a:gd name="T40" fmla="*/ 189 w 854"/>
              <a:gd name="T41" fmla="*/ 856 h 884"/>
              <a:gd name="T42" fmla="*/ 195 w 854"/>
              <a:gd name="T43" fmla="*/ 850 h 884"/>
              <a:gd name="T44" fmla="*/ 661 w 854"/>
              <a:gd name="T45" fmla="*/ 846 h 884"/>
              <a:gd name="T46" fmla="*/ 671 w 854"/>
              <a:gd name="T47" fmla="*/ 866 h 884"/>
              <a:gd name="T48" fmla="*/ 692 w 854"/>
              <a:gd name="T49" fmla="*/ 879 h 884"/>
              <a:gd name="T50" fmla="*/ 704 w 854"/>
              <a:gd name="T51" fmla="*/ 859 h 884"/>
              <a:gd name="T52" fmla="*/ 479 w 854"/>
              <a:gd name="T53" fmla="*/ 283 h 884"/>
              <a:gd name="T54" fmla="*/ 448 w 854"/>
              <a:gd name="T55" fmla="*/ 104 h 884"/>
              <a:gd name="T56" fmla="*/ 374 w 854"/>
              <a:gd name="T57" fmla="*/ 112 h 884"/>
              <a:gd name="T58" fmla="*/ 321 w 854"/>
              <a:gd name="T59" fmla="*/ 198 h 884"/>
              <a:gd name="T60" fmla="*/ 365 w 854"/>
              <a:gd name="T61" fmla="*/ 283 h 884"/>
              <a:gd name="T62" fmla="*/ 150 w 854"/>
              <a:gd name="T63" fmla="*/ 863 h 884"/>
              <a:gd name="T64" fmla="*/ 162 w 854"/>
              <a:gd name="T65" fmla="*/ 884 h 884"/>
              <a:gd name="T66" fmla="*/ 183 w 854"/>
              <a:gd name="T67" fmla="*/ 871 h 884"/>
              <a:gd name="T68" fmla="*/ 400 w 854"/>
              <a:gd name="T69" fmla="*/ 667 h 884"/>
              <a:gd name="T70" fmla="*/ 286 w 854"/>
              <a:gd name="T71" fmla="*/ 602 h 884"/>
              <a:gd name="T72" fmla="*/ 562 w 854"/>
              <a:gd name="T73" fmla="*/ 596 h 884"/>
              <a:gd name="T74" fmla="*/ 460 w 854"/>
              <a:gd name="T75" fmla="*/ 667 h 884"/>
              <a:gd name="T76" fmla="*/ 427 w 854"/>
              <a:gd name="T77" fmla="*/ 495 h 884"/>
              <a:gd name="T78" fmla="*/ 430 w 854"/>
              <a:gd name="T79" fmla="*/ 647 h 884"/>
              <a:gd name="T80" fmla="*/ 427 w 854"/>
              <a:gd name="T81" fmla="*/ 495 h 884"/>
              <a:gd name="T82" fmla="*/ 397 w 854"/>
              <a:gd name="T83" fmla="*/ 474 h 884"/>
              <a:gd name="T84" fmla="*/ 348 w 854"/>
              <a:gd name="T85" fmla="*/ 441 h 884"/>
              <a:gd name="T86" fmla="*/ 534 w 854"/>
              <a:gd name="T87" fmla="*/ 527 h 884"/>
              <a:gd name="T88" fmla="*/ 457 w 854"/>
              <a:gd name="T89" fmla="*/ 474 h 884"/>
              <a:gd name="T90" fmla="*/ 402 w 854"/>
              <a:gd name="T91" fmla="*/ 299 h 884"/>
              <a:gd name="T92" fmla="*/ 424 w 854"/>
              <a:gd name="T93" fmla="*/ 301 h 884"/>
              <a:gd name="T94" fmla="*/ 443 w 854"/>
              <a:gd name="T95" fmla="*/ 299 h 884"/>
              <a:gd name="T96" fmla="*/ 427 w 854"/>
              <a:gd name="T97" fmla="*/ 453 h 884"/>
              <a:gd name="T98" fmla="*/ 360 w 854"/>
              <a:gd name="T99" fmla="*/ 409 h 884"/>
              <a:gd name="T100" fmla="*/ 422 w 854"/>
              <a:gd name="T101" fmla="*/ 134 h 884"/>
              <a:gd name="T102" fmla="*/ 468 w 854"/>
              <a:gd name="T103" fmla="*/ 248 h 884"/>
              <a:gd name="T104" fmla="*/ 355 w 854"/>
              <a:gd name="T105" fmla="*/ 201 h 884"/>
              <a:gd name="T106" fmla="*/ 422 w 854"/>
              <a:gd name="T107" fmla="*/ 134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4" h="884">
                <a:moveTo>
                  <a:pt x="635" y="287"/>
                </a:moveTo>
                <a:cubicBezTo>
                  <a:pt x="629" y="287"/>
                  <a:pt x="624" y="285"/>
                  <a:pt x="620" y="281"/>
                </a:cubicBezTo>
                <a:cubicBezTo>
                  <a:pt x="615" y="277"/>
                  <a:pt x="613" y="272"/>
                  <a:pt x="613" y="266"/>
                </a:cubicBezTo>
                <a:cubicBezTo>
                  <a:pt x="613" y="260"/>
                  <a:pt x="615" y="254"/>
                  <a:pt x="620" y="250"/>
                </a:cubicBezTo>
                <a:cubicBezTo>
                  <a:pt x="657" y="213"/>
                  <a:pt x="657" y="151"/>
                  <a:pt x="620" y="113"/>
                </a:cubicBezTo>
                <a:cubicBezTo>
                  <a:pt x="611" y="105"/>
                  <a:pt x="611" y="91"/>
                  <a:pt x="620" y="83"/>
                </a:cubicBezTo>
                <a:cubicBezTo>
                  <a:pt x="624" y="78"/>
                  <a:pt x="629" y="76"/>
                  <a:pt x="635" y="76"/>
                </a:cubicBezTo>
                <a:cubicBezTo>
                  <a:pt x="641" y="76"/>
                  <a:pt x="646" y="78"/>
                  <a:pt x="650" y="83"/>
                </a:cubicBezTo>
                <a:cubicBezTo>
                  <a:pt x="705" y="137"/>
                  <a:pt x="705" y="226"/>
                  <a:pt x="650" y="281"/>
                </a:cubicBezTo>
                <a:cubicBezTo>
                  <a:pt x="646" y="285"/>
                  <a:pt x="641" y="287"/>
                  <a:pt x="635" y="287"/>
                </a:cubicBezTo>
                <a:close/>
                <a:moveTo>
                  <a:pt x="757" y="358"/>
                </a:moveTo>
                <a:cubicBezTo>
                  <a:pt x="854" y="261"/>
                  <a:pt x="854" y="103"/>
                  <a:pt x="757" y="6"/>
                </a:cubicBezTo>
                <a:cubicBezTo>
                  <a:pt x="753" y="2"/>
                  <a:pt x="747" y="0"/>
                  <a:pt x="742" y="0"/>
                </a:cubicBezTo>
                <a:cubicBezTo>
                  <a:pt x="736" y="0"/>
                  <a:pt x="730" y="2"/>
                  <a:pt x="726" y="6"/>
                </a:cubicBezTo>
                <a:cubicBezTo>
                  <a:pt x="718" y="15"/>
                  <a:pt x="718" y="28"/>
                  <a:pt x="726" y="37"/>
                </a:cubicBezTo>
                <a:cubicBezTo>
                  <a:pt x="806" y="117"/>
                  <a:pt x="806" y="247"/>
                  <a:pt x="726" y="327"/>
                </a:cubicBezTo>
                <a:cubicBezTo>
                  <a:pt x="718" y="335"/>
                  <a:pt x="718" y="349"/>
                  <a:pt x="726" y="358"/>
                </a:cubicBezTo>
                <a:cubicBezTo>
                  <a:pt x="730" y="362"/>
                  <a:pt x="736" y="364"/>
                  <a:pt x="742" y="364"/>
                </a:cubicBezTo>
                <a:cubicBezTo>
                  <a:pt x="747" y="364"/>
                  <a:pt x="753" y="362"/>
                  <a:pt x="757" y="358"/>
                </a:cubicBezTo>
                <a:close/>
                <a:moveTo>
                  <a:pt x="235" y="281"/>
                </a:moveTo>
                <a:cubicBezTo>
                  <a:pt x="243" y="273"/>
                  <a:pt x="243" y="259"/>
                  <a:pt x="235" y="250"/>
                </a:cubicBezTo>
                <a:cubicBezTo>
                  <a:pt x="216" y="232"/>
                  <a:pt x="206" y="208"/>
                  <a:pt x="206" y="182"/>
                </a:cubicBezTo>
                <a:cubicBezTo>
                  <a:pt x="206" y="156"/>
                  <a:pt x="216" y="132"/>
                  <a:pt x="235" y="113"/>
                </a:cubicBezTo>
                <a:cubicBezTo>
                  <a:pt x="239" y="109"/>
                  <a:pt x="241" y="104"/>
                  <a:pt x="241" y="98"/>
                </a:cubicBezTo>
                <a:cubicBezTo>
                  <a:pt x="241" y="92"/>
                  <a:pt x="239" y="87"/>
                  <a:pt x="235" y="83"/>
                </a:cubicBezTo>
                <a:cubicBezTo>
                  <a:pt x="230" y="78"/>
                  <a:pt x="225" y="76"/>
                  <a:pt x="219" y="76"/>
                </a:cubicBezTo>
                <a:cubicBezTo>
                  <a:pt x="213" y="76"/>
                  <a:pt x="208" y="78"/>
                  <a:pt x="204" y="83"/>
                </a:cubicBezTo>
                <a:cubicBezTo>
                  <a:pt x="177" y="109"/>
                  <a:pt x="163" y="144"/>
                  <a:pt x="163" y="182"/>
                </a:cubicBezTo>
                <a:cubicBezTo>
                  <a:pt x="163" y="219"/>
                  <a:pt x="177" y="255"/>
                  <a:pt x="204" y="281"/>
                </a:cubicBezTo>
                <a:cubicBezTo>
                  <a:pt x="208" y="285"/>
                  <a:pt x="213" y="287"/>
                  <a:pt x="219" y="287"/>
                </a:cubicBezTo>
                <a:cubicBezTo>
                  <a:pt x="225" y="287"/>
                  <a:pt x="230" y="285"/>
                  <a:pt x="235" y="281"/>
                </a:cubicBezTo>
                <a:close/>
                <a:moveTo>
                  <a:pt x="128" y="358"/>
                </a:moveTo>
                <a:cubicBezTo>
                  <a:pt x="136" y="349"/>
                  <a:pt x="136" y="335"/>
                  <a:pt x="128" y="327"/>
                </a:cubicBezTo>
                <a:cubicBezTo>
                  <a:pt x="48" y="247"/>
                  <a:pt x="48" y="117"/>
                  <a:pt x="128" y="37"/>
                </a:cubicBezTo>
                <a:cubicBezTo>
                  <a:pt x="136" y="28"/>
                  <a:pt x="136" y="15"/>
                  <a:pt x="128" y="6"/>
                </a:cubicBezTo>
                <a:cubicBezTo>
                  <a:pt x="124" y="2"/>
                  <a:pt x="118" y="0"/>
                  <a:pt x="112" y="0"/>
                </a:cubicBezTo>
                <a:cubicBezTo>
                  <a:pt x="107" y="0"/>
                  <a:pt x="101" y="2"/>
                  <a:pt x="97" y="6"/>
                </a:cubicBezTo>
                <a:cubicBezTo>
                  <a:pt x="0" y="103"/>
                  <a:pt x="0" y="261"/>
                  <a:pt x="97" y="358"/>
                </a:cubicBezTo>
                <a:cubicBezTo>
                  <a:pt x="101" y="362"/>
                  <a:pt x="107" y="364"/>
                  <a:pt x="112" y="364"/>
                </a:cubicBezTo>
                <a:cubicBezTo>
                  <a:pt x="118" y="364"/>
                  <a:pt x="124" y="362"/>
                  <a:pt x="128" y="358"/>
                </a:cubicBezTo>
                <a:close/>
                <a:moveTo>
                  <a:pt x="183" y="871"/>
                </a:moveTo>
                <a:cubicBezTo>
                  <a:pt x="189" y="856"/>
                  <a:pt x="189" y="856"/>
                  <a:pt x="189" y="856"/>
                </a:cubicBezTo>
                <a:cubicBezTo>
                  <a:pt x="192" y="852"/>
                  <a:pt x="192" y="852"/>
                  <a:pt x="192" y="852"/>
                </a:cubicBezTo>
                <a:cubicBezTo>
                  <a:pt x="195" y="850"/>
                  <a:pt x="195" y="850"/>
                  <a:pt x="195" y="850"/>
                </a:cubicBezTo>
                <a:cubicBezTo>
                  <a:pt x="430" y="688"/>
                  <a:pt x="430" y="688"/>
                  <a:pt x="430" y="688"/>
                </a:cubicBezTo>
                <a:cubicBezTo>
                  <a:pt x="661" y="846"/>
                  <a:pt x="661" y="846"/>
                  <a:pt x="661" y="846"/>
                </a:cubicBezTo>
                <a:cubicBezTo>
                  <a:pt x="663" y="848"/>
                  <a:pt x="663" y="848"/>
                  <a:pt x="663" y="848"/>
                </a:cubicBezTo>
                <a:cubicBezTo>
                  <a:pt x="671" y="866"/>
                  <a:pt x="671" y="866"/>
                  <a:pt x="671" y="866"/>
                </a:cubicBezTo>
                <a:cubicBezTo>
                  <a:pt x="674" y="875"/>
                  <a:pt x="680" y="880"/>
                  <a:pt x="687" y="880"/>
                </a:cubicBezTo>
                <a:cubicBezTo>
                  <a:pt x="689" y="880"/>
                  <a:pt x="690" y="880"/>
                  <a:pt x="692" y="879"/>
                </a:cubicBezTo>
                <a:cubicBezTo>
                  <a:pt x="696" y="878"/>
                  <a:pt x="701" y="874"/>
                  <a:pt x="703" y="869"/>
                </a:cubicBezTo>
                <a:cubicBezTo>
                  <a:pt x="704" y="867"/>
                  <a:pt x="706" y="863"/>
                  <a:pt x="704" y="859"/>
                </a:cubicBezTo>
                <a:cubicBezTo>
                  <a:pt x="474" y="286"/>
                  <a:pt x="474" y="286"/>
                  <a:pt x="474" y="286"/>
                </a:cubicBezTo>
                <a:cubicBezTo>
                  <a:pt x="479" y="283"/>
                  <a:pt x="479" y="283"/>
                  <a:pt x="479" y="283"/>
                </a:cubicBezTo>
                <a:cubicBezTo>
                  <a:pt x="500" y="267"/>
                  <a:pt x="515" y="245"/>
                  <a:pt x="520" y="220"/>
                </a:cubicBezTo>
                <a:cubicBezTo>
                  <a:pt x="530" y="169"/>
                  <a:pt x="499" y="119"/>
                  <a:pt x="448" y="104"/>
                </a:cubicBezTo>
                <a:cubicBezTo>
                  <a:pt x="440" y="102"/>
                  <a:pt x="432" y="100"/>
                  <a:pt x="423" y="100"/>
                </a:cubicBezTo>
                <a:cubicBezTo>
                  <a:pt x="407" y="100"/>
                  <a:pt x="390" y="104"/>
                  <a:pt x="374" y="112"/>
                </a:cubicBezTo>
                <a:cubicBezTo>
                  <a:pt x="349" y="125"/>
                  <a:pt x="335" y="149"/>
                  <a:pt x="327" y="167"/>
                </a:cubicBezTo>
                <a:cubicBezTo>
                  <a:pt x="324" y="175"/>
                  <a:pt x="322" y="186"/>
                  <a:pt x="321" y="198"/>
                </a:cubicBezTo>
                <a:cubicBezTo>
                  <a:pt x="321" y="204"/>
                  <a:pt x="321" y="204"/>
                  <a:pt x="321" y="204"/>
                </a:cubicBezTo>
                <a:cubicBezTo>
                  <a:pt x="323" y="236"/>
                  <a:pt x="339" y="265"/>
                  <a:pt x="365" y="283"/>
                </a:cubicBezTo>
                <a:cubicBezTo>
                  <a:pt x="371" y="286"/>
                  <a:pt x="371" y="286"/>
                  <a:pt x="371" y="286"/>
                </a:cubicBezTo>
                <a:cubicBezTo>
                  <a:pt x="150" y="863"/>
                  <a:pt x="150" y="863"/>
                  <a:pt x="150" y="863"/>
                </a:cubicBezTo>
                <a:cubicBezTo>
                  <a:pt x="148" y="868"/>
                  <a:pt x="150" y="872"/>
                  <a:pt x="151" y="874"/>
                </a:cubicBezTo>
                <a:cubicBezTo>
                  <a:pt x="153" y="879"/>
                  <a:pt x="158" y="882"/>
                  <a:pt x="162" y="884"/>
                </a:cubicBezTo>
                <a:cubicBezTo>
                  <a:pt x="164" y="884"/>
                  <a:pt x="165" y="884"/>
                  <a:pt x="167" y="884"/>
                </a:cubicBezTo>
                <a:cubicBezTo>
                  <a:pt x="175" y="884"/>
                  <a:pt x="181" y="878"/>
                  <a:pt x="183" y="871"/>
                </a:cubicBezTo>
                <a:close/>
                <a:moveTo>
                  <a:pt x="291" y="593"/>
                </a:moveTo>
                <a:cubicBezTo>
                  <a:pt x="400" y="667"/>
                  <a:pt x="400" y="667"/>
                  <a:pt x="400" y="667"/>
                </a:cubicBezTo>
                <a:cubicBezTo>
                  <a:pt x="212" y="797"/>
                  <a:pt x="212" y="797"/>
                  <a:pt x="212" y="797"/>
                </a:cubicBezTo>
                <a:cubicBezTo>
                  <a:pt x="286" y="602"/>
                  <a:pt x="286" y="602"/>
                  <a:pt x="286" y="602"/>
                </a:cubicBezTo>
                <a:lnTo>
                  <a:pt x="291" y="593"/>
                </a:lnTo>
                <a:close/>
                <a:moveTo>
                  <a:pt x="562" y="596"/>
                </a:moveTo>
                <a:cubicBezTo>
                  <a:pt x="640" y="791"/>
                  <a:pt x="640" y="791"/>
                  <a:pt x="640" y="791"/>
                </a:cubicBezTo>
                <a:cubicBezTo>
                  <a:pt x="460" y="667"/>
                  <a:pt x="460" y="667"/>
                  <a:pt x="460" y="667"/>
                </a:cubicBezTo>
                <a:lnTo>
                  <a:pt x="562" y="596"/>
                </a:lnTo>
                <a:close/>
                <a:moveTo>
                  <a:pt x="427" y="495"/>
                </a:moveTo>
                <a:cubicBezTo>
                  <a:pt x="539" y="571"/>
                  <a:pt x="539" y="571"/>
                  <a:pt x="539" y="571"/>
                </a:cubicBezTo>
                <a:cubicBezTo>
                  <a:pt x="430" y="647"/>
                  <a:pt x="430" y="647"/>
                  <a:pt x="430" y="647"/>
                </a:cubicBezTo>
                <a:cubicBezTo>
                  <a:pt x="317" y="570"/>
                  <a:pt x="317" y="570"/>
                  <a:pt x="317" y="570"/>
                </a:cubicBezTo>
                <a:lnTo>
                  <a:pt x="427" y="495"/>
                </a:lnTo>
                <a:close/>
                <a:moveTo>
                  <a:pt x="348" y="441"/>
                </a:moveTo>
                <a:cubicBezTo>
                  <a:pt x="397" y="474"/>
                  <a:pt x="397" y="474"/>
                  <a:pt x="397" y="474"/>
                </a:cubicBezTo>
                <a:cubicBezTo>
                  <a:pt x="313" y="531"/>
                  <a:pt x="313" y="531"/>
                  <a:pt x="313" y="531"/>
                </a:cubicBezTo>
                <a:lnTo>
                  <a:pt x="348" y="441"/>
                </a:lnTo>
                <a:close/>
                <a:moveTo>
                  <a:pt x="501" y="444"/>
                </a:moveTo>
                <a:cubicBezTo>
                  <a:pt x="534" y="527"/>
                  <a:pt x="534" y="527"/>
                  <a:pt x="534" y="527"/>
                </a:cubicBezTo>
                <a:cubicBezTo>
                  <a:pt x="467" y="481"/>
                  <a:pt x="467" y="481"/>
                  <a:pt x="467" y="481"/>
                </a:cubicBezTo>
                <a:cubicBezTo>
                  <a:pt x="457" y="474"/>
                  <a:pt x="457" y="474"/>
                  <a:pt x="457" y="474"/>
                </a:cubicBezTo>
                <a:lnTo>
                  <a:pt x="501" y="444"/>
                </a:lnTo>
                <a:close/>
                <a:moveTo>
                  <a:pt x="402" y="299"/>
                </a:moveTo>
                <a:cubicBezTo>
                  <a:pt x="414" y="301"/>
                  <a:pt x="414" y="301"/>
                  <a:pt x="414" y="301"/>
                </a:cubicBezTo>
                <a:cubicBezTo>
                  <a:pt x="417" y="301"/>
                  <a:pt x="420" y="301"/>
                  <a:pt x="424" y="301"/>
                </a:cubicBezTo>
                <a:cubicBezTo>
                  <a:pt x="428" y="301"/>
                  <a:pt x="432" y="301"/>
                  <a:pt x="437" y="300"/>
                </a:cubicBezTo>
                <a:cubicBezTo>
                  <a:pt x="443" y="299"/>
                  <a:pt x="443" y="299"/>
                  <a:pt x="443" y="299"/>
                </a:cubicBezTo>
                <a:cubicBezTo>
                  <a:pt x="488" y="412"/>
                  <a:pt x="488" y="412"/>
                  <a:pt x="488" y="412"/>
                </a:cubicBezTo>
                <a:cubicBezTo>
                  <a:pt x="427" y="453"/>
                  <a:pt x="427" y="453"/>
                  <a:pt x="427" y="453"/>
                </a:cubicBezTo>
                <a:cubicBezTo>
                  <a:pt x="366" y="412"/>
                  <a:pt x="366" y="412"/>
                  <a:pt x="366" y="412"/>
                </a:cubicBezTo>
                <a:cubicBezTo>
                  <a:pt x="360" y="409"/>
                  <a:pt x="360" y="409"/>
                  <a:pt x="360" y="409"/>
                </a:cubicBezTo>
                <a:lnTo>
                  <a:pt x="402" y="299"/>
                </a:lnTo>
                <a:close/>
                <a:moveTo>
                  <a:pt x="422" y="134"/>
                </a:moveTo>
                <a:cubicBezTo>
                  <a:pt x="458" y="134"/>
                  <a:pt x="487" y="164"/>
                  <a:pt x="488" y="201"/>
                </a:cubicBezTo>
                <a:cubicBezTo>
                  <a:pt x="488" y="218"/>
                  <a:pt x="481" y="235"/>
                  <a:pt x="468" y="248"/>
                </a:cubicBezTo>
                <a:cubicBezTo>
                  <a:pt x="456" y="260"/>
                  <a:pt x="439" y="267"/>
                  <a:pt x="420" y="267"/>
                </a:cubicBezTo>
                <a:cubicBezTo>
                  <a:pt x="385" y="267"/>
                  <a:pt x="356" y="237"/>
                  <a:pt x="355" y="201"/>
                </a:cubicBezTo>
                <a:cubicBezTo>
                  <a:pt x="356" y="164"/>
                  <a:pt x="385" y="135"/>
                  <a:pt x="421" y="134"/>
                </a:cubicBezTo>
                <a:lnTo>
                  <a:pt x="422" y="13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57" name="Freeform 227"/>
          <p:cNvSpPr>
            <a:spLocks noEditPoints="1"/>
          </p:cNvSpPr>
          <p:nvPr/>
        </p:nvSpPr>
        <p:spPr bwMode="auto">
          <a:xfrm>
            <a:off x="5661501" y="5498254"/>
            <a:ext cx="416168" cy="360394"/>
          </a:xfrm>
          <a:custGeom>
            <a:avLst/>
            <a:gdLst>
              <a:gd name="T0" fmla="*/ 2202 w 3049"/>
              <a:gd name="T1" fmla="*/ 2718 h 2718"/>
              <a:gd name="T2" fmla="*/ 1869 w 3049"/>
              <a:gd name="T3" fmla="*/ 2385 h 2718"/>
              <a:gd name="T4" fmla="*/ 2202 w 3049"/>
              <a:gd name="T5" fmla="*/ 2053 h 2718"/>
              <a:gd name="T6" fmla="*/ 2534 w 3049"/>
              <a:gd name="T7" fmla="*/ 2385 h 2718"/>
              <a:gd name="T8" fmla="*/ 2202 w 3049"/>
              <a:gd name="T9" fmla="*/ 2718 h 2718"/>
              <a:gd name="T10" fmla="*/ 2202 w 3049"/>
              <a:gd name="T11" fmla="*/ 2153 h 2718"/>
              <a:gd name="T12" fmla="*/ 1969 w 3049"/>
              <a:gd name="T13" fmla="*/ 2385 h 2718"/>
              <a:gd name="T14" fmla="*/ 2202 w 3049"/>
              <a:gd name="T15" fmla="*/ 2618 h 2718"/>
              <a:gd name="T16" fmla="*/ 2434 w 3049"/>
              <a:gd name="T17" fmla="*/ 2385 h 2718"/>
              <a:gd name="T18" fmla="*/ 2202 w 3049"/>
              <a:gd name="T19" fmla="*/ 2153 h 2718"/>
              <a:gd name="T20" fmla="*/ 1059 w 3049"/>
              <a:gd name="T21" fmla="*/ 2718 h 2718"/>
              <a:gd name="T22" fmla="*/ 726 w 3049"/>
              <a:gd name="T23" fmla="*/ 2385 h 2718"/>
              <a:gd name="T24" fmla="*/ 1059 w 3049"/>
              <a:gd name="T25" fmla="*/ 2053 h 2718"/>
              <a:gd name="T26" fmla="*/ 1391 w 3049"/>
              <a:gd name="T27" fmla="*/ 2385 h 2718"/>
              <a:gd name="T28" fmla="*/ 1059 w 3049"/>
              <a:gd name="T29" fmla="*/ 2718 h 2718"/>
              <a:gd name="T30" fmla="*/ 1059 w 3049"/>
              <a:gd name="T31" fmla="*/ 2153 h 2718"/>
              <a:gd name="T32" fmla="*/ 826 w 3049"/>
              <a:gd name="T33" fmla="*/ 2385 h 2718"/>
              <a:gd name="T34" fmla="*/ 1059 w 3049"/>
              <a:gd name="T35" fmla="*/ 2618 h 2718"/>
              <a:gd name="T36" fmla="*/ 1291 w 3049"/>
              <a:gd name="T37" fmla="*/ 2385 h 2718"/>
              <a:gd name="T38" fmla="*/ 1059 w 3049"/>
              <a:gd name="T39" fmla="*/ 2153 h 2718"/>
              <a:gd name="T40" fmla="*/ 2659 w 3049"/>
              <a:gd name="T41" fmla="*/ 1887 h 2718"/>
              <a:gd name="T42" fmla="*/ 622 w 3049"/>
              <a:gd name="T43" fmla="*/ 1887 h 2718"/>
              <a:gd name="T44" fmla="*/ 572 w 3049"/>
              <a:gd name="T45" fmla="*/ 1845 h 2718"/>
              <a:gd name="T46" fmla="*/ 327 w 3049"/>
              <a:gd name="T47" fmla="*/ 432 h 2718"/>
              <a:gd name="T48" fmla="*/ 325 w 3049"/>
              <a:gd name="T49" fmla="*/ 421 h 2718"/>
              <a:gd name="T50" fmla="*/ 269 w 3049"/>
              <a:gd name="T51" fmla="*/ 100 h 2718"/>
              <a:gd name="T52" fmla="*/ 50 w 3049"/>
              <a:gd name="T53" fmla="*/ 100 h 2718"/>
              <a:gd name="T54" fmla="*/ 0 w 3049"/>
              <a:gd name="T55" fmla="*/ 50 h 2718"/>
              <a:gd name="T56" fmla="*/ 50 w 3049"/>
              <a:gd name="T57" fmla="*/ 0 h 2718"/>
              <a:gd name="T58" fmla="*/ 311 w 3049"/>
              <a:gd name="T59" fmla="*/ 0 h 2718"/>
              <a:gd name="T60" fmla="*/ 361 w 3049"/>
              <a:gd name="T61" fmla="*/ 41 h 2718"/>
              <a:gd name="T62" fmla="*/ 417 w 3049"/>
              <a:gd name="T63" fmla="*/ 368 h 2718"/>
              <a:gd name="T64" fmla="*/ 2693 w 3049"/>
              <a:gd name="T65" fmla="*/ 368 h 2718"/>
              <a:gd name="T66" fmla="*/ 2956 w 3049"/>
              <a:gd name="T67" fmla="*/ 491 h 2718"/>
              <a:gd name="T68" fmla="*/ 3030 w 3049"/>
              <a:gd name="T69" fmla="*/ 773 h 2718"/>
              <a:gd name="T70" fmla="*/ 3029 w 3049"/>
              <a:gd name="T71" fmla="*/ 778 h 2718"/>
              <a:gd name="T72" fmla="*/ 2707 w 3049"/>
              <a:gd name="T73" fmla="*/ 1851 h 2718"/>
              <a:gd name="T74" fmla="*/ 2659 w 3049"/>
              <a:gd name="T75" fmla="*/ 1887 h 2718"/>
              <a:gd name="T76" fmla="*/ 664 w 3049"/>
              <a:gd name="T77" fmla="*/ 1787 h 2718"/>
              <a:gd name="T78" fmla="*/ 2622 w 3049"/>
              <a:gd name="T79" fmla="*/ 1787 h 2718"/>
              <a:gd name="T80" fmla="*/ 2932 w 3049"/>
              <a:gd name="T81" fmla="*/ 752 h 2718"/>
              <a:gd name="T82" fmla="*/ 2880 w 3049"/>
              <a:gd name="T83" fmla="*/ 555 h 2718"/>
              <a:gd name="T84" fmla="*/ 2693 w 3049"/>
              <a:gd name="T85" fmla="*/ 468 h 2718"/>
              <a:gd name="T86" fmla="*/ 435 w 3049"/>
              <a:gd name="T87" fmla="*/ 468 h 2718"/>
              <a:gd name="T88" fmla="*/ 664 w 3049"/>
              <a:gd name="T89" fmla="*/ 1787 h 2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49" h="2718">
                <a:moveTo>
                  <a:pt x="2202" y="2718"/>
                </a:moveTo>
                <a:cubicBezTo>
                  <a:pt x="2018" y="2718"/>
                  <a:pt x="1869" y="2569"/>
                  <a:pt x="1869" y="2385"/>
                </a:cubicBezTo>
                <a:cubicBezTo>
                  <a:pt x="1869" y="2202"/>
                  <a:pt x="2018" y="2053"/>
                  <a:pt x="2202" y="2053"/>
                </a:cubicBezTo>
                <a:cubicBezTo>
                  <a:pt x="2385" y="2053"/>
                  <a:pt x="2534" y="2202"/>
                  <a:pt x="2534" y="2385"/>
                </a:cubicBezTo>
                <a:cubicBezTo>
                  <a:pt x="2534" y="2569"/>
                  <a:pt x="2385" y="2718"/>
                  <a:pt x="2202" y="2718"/>
                </a:cubicBezTo>
                <a:close/>
                <a:moveTo>
                  <a:pt x="2202" y="2153"/>
                </a:moveTo>
                <a:cubicBezTo>
                  <a:pt x="2073" y="2153"/>
                  <a:pt x="1969" y="2257"/>
                  <a:pt x="1969" y="2385"/>
                </a:cubicBezTo>
                <a:cubicBezTo>
                  <a:pt x="1969" y="2514"/>
                  <a:pt x="2073" y="2618"/>
                  <a:pt x="2202" y="2618"/>
                </a:cubicBezTo>
                <a:cubicBezTo>
                  <a:pt x="2330" y="2618"/>
                  <a:pt x="2434" y="2514"/>
                  <a:pt x="2434" y="2385"/>
                </a:cubicBezTo>
                <a:cubicBezTo>
                  <a:pt x="2434" y="2257"/>
                  <a:pt x="2330" y="2153"/>
                  <a:pt x="2202" y="2153"/>
                </a:cubicBezTo>
                <a:close/>
                <a:moveTo>
                  <a:pt x="1059" y="2718"/>
                </a:moveTo>
                <a:cubicBezTo>
                  <a:pt x="875" y="2718"/>
                  <a:pt x="726" y="2569"/>
                  <a:pt x="726" y="2385"/>
                </a:cubicBezTo>
                <a:cubicBezTo>
                  <a:pt x="726" y="2202"/>
                  <a:pt x="875" y="2053"/>
                  <a:pt x="1059" y="2053"/>
                </a:cubicBezTo>
                <a:cubicBezTo>
                  <a:pt x="1242" y="2053"/>
                  <a:pt x="1391" y="2202"/>
                  <a:pt x="1391" y="2385"/>
                </a:cubicBezTo>
                <a:cubicBezTo>
                  <a:pt x="1391" y="2569"/>
                  <a:pt x="1242" y="2718"/>
                  <a:pt x="1059" y="2718"/>
                </a:cubicBezTo>
                <a:close/>
                <a:moveTo>
                  <a:pt x="1059" y="2153"/>
                </a:moveTo>
                <a:cubicBezTo>
                  <a:pt x="930" y="2153"/>
                  <a:pt x="826" y="2257"/>
                  <a:pt x="826" y="2385"/>
                </a:cubicBezTo>
                <a:cubicBezTo>
                  <a:pt x="826" y="2514"/>
                  <a:pt x="930" y="2618"/>
                  <a:pt x="1059" y="2618"/>
                </a:cubicBezTo>
                <a:cubicBezTo>
                  <a:pt x="1187" y="2618"/>
                  <a:pt x="1291" y="2514"/>
                  <a:pt x="1291" y="2385"/>
                </a:cubicBezTo>
                <a:cubicBezTo>
                  <a:pt x="1291" y="2257"/>
                  <a:pt x="1187" y="2153"/>
                  <a:pt x="1059" y="2153"/>
                </a:cubicBezTo>
                <a:close/>
                <a:moveTo>
                  <a:pt x="2659" y="1887"/>
                </a:moveTo>
                <a:cubicBezTo>
                  <a:pt x="622" y="1887"/>
                  <a:pt x="622" y="1887"/>
                  <a:pt x="622" y="1887"/>
                </a:cubicBezTo>
                <a:cubicBezTo>
                  <a:pt x="597" y="1887"/>
                  <a:pt x="576" y="1869"/>
                  <a:pt x="572" y="1845"/>
                </a:cubicBezTo>
                <a:cubicBezTo>
                  <a:pt x="327" y="432"/>
                  <a:pt x="327" y="432"/>
                  <a:pt x="327" y="432"/>
                </a:cubicBezTo>
                <a:cubicBezTo>
                  <a:pt x="326" y="428"/>
                  <a:pt x="325" y="424"/>
                  <a:pt x="325" y="421"/>
                </a:cubicBezTo>
                <a:cubicBezTo>
                  <a:pt x="269" y="100"/>
                  <a:pt x="269" y="100"/>
                  <a:pt x="269" y="100"/>
                </a:cubicBezTo>
                <a:cubicBezTo>
                  <a:pt x="50" y="100"/>
                  <a:pt x="50" y="100"/>
                  <a:pt x="50" y="100"/>
                </a:cubicBezTo>
                <a:cubicBezTo>
                  <a:pt x="23" y="100"/>
                  <a:pt x="0" y="77"/>
                  <a:pt x="0" y="50"/>
                </a:cubicBezTo>
                <a:cubicBezTo>
                  <a:pt x="0" y="22"/>
                  <a:pt x="23" y="0"/>
                  <a:pt x="50" y="0"/>
                </a:cubicBezTo>
                <a:cubicBezTo>
                  <a:pt x="311" y="0"/>
                  <a:pt x="311" y="0"/>
                  <a:pt x="311" y="0"/>
                </a:cubicBezTo>
                <a:cubicBezTo>
                  <a:pt x="336" y="0"/>
                  <a:pt x="356" y="17"/>
                  <a:pt x="361" y="41"/>
                </a:cubicBezTo>
                <a:cubicBezTo>
                  <a:pt x="417" y="368"/>
                  <a:pt x="417" y="368"/>
                  <a:pt x="417" y="368"/>
                </a:cubicBezTo>
                <a:cubicBezTo>
                  <a:pt x="2693" y="368"/>
                  <a:pt x="2693" y="368"/>
                  <a:pt x="2693" y="368"/>
                </a:cubicBezTo>
                <a:cubicBezTo>
                  <a:pt x="2795" y="368"/>
                  <a:pt x="2891" y="413"/>
                  <a:pt x="2956" y="491"/>
                </a:cubicBezTo>
                <a:cubicBezTo>
                  <a:pt x="3022" y="570"/>
                  <a:pt x="3049" y="673"/>
                  <a:pt x="3030" y="773"/>
                </a:cubicBezTo>
                <a:cubicBezTo>
                  <a:pt x="3030" y="775"/>
                  <a:pt x="3029" y="777"/>
                  <a:pt x="3029" y="778"/>
                </a:cubicBezTo>
                <a:cubicBezTo>
                  <a:pt x="2707" y="1851"/>
                  <a:pt x="2707" y="1851"/>
                  <a:pt x="2707" y="1851"/>
                </a:cubicBezTo>
                <a:cubicBezTo>
                  <a:pt x="2701" y="1872"/>
                  <a:pt x="2681" y="1887"/>
                  <a:pt x="2659" y="1887"/>
                </a:cubicBezTo>
                <a:close/>
                <a:moveTo>
                  <a:pt x="664" y="1787"/>
                </a:moveTo>
                <a:cubicBezTo>
                  <a:pt x="2622" y="1787"/>
                  <a:pt x="2622" y="1787"/>
                  <a:pt x="2622" y="1787"/>
                </a:cubicBezTo>
                <a:cubicBezTo>
                  <a:pt x="2932" y="752"/>
                  <a:pt x="2932" y="752"/>
                  <a:pt x="2932" y="752"/>
                </a:cubicBezTo>
                <a:cubicBezTo>
                  <a:pt x="2944" y="682"/>
                  <a:pt x="2925" y="610"/>
                  <a:pt x="2880" y="555"/>
                </a:cubicBezTo>
                <a:cubicBezTo>
                  <a:pt x="2833" y="500"/>
                  <a:pt x="2765" y="468"/>
                  <a:pt x="2693" y="468"/>
                </a:cubicBezTo>
                <a:cubicBezTo>
                  <a:pt x="435" y="468"/>
                  <a:pt x="435" y="468"/>
                  <a:pt x="435" y="468"/>
                </a:cubicBezTo>
                <a:lnTo>
                  <a:pt x="664" y="178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158" name="Group 237"/>
          <p:cNvGrpSpPr>
            <a:grpSpLocks noChangeAspect="1"/>
          </p:cNvGrpSpPr>
          <p:nvPr/>
        </p:nvGrpSpPr>
        <p:grpSpPr bwMode="auto">
          <a:xfrm>
            <a:off x="4056471" y="4488915"/>
            <a:ext cx="451506" cy="438907"/>
            <a:chOff x="1619" y="1"/>
            <a:chExt cx="4444" cy="4320"/>
          </a:xfrm>
          <a:solidFill>
            <a:srgbClr val="000000"/>
          </a:solidFill>
        </p:grpSpPr>
        <p:sp>
          <p:nvSpPr>
            <p:cNvPr id="159" name="Freeform 238"/>
            <p:cNvSpPr>
              <a:spLocks noEditPoints="1"/>
            </p:cNvSpPr>
            <p:nvPr/>
          </p:nvSpPr>
          <p:spPr bwMode="auto">
            <a:xfrm>
              <a:off x="1619" y="1"/>
              <a:ext cx="2768" cy="3807"/>
            </a:xfrm>
            <a:custGeom>
              <a:avLst/>
              <a:gdLst>
                <a:gd name="T0" fmla="*/ 1736 w 1946"/>
                <a:gd name="T1" fmla="*/ 0 h 2675"/>
                <a:gd name="T2" fmla="*/ 210 w 1946"/>
                <a:gd name="T3" fmla="*/ 0 h 2675"/>
                <a:gd name="T4" fmla="*/ 0 w 1946"/>
                <a:gd name="T5" fmla="*/ 210 h 2675"/>
                <a:gd name="T6" fmla="*/ 0 w 1946"/>
                <a:gd name="T7" fmla="*/ 2465 h 2675"/>
                <a:gd name="T8" fmla="*/ 210 w 1946"/>
                <a:gd name="T9" fmla="*/ 2675 h 2675"/>
                <a:gd name="T10" fmla="*/ 1736 w 1946"/>
                <a:gd name="T11" fmla="*/ 2675 h 2675"/>
                <a:gd name="T12" fmla="*/ 1946 w 1946"/>
                <a:gd name="T13" fmla="*/ 2465 h 2675"/>
                <a:gd name="T14" fmla="*/ 1946 w 1946"/>
                <a:gd name="T15" fmla="*/ 210 h 2675"/>
                <a:gd name="T16" fmla="*/ 1736 w 1946"/>
                <a:gd name="T17" fmla="*/ 0 h 2675"/>
                <a:gd name="T18" fmla="*/ 100 w 1946"/>
                <a:gd name="T19" fmla="*/ 491 h 2675"/>
                <a:gd name="T20" fmla="*/ 1846 w 1946"/>
                <a:gd name="T21" fmla="*/ 491 h 2675"/>
                <a:gd name="T22" fmla="*/ 1846 w 1946"/>
                <a:gd name="T23" fmla="*/ 2041 h 2675"/>
                <a:gd name="T24" fmla="*/ 100 w 1946"/>
                <a:gd name="T25" fmla="*/ 2041 h 2675"/>
                <a:gd name="T26" fmla="*/ 100 w 1946"/>
                <a:gd name="T27" fmla="*/ 491 h 2675"/>
                <a:gd name="T28" fmla="*/ 210 w 1946"/>
                <a:gd name="T29" fmla="*/ 100 h 2675"/>
                <a:gd name="T30" fmla="*/ 1736 w 1946"/>
                <a:gd name="T31" fmla="*/ 100 h 2675"/>
                <a:gd name="T32" fmla="*/ 1846 w 1946"/>
                <a:gd name="T33" fmla="*/ 210 h 2675"/>
                <a:gd name="T34" fmla="*/ 1846 w 1946"/>
                <a:gd name="T35" fmla="*/ 391 h 2675"/>
                <a:gd name="T36" fmla="*/ 100 w 1946"/>
                <a:gd name="T37" fmla="*/ 391 h 2675"/>
                <a:gd name="T38" fmla="*/ 100 w 1946"/>
                <a:gd name="T39" fmla="*/ 210 h 2675"/>
                <a:gd name="T40" fmla="*/ 210 w 1946"/>
                <a:gd name="T41" fmla="*/ 100 h 2675"/>
                <a:gd name="T42" fmla="*/ 1736 w 1946"/>
                <a:gd name="T43" fmla="*/ 2575 h 2675"/>
                <a:gd name="T44" fmla="*/ 210 w 1946"/>
                <a:gd name="T45" fmla="*/ 2575 h 2675"/>
                <a:gd name="T46" fmla="*/ 100 w 1946"/>
                <a:gd name="T47" fmla="*/ 2465 h 2675"/>
                <a:gd name="T48" fmla="*/ 100 w 1946"/>
                <a:gd name="T49" fmla="*/ 2141 h 2675"/>
                <a:gd name="T50" fmla="*/ 1846 w 1946"/>
                <a:gd name="T51" fmla="*/ 2141 h 2675"/>
                <a:gd name="T52" fmla="*/ 1846 w 1946"/>
                <a:gd name="T53" fmla="*/ 2465 h 2675"/>
                <a:gd name="T54" fmla="*/ 1736 w 1946"/>
                <a:gd name="T55" fmla="*/ 2575 h 2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46" h="2675">
                  <a:moveTo>
                    <a:pt x="1736" y="0"/>
                  </a:moveTo>
                  <a:cubicBezTo>
                    <a:pt x="210" y="0"/>
                    <a:pt x="210" y="0"/>
                    <a:pt x="210" y="0"/>
                  </a:cubicBezTo>
                  <a:cubicBezTo>
                    <a:pt x="94" y="0"/>
                    <a:pt x="0" y="94"/>
                    <a:pt x="0" y="210"/>
                  </a:cubicBezTo>
                  <a:cubicBezTo>
                    <a:pt x="0" y="2465"/>
                    <a:pt x="0" y="2465"/>
                    <a:pt x="0" y="2465"/>
                  </a:cubicBezTo>
                  <a:cubicBezTo>
                    <a:pt x="0" y="2581"/>
                    <a:pt x="94" y="2675"/>
                    <a:pt x="210" y="2675"/>
                  </a:cubicBezTo>
                  <a:cubicBezTo>
                    <a:pt x="1736" y="2675"/>
                    <a:pt x="1736" y="2675"/>
                    <a:pt x="1736" y="2675"/>
                  </a:cubicBezTo>
                  <a:cubicBezTo>
                    <a:pt x="1852" y="2675"/>
                    <a:pt x="1946" y="2581"/>
                    <a:pt x="1946" y="2465"/>
                  </a:cubicBezTo>
                  <a:cubicBezTo>
                    <a:pt x="1946" y="210"/>
                    <a:pt x="1946" y="210"/>
                    <a:pt x="1946" y="210"/>
                  </a:cubicBezTo>
                  <a:cubicBezTo>
                    <a:pt x="1946" y="94"/>
                    <a:pt x="1852" y="0"/>
                    <a:pt x="1736" y="0"/>
                  </a:cubicBezTo>
                  <a:close/>
                  <a:moveTo>
                    <a:pt x="100" y="491"/>
                  </a:moveTo>
                  <a:cubicBezTo>
                    <a:pt x="1846" y="491"/>
                    <a:pt x="1846" y="491"/>
                    <a:pt x="1846" y="491"/>
                  </a:cubicBezTo>
                  <a:cubicBezTo>
                    <a:pt x="1846" y="2041"/>
                    <a:pt x="1846" y="2041"/>
                    <a:pt x="1846" y="2041"/>
                  </a:cubicBezTo>
                  <a:cubicBezTo>
                    <a:pt x="100" y="2041"/>
                    <a:pt x="100" y="2041"/>
                    <a:pt x="100" y="2041"/>
                  </a:cubicBezTo>
                  <a:lnTo>
                    <a:pt x="100" y="491"/>
                  </a:lnTo>
                  <a:close/>
                  <a:moveTo>
                    <a:pt x="210" y="100"/>
                  </a:moveTo>
                  <a:cubicBezTo>
                    <a:pt x="1736" y="100"/>
                    <a:pt x="1736" y="100"/>
                    <a:pt x="1736" y="100"/>
                  </a:cubicBezTo>
                  <a:cubicBezTo>
                    <a:pt x="1797" y="100"/>
                    <a:pt x="1846" y="149"/>
                    <a:pt x="1846" y="210"/>
                  </a:cubicBezTo>
                  <a:cubicBezTo>
                    <a:pt x="1846" y="391"/>
                    <a:pt x="1846" y="391"/>
                    <a:pt x="1846" y="391"/>
                  </a:cubicBezTo>
                  <a:cubicBezTo>
                    <a:pt x="100" y="391"/>
                    <a:pt x="100" y="391"/>
                    <a:pt x="100" y="391"/>
                  </a:cubicBezTo>
                  <a:cubicBezTo>
                    <a:pt x="100" y="210"/>
                    <a:pt x="100" y="210"/>
                    <a:pt x="100" y="210"/>
                  </a:cubicBezTo>
                  <a:cubicBezTo>
                    <a:pt x="100" y="149"/>
                    <a:pt x="149" y="100"/>
                    <a:pt x="210" y="100"/>
                  </a:cubicBezTo>
                  <a:close/>
                  <a:moveTo>
                    <a:pt x="1736" y="2575"/>
                  </a:moveTo>
                  <a:cubicBezTo>
                    <a:pt x="210" y="2575"/>
                    <a:pt x="210" y="2575"/>
                    <a:pt x="210" y="2575"/>
                  </a:cubicBezTo>
                  <a:cubicBezTo>
                    <a:pt x="149" y="2575"/>
                    <a:pt x="100" y="2525"/>
                    <a:pt x="100" y="2465"/>
                  </a:cubicBezTo>
                  <a:cubicBezTo>
                    <a:pt x="100" y="2141"/>
                    <a:pt x="100" y="2141"/>
                    <a:pt x="100" y="2141"/>
                  </a:cubicBezTo>
                  <a:cubicBezTo>
                    <a:pt x="1846" y="2141"/>
                    <a:pt x="1846" y="2141"/>
                    <a:pt x="1846" y="2141"/>
                  </a:cubicBezTo>
                  <a:cubicBezTo>
                    <a:pt x="1846" y="2465"/>
                    <a:pt x="1846" y="2465"/>
                    <a:pt x="1846" y="2465"/>
                  </a:cubicBezTo>
                  <a:cubicBezTo>
                    <a:pt x="1846" y="2525"/>
                    <a:pt x="1797" y="2575"/>
                    <a:pt x="1736" y="257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Oval 239"/>
            <p:cNvSpPr>
              <a:spLocks noChangeArrowheads="1"/>
            </p:cNvSpPr>
            <p:nvPr/>
          </p:nvSpPr>
          <p:spPr bwMode="auto">
            <a:xfrm>
              <a:off x="2832" y="3176"/>
              <a:ext cx="342" cy="341"/>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Freeform 240"/>
            <p:cNvSpPr>
              <a:spLocks noEditPoints="1"/>
            </p:cNvSpPr>
            <p:nvPr/>
          </p:nvSpPr>
          <p:spPr bwMode="auto">
            <a:xfrm>
              <a:off x="4667" y="1847"/>
              <a:ext cx="1396" cy="2474"/>
            </a:xfrm>
            <a:custGeom>
              <a:avLst/>
              <a:gdLst>
                <a:gd name="T0" fmla="*/ 771 w 981"/>
                <a:gd name="T1" fmla="*/ 0 h 1739"/>
                <a:gd name="T2" fmla="*/ 210 w 981"/>
                <a:gd name="T3" fmla="*/ 0 h 1739"/>
                <a:gd name="T4" fmla="*/ 0 w 981"/>
                <a:gd name="T5" fmla="*/ 210 h 1739"/>
                <a:gd name="T6" fmla="*/ 0 w 981"/>
                <a:gd name="T7" fmla="*/ 1529 h 1739"/>
                <a:gd name="T8" fmla="*/ 210 w 981"/>
                <a:gd name="T9" fmla="*/ 1739 h 1739"/>
                <a:gd name="T10" fmla="*/ 771 w 981"/>
                <a:gd name="T11" fmla="*/ 1739 h 1739"/>
                <a:gd name="T12" fmla="*/ 981 w 981"/>
                <a:gd name="T13" fmla="*/ 1529 h 1739"/>
                <a:gd name="T14" fmla="*/ 981 w 981"/>
                <a:gd name="T15" fmla="*/ 210 h 1739"/>
                <a:gd name="T16" fmla="*/ 771 w 981"/>
                <a:gd name="T17" fmla="*/ 0 h 1739"/>
                <a:gd name="T18" fmla="*/ 210 w 981"/>
                <a:gd name="T19" fmla="*/ 100 h 1739"/>
                <a:gd name="T20" fmla="*/ 771 w 981"/>
                <a:gd name="T21" fmla="*/ 100 h 1739"/>
                <a:gd name="T22" fmla="*/ 881 w 981"/>
                <a:gd name="T23" fmla="*/ 210 h 1739"/>
                <a:gd name="T24" fmla="*/ 881 w 981"/>
                <a:gd name="T25" fmla="*/ 1272 h 1739"/>
                <a:gd name="T26" fmla="*/ 100 w 981"/>
                <a:gd name="T27" fmla="*/ 1272 h 1739"/>
                <a:gd name="T28" fmla="*/ 100 w 981"/>
                <a:gd name="T29" fmla="*/ 210 h 1739"/>
                <a:gd name="T30" fmla="*/ 210 w 981"/>
                <a:gd name="T31" fmla="*/ 100 h 1739"/>
                <a:gd name="T32" fmla="*/ 771 w 981"/>
                <a:gd name="T33" fmla="*/ 1639 h 1739"/>
                <a:gd name="T34" fmla="*/ 210 w 981"/>
                <a:gd name="T35" fmla="*/ 1639 h 1739"/>
                <a:gd name="T36" fmla="*/ 100 w 981"/>
                <a:gd name="T37" fmla="*/ 1529 h 1739"/>
                <a:gd name="T38" fmla="*/ 100 w 981"/>
                <a:gd name="T39" fmla="*/ 1372 h 1739"/>
                <a:gd name="T40" fmla="*/ 881 w 981"/>
                <a:gd name="T41" fmla="*/ 1372 h 1739"/>
                <a:gd name="T42" fmla="*/ 881 w 981"/>
                <a:gd name="T43" fmla="*/ 1529 h 1739"/>
                <a:gd name="T44" fmla="*/ 771 w 981"/>
                <a:gd name="T45" fmla="*/ 163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1" h="1739">
                  <a:moveTo>
                    <a:pt x="771" y="0"/>
                  </a:moveTo>
                  <a:cubicBezTo>
                    <a:pt x="210" y="0"/>
                    <a:pt x="210" y="0"/>
                    <a:pt x="210" y="0"/>
                  </a:cubicBezTo>
                  <a:cubicBezTo>
                    <a:pt x="95" y="0"/>
                    <a:pt x="0" y="94"/>
                    <a:pt x="0" y="210"/>
                  </a:cubicBezTo>
                  <a:cubicBezTo>
                    <a:pt x="0" y="1529"/>
                    <a:pt x="0" y="1529"/>
                    <a:pt x="0" y="1529"/>
                  </a:cubicBezTo>
                  <a:cubicBezTo>
                    <a:pt x="0" y="1645"/>
                    <a:pt x="95" y="1739"/>
                    <a:pt x="210" y="1739"/>
                  </a:cubicBezTo>
                  <a:cubicBezTo>
                    <a:pt x="771" y="1739"/>
                    <a:pt x="771" y="1739"/>
                    <a:pt x="771" y="1739"/>
                  </a:cubicBezTo>
                  <a:cubicBezTo>
                    <a:pt x="887" y="1739"/>
                    <a:pt x="981" y="1645"/>
                    <a:pt x="981" y="1529"/>
                  </a:cubicBezTo>
                  <a:cubicBezTo>
                    <a:pt x="981" y="210"/>
                    <a:pt x="981" y="210"/>
                    <a:pt x="981" y="210"/>
                  </a:cubicBezTo>
                  <a:cubicBezTo>
                    <a:pt x="981" y="94"/>
                    <a:pt x="887" y="0"/>
                    <a:pt x="771" y="0"/>
                  </a:cubicBezTo>
                  <a:close/>
                  <a:moveTo>
                    <a:pt x="210" y="100"/>
                  </a:moveTo>
                  <a:cubicBezTo>
                    <a:pt x="771" y="100"/>
                    <a:pt x="771" y="100"/>
                    <a:pt x="771" y="100"/>
                  </a:cubicBezTo>
                  <a:cubicBezTo>
                    <a:pt x="832" y="100"/>
                    <a:pt x="881" y="149"/>
                    <a:pt x="881" y="210"/>
                  </a:cubicBezTo>
                  <a:cubicBezTo>
                    <a:pt x="881" y="1272"/>
                    <a:pt x="881" y="1272"/>
                    <a:pt x="881" y="1272"/>
                  </a:cubicBezTo>
                  <a:cubicBezTo>
                    <a:pt x="100" y="1272"/>
                    <a:pt x="100" y="1272"/>
                    <a:pt x="100" y="1272"/>
                  </a:cubicBezTo>
                  <a:cubicBezTo>
                    <a:pt x="100" y="210"/>
                    <a:pt x="100" y="210"/>
                    <a:pt x="100" y="210"/>
                  </a:cubicBezTo>
                  <a:cubicBezTo>
                    <a:pt x="100" y="149"/>
                    <a:pt x="150" y="100"/>
                    <a:pt x="210" y="100"/>
                  </a:cubicBezTo>
                  <a:close/>
                  <a:moveTo>
                    <a:pt x="771" y="1639"/>
                  </a:moveTo>
                  <a:cubicBezTo>
                    <a:pt x="210" y="1639"/>
                    <a:pt x="210" y="1639"/>
                    <a:pt x="210" y="1639"/>
                  </a:cubicBezTo>
                  <a:cubicBezTo>
                    <a:pt x="150" y="1639"/>
                    <a:pt x="100" y="1590"/>
                    <a:pt x="100" y="1529"/>
                  </a:cubicBezTo>
                  <a:cubicBezTo>
                    <a:pt x="100" y="1372"/>
                    <a:pt x="100" y="1372"/>
                    <a:pt x="100" y="1372"/>
                  </a:cubicBezTo>
                  <a:cubicBezTo>
                    <a:pt x="881" y="1372"/>
                    <a:pt x="881" y="1372"/>
                    <a:pt x="881" y="1372"/>
                  </a:cubicBezTo>
                  <a:cubicBezTo>
                    <a:pt x="881" y="1529"/>
                    <a:pt x="881" y="1529"/>
                    <a:pt x="881" y="1529"/>
                  </a:cubicBezTo>
                  <a:cubicBezTo>
                    <a:pt x="881" y="1590"/>
                    <a:pt x="832" y="1639"/>
                    <a:pt x="771" y="16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Oval 241"/>
            <p:cNvSpPr>
              <a:spLocks noChangeArrowheads="1"/>
            </p:cNvSpPr>
            <p:nvPr/>
          </p:nvSpPr>
          <p:spPr bwMode="auto">
            <a:xfrm>
              <a:off x="5280" y="2157"/>
              <a:ext cx="171" cy="171"/>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63" name="Freeform 601"/>
          <p:cNvSpPr>
            <a:spLocks noEditPoints="1"/>
          </p:cNvSpPr>
          <p:nvPr/>
        </p:nvSpPr>
        <p:spPr bwMode="auto">
          <a:xfrm>
            <a:off x="4852647" y="4500284"/>
            <a:ext cx="416168" cy="416168"/>
          </a:xfrm>
          <a:custGeom>
            <a:avLst/>
            <a:gdLst>
              <a:gd name="T0" fmla="*/ 821 w 821"/>
              <a:gd name="T1" fmla="*/ 411 h 821"/>
              <a:gd name="T2" fmla="*/ 0 w 821"/>
              <a:gd name="T3" fmla="*/ 411 h 821"/>
              <a:gd name="T4" fmla="*/ 729 w 821"/>
              <a:gd name="T5" fmla="*/ 670 h 821"/>
              <a:gd name="T6" fmla="*/ 729 w 821"/>
              <a:gd name="T7" fmla="*/ 669 h 821"/>
              <a:gd name="T8" fmla="*/ 714 w 821"/>
              <a:gd name="T9" fmla="*/ 637 h 821"/>
              <a:gd name="T10" fmla="*/ 580 w 821"/>
              <a:gd name="T11" fmla="*/ 619 h 821"/>
              <a:gd name="T12" fmla="*/ 482 w 821"/>
              <a:gd name="T13" fmla="*/ 539 h 821"/>
              <a:gd name="T14" fmla="*/ 459 w 821"/>
              <a:gd name="T15" fmla="*/ 309 h 821"/>
              <a:gd name="T16" fmla="*/ 472 w 821"/>
              <a:gd name="T17" fmla="*/ 211 h 821"/>
              <a:gd name="T18" fmla="*/ 789 w 821"/>
              <a:gd name="T19" fmla="*/ 411 h 821"/>
              <a:gd name="T20" fmla="*/ 499 w 821"/>
              <a:gd name="T21" fmla="*/ 669 h 821"/>
              <a:gd name="T22" fmla="*/ 464 w 821"/>
              <a:gd name="T23" fmla="*/ 584 h 821"/>
              <a:gd name="T24" fmla="*/ 548 w 821"/>
              <a:gd name="T25" fmla="*/ 619 h 821"/>
              <a:gd name="T26" fmla="*/ 426 w 821"/>
              <a:gd name="T27" fmla="*/ 583 h 821"/>
              <a:gd name="T28" fmla="*/ 276 w 821"/>
              <a:gd name="T29" fmla="*/ 495 h 821"/>
              <a:gd name="T30" fmla="*/ 246 w 821"/>
              <a:gd name="T31" fmla="*/ 432 h 821"/>
              <a:gd name="T32" fmla="*/ 392 w 821"/>
              <a:gd name="T33" fmla="*/ 332 h 821"/>
              <a:gd name="T34" fmla="*/ 441 w 821"/>
              <a:gd name="T35" fmla="*/ 561 h 821"/>
              <a:gd name="T36" fmla="*/ 145 w 821"/>
              <a:gd name="T37" fmla="*/ 495 h 821"/>
              <a:gd name="T38" fmla="*/ 194 w 821"/>
              <a:gd name="T39" fmla="*/ 445 h 821"/>
              <a:gd name="T40" fmla="*/ 230 w 821"/>
              <a:gd name="T41" fmla="*/ 530 h 821"/>
              <a:gd name="T42" fmla="*/ 145 w 821"/>
              <a:gd name="T43" fmla="*/ 495 h 821"/>
              <a:gd name="T44" fmla="*/ 408 w 821"/>
              <a:gd name="T45" fmla="*/ 169 h 821"/>
              <a:gd name="T46" fmla="*/ 413 w 821"/>
              <a:gd name="T47" fmla="*/ 32 h 821"/>
              <a:gd name="T48" fmla="*/ 451 w 821"/>
              <a:gd name="T49" fmla="*/ 186 h 821"/>
              <a:gd name="T50" fmla="*/ 451 w 821"/>
              <a:gd name="T51" fmla="*/ 251 h 821"/>
              <a:gd name="T52" fmla="*/ 401 w 821"/>
              <a:gd name="T53" fmla="*/ 301 h 821"/>
              <a:gd name="T54" fmla="*/ 366 w 821"/>
              <a:gd name="T55" fmla="*/ 216 h 821"/>
              <a:gd name="T56" fmla="*/ 380 w 821"/>
              <a:gd name="T57" fmla="*/ 33 h 821"/>
              <a:gd name="T58" fmla="*/ 376 w 821"/>
              <a:gd name="T59" fmla="*/ 173 h 821"/>
              <a:gd name="T60" fmla="*/ 319 w 821"/>
              <a:gd name="T61" fmla="*/ 251 h 821"/>
              <a:gd name="T62" fmla="*/ 217 w 821"/>
              <a:gd name="T63" fmla="*/ 417 h 821"/>
              <a:gd name="T64" fmla="*/ 137 w 821"/>
              <a:gd name="T65" fmla="*/ 437 h 821"/>
              <a:gd name="T66" fmla="*/ 35 w 821"/>
              <a:gd name="T67" fmla="*/ 359 h 821"/>
              <a:gd name="T68" fmla="*/ 32 w 821"/>
              <a:gd name="T69" fmla="*/ 398 h 821"/>
              <a:gd name="T70" fmla="*/ 113 w 821"/>
              <a:gd name="T71" fmla="*/ 495 h 821"/>
              <a:gd name="T72" fmla="*/ 94 w 821"/>
              <a:gd name="T73" fmla="*/ 618 h 821"/>
              <a:gd name="T74" fmla="*/ 32 w 821"/>
              <a:gd name="T75" fmla="*/ 398 h 821"/>
              <a:gd name="T76" fmla="*/ 156 w 821"/>
              <a:gd name="T77" fmla="*/ 567 h 821"/>
              <a:gd name="T78" fmla="*/ 252 w 821"/>
              <a:gd name="T79" fmla="*/ 553 h 821"/>
              <a:gd name="T80" fmla="*/ 417 w 821"/>
              <a:gd name="T81" fmla="*/ 614 h 821"/>
              <a:gd name="T82" fmla="*/ 499 w 821"/>
              <a:gd name="T83" fmla="*/ 701 h 821"/>
              <a:gd name="T84" fmla="*/ 557 w 821"/>
              <a:gd name="T85" fmla="*/ 759 h 821"/>
              <a:gd name="T86" fmla="*/ 115 w 821"/>
              <a:gd name="T87" fmla="*/ 647 h 821"/>
              <a:gd name="T88" fmla="*/ 549 w 821"/>
              <a:gd name="T89" fmla="*/ 683 h 821"/>
              <a:gd name="T90" fmla="*/ 573 w 821"/>
              <a:gd name="T91" fmla="*/ 653 h 821"/>
              <a:gd name="T92" fmla="*/ 586 w 821"/>
              <a:gd name="T93" fmla="*/ 746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1" h="821">
                <a:moveTo>
                  <a:pt x="729" y="669"/>
                </a:moveTo>
                <a:cubicBezTo>
                  <a:pt x="787" y="598"/>
                  <a:pt x="821" y="508"/>
                  <a:pt x="821" y="411"/>
                </a:cubicBezTo>
                <a:cubicBezTo>
                  <a:pt x="821" y="184"/>
                  <a:pt x="637" y="0"/>
                  <a:pt x="410" y="0"/>
                </a:cubicBezTo>
                <a:cubicBezTo>
                  <a:pt x="184" y="0"/>
                  <a:pt x="0" y="184"/>
                  <a:pt x="0" y="411"/>
                </a:cubicBezTo>
                <a:cubicBezTo>
                  <a:pt x="0" y="637"/>
                  <a:pt x="184" y="821"/>
                  <a:pt x="410" y="821"/>
                </a:cubicBezTo>
                <a:cubicBezTo>
                  <a:pt x="539" y="821"/>
                  <a:pt x="653" y="762"/>
                  <a:pt x="729" y="670"/>
                </a:cubicBezTo>
                <a:cubicBezTo>
                  <a:pt x="729" y="670"/>
                  <a:pt x="729" y="670"/>
                  <a:pt x="729" y="670"/>
                </a:cubicBezTo>
                <a:lnTo>
                  <a:pt x="729" y="669"/>
                </a:lnTo>
                <a:close/>
                <a:moveTo>
                  <a:pt x="789" y="411"/>
                </a:moveTo>
                <a:cubicBezTo>
                  <a:pt x="789" y="495"/>
                  <a:pt x="761" y="574"/>
                  <a:pt x="714" y="637"/>
                </a:cubicBezTo>
                <a:cubicBezTo>
                  <a:pt x="669" y="635"/>
                  <a:pt x="624" y="629"/>
                  <a:pt x="580" y="622"/>
                </a:cubicBezTo>
                <a:cubicBezTo>
                  <a:pt x="580" y="621"/>
                  <a:pt x="580" y="620"/>
                  <a:pt x="580" y="619"/>
                </a:cubicBezTo>
                <a:cubicBezTo>
                  <a:pt x="580" y="574"/>
                  <a:pt x="544" y="537"/>
                  <a:pt x="499" y="537"/>
                </a:cubicBezTo>
                <a:cubicBezTo>
                  <a:pt x="493" y="537"/>
                  <a:pt x="487" y="538"/>
                  <a:pt x="482" y="539"/>
                </a:cubicBezTo>
                <a:cubicBezTo>
                  <a:pt x="456" y="471"/>
                  <a:pt x="436" y="401"/>
                  <a:pt x="424" y="329"/>
                </a:cubicBezTo>
                <a:cubicBezTo>
                  <a:pt x="437" y="326"/>
                  <a:pt x="449" y="319"/>
                  <a:pt x="459" y="309"/>
                </a:cubicBezTo>
                <a:cubicBezTo>
                  <a:pt x="474" y="293"/>
                  <a:pt x="483" y="273"/>
                  <a:pt x="483" y="251"/>
                </a:cubicBezTo>
                <a:cubicBezTo>
                  <a:pt x="483" y="236"/>
                  <a:pt x="479" y="223"/>
                  <a:pt x="472" y="211"/>
                </a:cubicBezTo>
                <a:cubicBezTo>
                  <a:pt x="525" y="172"/>
                  <a:pt x="581" y="138"/>
                  <a:pt x="639" y="109"/>
                </a:cubicBezTo>
                <a:cubicBezTo>
                  <a:pt x="730" y="178"/>
                  <a:pt x="789" y="288"/>
                  <a:pt x="789" y="411"/>
                </a:cubicBezTo>
                <a:close/>
                <a:moveTo>
                  <a:pt x="534" y="654"/>
                </a:moveTo>
                <a:cubicBezTo>
                  <a:pt x="525" y="664"/>
                  <a:pt x="512" y="669"/>
                  <a:pt x="499" y="669"/>
                </a:cubicBezTo>
                <a:cubicBezTo>
                  <a:pt x="471" y="669"/>
                  <a:pt x="449" y="647"/>
                  <a:pt x="449" y="619"/>
                </a:cubicBezTo>
                <a:cubicBezTo>
                  <a:pt x="449" y="606"/>
                  <a:pt x="454" y="593"/>
                  <a:pt x="464" y="584"/>
                </a:cubicBezTo>
                <a:cubicBezTo>
                  <a:pt x="473" y="575"/>
                  <a:pt x="485" y="569"/>
                  <a:pt x="499" y="569"/>
                </a:cubicBezTo>
                <a:cubicBezTo>
                  <a:pt x="526" y="569"/>
                  <a:pt x="548" y="592"/>
                  <a:pt x="548" y="619"/>
                </a:cubicBezTo>
                <a:cubicBezTo>
                  <a:pt x="548" y="632"/>
                  <a:pt x="543" y="645"/>
                  <a:pt x="534" y="654"/>
                </a:cubicBezTo>
                <a:close/>
                <a:moveTo>
                  <a:pt x="426" y="583"/>
                </a:moveTo>
                <a:cubicBezTo>
                  <a:pt x="373" y="565"/>
                  <a:pt x="322" y="544"/>
                  <a:pt x="273" y="519"/>
                </a:cubicBezTo>
                <a:cubicBezTo>
                  <a:pt x="275" y="511"/>
                  <a:pt x="276" y="503"/>
                  <a:pt x="276" y="495"/>
                </a:cubicBezTo>
                <a:cubicBezTo>
                  <a:pt x="276" y="495"/>
                  <a:pt x="276" y="495"/>
                  <a:pt x="276" y="495"/>
                </a:cubicBezTo>
                <a:cubicBezTo>
                  <a:pt x="276" y="469"/>
                  <a:pt x="264" y="447"/>
                  <a:pt x="246" y="432"/>
                </a:cubicBezTo>
                <a:cubicBezTo>
                  <a:pt x="278" y="390"/>
                  <a:pt x="312" y="351"/>
                  <a:pt x="350" y="314"/>
                </a:cubicBezTo>
                <a:cubicBezTo>
                  <a:pt x="362" y="324"/>
                  <a:pt x="376" y="330"/>
                  <a:pt x="392" y="332"/>
                </a:cubicBezTo>
                <a:cubicBezTo>
                  <a:pt x="405" y="407"/>
                  <a:pt x="425" y="481"/>
                  <a:pt x="452" y="552"/>
                </a:cubicBezTo>
                <a:cubicBezTo>
                  <a:pt x="448" y="555"/>
                  <a:pt x="444" y="558"/>
                  <a:pt x="441" y="561"/>
                </a:cubicBezTo>
                <a:cubicBezTo>
                  <a:pt x="435" y="568"/>
                  <a:pt x="429" y="575"/>
                  <a:pt x="426" y="583"/>
                </a:cubicBezTo>
                <a:close/>
                <a:moveTo>
                  <a:pt x="145" y="495"/>
                </a:moveTo>
                <a:cubicBezTo>
                  <a:pt x="145" y="482"/>
                  <a:pt x="150" y="469"/>
                  <a:pt x="159" y="460"/>
                </a:cubicBezTo>
                <a:cubicBezTo>
                  <a:pt x="169" y="451"/>
                  <a:pt x="181" y="445"/>
                  <a:pt x="194" y="445"/>
                </a:cubicBezTo>
                <a:cubicBezTo>
                  <a:pt x="222" y="445"/>
                  <a:pt x="244" y="468"/>
                  <a:pt x="244" y="495"/>
                </a:cubicBezTo>
                <a:cubicBezTo>
                  <a:pt x="244" y="508"/>
                  <a:pt x="239" y="521"/>
                  <a:pt x="230" y="530"/>
                </a:cubicBezTo>
                <a:cubicBezTo>
                  <a:pt x="220" y="540"/>
                  <a:pt x="208" y="545"/>
                  <a:pt x="194" y="545"/>
                </a:cubicBezTo>
                <a:cubicBezTo>
                  <a:pt x="167" y="545"/>
                  <a:pt x="145" y="523"/>
                  <a:pt x="145" y="495"/>
                </a:cubicBezTo>
                <a:close/>
                <a:moveTo>
                  <a:pt x="451" y="186"/>
                </a:moveTo>
                <a:cubicBezTo>
                  <a:pt x="439" y="177"/>
                  <a:pt x="424" y="171"/>
                  <a:pt x="408" y="169"/>
                </a:cubicBezTo>
                <a:cubicBezTo>
                  <a:pt x="408" y="159"/>
                  <a:pt x="408" y="149"/>
                  <a:pt x="408" y="138"/>
                </a:cubicBezTo>
                <a:cubicBezTo>
                  <a:pt x="408" y="103"/>
                  <a:pt x="409" y="67"/>
                  <a:pt x="413" y="32"/>
                </a:cubicBezTo>
                <a:cubicBezTo>
                  <a:pt x="485" y="32"/>
                  <a:pt x="552" y="53"/>
                  <a:pt x="609" y="89"/>
                </a:cubicBezTo>
                <a:cubicBezTo>
                  <a:pt x="554" y="117"/>
                  <a:pt x="501" y="150"/>
                  <a:pt x="451" y="186"/>
                </a:cubicBezTo>
                <a:close/>
                <a:moveTo>
                  <a:pt x="401" y="201"/>
                </a:moveTo>
                <a:cubicBezTo>
                  <a:pt x="428" y="201"/>
                  <a:pt x="451" y="223"/>
                  <a:pt x="451" y="251"/>
                </a:cubicBezTo>
                <a:cubicBezTo>
                  <a:pt x="451" y="264"/>
                  <a:pt x="446" y="277"/>
                  <a:pt x="436" y="286"/>
                </a:cubicBezTo>
                <a:cubicBezTo>
                  <a:pt x="427" y="295"/>
                  <a:pt x="414" y="301"/>
                  <a:pt x="401" y="301"/>
                </a:cubicBezTo>
                <a:cubicBezTo>
                  <a:pt x="374" y="301"/>
                  <a:pt x="351" y="278"/>
                  <a:pt x="351" y="251"/>
                </a:cubicBezTo>
                <a:cubicBezTo>
                  <a:pt x="351" y="238"/>
                  <a:pt x="356" y="225"/>
                  <a:pt x="366" y="216"/>
                </a:cubicBezTo>
                <a:cubicBezTo>
                  <a:pt x="375" y="206"/>
                  <a:pt x="388" y="201"/>
                  <a:pt x="401" y="201"/>
                </a:cubicBezTo>
                <a:close/>
                <a:moveTo>
                  <a:pt x="380" y="33"/>
                </a:moveTo>
                <a:cubicBezTo>
                  <a:pt x="377" y="68"/>
                  <a:pt x="376" y="103"/>
                  <a:pt x="376" y="138"/>
                </a:cubicBezTo>
                <a:cubicBezTo>
                  <a:pt x="376" y="150"/>
                  <a:pt x="376" y="161"/>
                  <a:pt x="376" y="173"/>
                </a:cubicBezTo>
                <a:cubicBezTo>
                  <a:pt x="364" y="177"/>
                  <a:pt x="353" y="184"/>
                  <a:pt x="343" y="193"/>
                </a:cubicBezTo>
                <a:cubicBezTo>
                  <a:pt x="328" y="208"/>
                  <a:pt x="319" y="229"/>
                  <a:pt x="319" y="251"/>
                </a:cubicBezTo>
                <a:cubicBezTo>
                  <a:pt x="319" y="265"/>
                  <a:pt x="323" y="278"/>
                  <a:pt x="329" y="290"/>
                </a:cubicBezTo>
                <a:cubicBezTo>
                  <a:pt x="289" y="329"/>
                  <a:pt x="251" y="372"/>
                  <a:pt x="217" y="417"/>
                </a:cubicBezTo>
                <a:cubicBezTo>
                  <a:pt x="210" y="415"/>
                  <a:pt x="202" y="413"/>
                  <a:pt x="194" y="413"/>
                </a:cubicBezTo>
                <a:cubicBezTo>
                  <a:pt x="173" y="413"/>
                  <a:pt x="152" y="422"/>
                  <a:pt x="137" y="437"/>
                </a:cubicBezTo>
                <a:cubicBezTo>
                  <a:pt x="136" y="437"/>
                  <a:pt x="136" y="438"/>
                  <a:pt x="136" y="438"/>
                </a:cubicBezTo>
                <a:cubicBezTo>
                  <a:pt x="101" y="413"/>
                  <a:pt x="67" y="387"/>
                  <a:pt x="35" y="359"/>
                </a:cubicBezTo>
                <a:cubicBezTo>
                  <a:pt x="60" y="184"/>
                  <a:pt x="203" y="47"/>
                  <a:pt x="380" y="33"/>
                </a:cubicBezTo>
                <a:close/>
                <a:moveTo>
                  <a:pt x="32" y="398"/>
                </a:moveTo>
                <a:cubicBezTo>
                  <a:pt x="60" y="421"/>
                  <a:pt x="89" y="444"/>
                  <a:pt x="119" y="464"/>
                </a:cubicBezTo>
                <a:cubicBezTo>
                  <a:pt x="115" y="474"/>
                  <a:pt x="113" y="484"/>
                  <a:pt x="113" y="495"/>
                </a:cubicBezTo>
                <a:cubicBezTo>
                  <a:pt x="113" y="515"/>
                  <a:pt x="119" y="533"/>
                  <a:pt x="131" y="547"/>
                </a:cubicBezTo>
                <a:cubicBezTo>
                  <a:pt x="118" y="570"/>
                  <a:pt x="105" y="594"/>
                  <a:pt x="94" y="618"/>
                </a:cubicBezTo>
                <a:cubicBezTo>
                  <a:pt x="55" y="558"/>
                  <a:pt x="32" y="487"/>
                  <a:pt x="32" y="411"/>
                </a:cubicBezTo>
                <a:cubicBezTo>
                  <a:pt x="32" y="406"/>
                  <a:pt x="32" y="402"/>
                  <a:pt x="32" y="398"/>
                </a:cubicBezTo>
                <a:close/>
                <a:moveTo>
                  <a:pt x="115" y="647"/>
                </a:moveTo>
                <a:cubicBezTo>
                  <a:pt x="128" y="620"/>
                  <a:pt x="141" y="593"/>
                  <a:pt x="156" y="567"/>
                </a:cubicBezTo>
                <a:cubicBezTo>
                  <a:pt x="167" y="573"/>
                  <a:pt x="180" y="577"/>
                  <a:pt x="194" y="577"/>
                </a:cubicBezTo>
                <a:cubicBezTo>
                  <a:pt x="216" y="577"/>
                  <a:pt x="237" y="568"/>
                  <a:pt x="252" y="553"/>
                </a:cubicBezTo>
                <a:cubicBezTo>
                  <a:pt x="254" y="551"/>
                  <a:pt x="256" y="549"/>
                  <a:pt x="257" y="547"/>
                </a:cubicBezTo>
                <a:cubicBezTo>
                  <a:pt x="309" y="573"/>
                  <a:pt x="362" y="596"/>
                  <a:pt x="417" y="614"/>
                </a:cubicBezTo>
                <a:cubicBezTo>
                  <a:pt x="417" y="615"/>
                  <a:pt x="417" y="617"/>
                  <a:pt x="417" y="619"/>
                </a:cubicBezTo>
                <a:cubicBezTo>
                  <a:pt x="417" y="664"/>
                  <a:pt x="454" y="701"/>
                  <a:pt x="499" y="701"/>
                </a:cubicBezTo>
                <a:cubicBezTo>
                  <a:pt x="506" y="701"/>
                  <a:pt x="513" y="700"/>
                  <a:pt x="521" y="698"/>
                </a:cubicBezTo>
                <a:cubicBezTo>
                  <a:pt x="532" y="719"/>
                  <a:pt x="544" y="739"/>
                  <a:pt x="557" y="759"/>
                </a:cubicBezTo>
                <a:cubicBezTo>
                  <a:pt x="512" y="779"/>
                  <a:pt x="462" y="789"/>
                  <a:pt x="410" y="789"/>
                </a:cubicBezTo>
                <a:cubicBezTo>
                  <a:pt x="291" y="789"/>
                  <a:pt x="185" y="734"/>
                  <a:pt x="115" y="647"/>
                </a:cubicBezTo>
                <a:close/>
                <a:moveTo>
                  <a:pt x="586" y="746"/>
                </a:moveTo>
                <a:cubicBezTo>
                  <a:pt x="573" y="725"/>
                  <a:pt x="561" y="705"/>
                  <a:pt x="549" y="683"/>
                </a:cubicBezTo>
                <a:cubicBezTo>
                  <a:pt x="552" y="681"/>
                  <a:pt x="554" y="679"/>
                  <a:pt x="557" y="677"/>
                </a:cubicBezTo>
                <a:cubicBezTo>
                  <a:pt x="564" y="670"/>
                  <a:pt x="569" y="662"/>
                  <a:pt x="573" y="653"/>
                </a:cubicBezTo>
                <a:cubicBezTo>
                  <a:pt x="611" y="660"/>
                  <a:pt x="650" y="664"/>
                  <a:pt x="688" y="667"/>
                </a:cubicBezTo>
                <a:cubicBezTo>
                  <a:pt x="659" y="699"/>
                  <a:pt x="625" y="725"/>
                  <a:pt x="586" y="746"/>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64" name="Freeform 145"/>
          <p:cNvSpPr>
            <a:spLocks noEditPoints="1"/>
          </p:cNvSpPr>
          <p:nvPr/>
        </p:nvSpPr>
        <p:spPr bwMode="auto">
          <a:xfrm>
            <a:off x="4819612" y="5516164"/>
            <a:ext cx="438808" cy="324576"/>
          </a:xfrm>
          <a:custGeom>
            <a:avLst/>
            <a:gdLst>
              <a:gd name="T0" fmla="*/ 699 w 779"/>
              <a:gd name="T1" fmla="*/ 0 h 576"/>
              <a:gd name="T2" fmla="*/ 80 w 779"/>
              <a:gd name="T3" fmla="*/ 0 h 576"/>
              <a:gd name="T4" fmla="*/ 0 w 779"/>
              <a:gd name="T5" fmla="*/ 80 h 576"/>
              <a:gd name="T6" fmla="*/ 0 w 779"/>
              <a:gd name="T7" fmla="*/ 496 h 576"/>
              <a:gd name="T8" fmla="*/ 80 w 779"/>
              <a:gd name="T9" fmla="*/ 576 h 576"/>
              <a:gd name="T10" fmla="*/ 699 w 779"/>
              <a:gd name="T11" fmla="*/ 576 h 576"/>
              <a:gd name="T12" fmla="*/ 779 w 779"/>
              <a:gd name="T13" fmla="*/ 496 h 576"/>
              <a:gd name="T14" fmla="*/ 779 w 779"/>
              <a:gd name="T15" fmla="*/ 80 h 576"/>
              <a:gd name="T16" fmla="*/ 699 w 779"/>
              <a:gd name="T17" fmla="*/ 0 h 576"/>
              <a:gd name="T18" fmla="*/ 747 w 779"/>
              <a:gd name="T19" fmla="*/ 496 h 576"/>
              <a:gd name="T20" fmla="*/ 699 w 779"/>
              <a:gd name="T21" fmla="*/ 544 h 576"/>
              <a:gd name="T22" fmla="*/ 80 w 779"/>
              <a:gd name="T23" fmla="*/ 544 h 576"/>
              <a:gd name="T24" fmla="*/ 32 w 779"/>
              <a:gd name="T25" fmla="*/ 496 h 576"/>
              <a:gd name="T26" fmla="*/ 32 w 779"/>
              <a:gd name="T27" fmla="*/ 80 h 576"/>
              <a:gd name="T28" fmla="*/ 80 w 779"/>
              <a:gd name="T29" fmla="*/ 32 h 576"/>
              <a:gd name="T30" fmla="*/ 699 w 779"/>
              <a:gd name="T31" fmla="*/ 32 h 576"/>
              <a:gd name="T32" fmla="*/ 747 w 779"/>
              <a:gd name="T33" fmla="*/ 80 h 576"/>
              <a:gd name="T34" fmla="*/ 747 w 779"/>
              <a:gd name="T35" fmla="*/ 496 h 576"/>
              <a:gd name="T36" fmla="*/ 210 w 779"/>
              <a:gd name="T37" fmla="*/ 191 h 576"/>
              <a:gd name="T38" fmla="*/ 248 w 779"/>
              <a:gd name="T39" fmla="*/ 191 h 576"/>
              <a:gd name="T40" fmla="*/ 318 w 779"/>
              <a:gd name="T41" fmla="*/ 385 h 576"/>
              <a:gd name="T42" fmla="*/ 276 w 779"/>
              <a:gd name="T43" fmla="*/ 385 h 576"/>
              <a:gd name="T44" fmla="*/ 262 w 779"/>
              <a:gd name="T45" fmla="*/ 343 h 576"/>
              <a:gd name="T46" fmla="*/ 195 w 779"/>
              <a:gd name="T47" fmla="*/ 343 h 576"/>
              <a:gd name="T48" fmla="*/ 181 w 779"/>
              <a:gd name="T49" fmla="*/ 385 h 576"/>
              <a:gd name="T50" fmla="*/ 141 w 779"/>
              <a:gd name="T51" fmla="*/ 385 h 576"/>
              <a:gd name="T52" fmla="*/ 210 w 779"/>
              <a:gd name="T53" fmla="*/ 191 h 576"/>
              <a:gd name="T54" fmla="*/ 250 w 779"/>
              <a:gd name="T55" fmla="*/ 308 h 576"/>
              <a:gd name="T56" fmla="*/ 229 w 779"/>
              <a:gd name="T57" fmla="*/ 245 h 576"/>
              <a:gd name="T58" fmla="*/ 207 w 779"/>
              <a:gd name="T59" fmla="*/ 308 h 576"/>
              <a:gd name="T60" fmla="*/ 250 w 779"/>
              <a:gd name="T61" fmla="*/ 308 h 576"/>
              <a:gd name="T62" fmla="*/ 341 w 779"/>
              <a:gd name="T63" fmla="*/ 192 h 576"/>
              <a:gd name="T64" fmla="*/ 406 w 779"/>
              <a:gd name="T65" fmla="*/ 192 h 576"/>
              <a:gd name="T66" fmla="*/ 477 w 779"/>
              <a:gd name="T67" fmla="*/ 258 h 576"/>
              <a:gd name="T68" fmla="*/ 477 w 779"/>
              <a:gd name="T69" fmla="*/ 259 h 576"/>
              <a:gd name="T70" fmla="*/ 404 w 779"/>
              <a:gd name="T71" fmla="*/ 326 h 576"/>
              <a:gd name="T72" fmla="*/ 382 w 779"/>
              <a:gd name="T73" fmla="*/ 326 h 576"/>
              <a:gd name="T74" fmla="*/ 382 w 779"/>
              <a:gd name="T75" fmla="*/ 385 h 576"/>
              <a:gd name="T76" fmla="*/ 341 w 779"/>
              <a:gd name="T77" fmla="*/ 385 h 576"/>
              <a:gd name="T78" fmla="*/ 341 w 779"/>
              <a:gd name="T79" fmla="*/ 192 h 576"/>
              <a:gd name="T80" fmla="*/ 404 w 779"/>
              <a:gd name="T81" fmla="*/ 290 h 576"/>
              <a:gd name="T82" fmla="*/ 436 w 779"/>
              <a:gd name="T83" fmla="*/ 259 h 576"/>
              <a:gd name="T84" fmla="*/ 436 w 779"/>
              <a:gd name="T85" fmla="*/ 259 h 576"/>
              <a:gd name="T86" fmla="*/ 403 w 779"/>
              <a:gd name="T87" fmla="*/ 228 h 576"/>
              <a:gd name="T88" fmla="*/ 382 w 779"/>
              <a:gd name="T89" fmla="*/ 228 h 576"/>
              <a:gd name="T90" fmla="*/ 382 w 779"/>
              <a:gd name="T91" fmla="*/ 290 h 576"/>
              <a:gd name="T92" fmla="*/ 404 w 779"/>
              <a:gd name="T93" fmla="*/ 290 h 576"/>
              <a:gd name="T94" fmla="*/ 503 w 779"/>
              <a:gd name="T95" fmla="*/ 192 h 576"/>
              <a:gd name="T96" fmla="*/ 567 w 779"/>
              <a:gd name="T97" fmla="*/ 192 h 576"/>
              <a:gd name="T98" fmla="*/ 638 w 779"/>
              <a:gd name="T99" fmla="*/ 258 h 576"/>
              <a:gd name="T100" fmla="*/ 638 w 779"/>
              <a:gd name="T101" fmla="*/ 259 h 576"/>
              <a:gd name="T102" fmla="*/ 565 w 779"/>
              <a:gd name="T103" fmla="*/ 326 h 576"/>
              <a:gd name="T104" fmla="*/ 543 w 779"/>
              <a:gd name="T105" fmla="*/ 326 h 576"/>
              <a:gd name="T106" fmla="*/ 543 w 779"/>
              <a:gd name="T107" fmla="*/ 385 h 576"/>
              <a:gd name="T108" fmla="*/ 503 w 779"/>
              <a:gd name="T109" fmla="*/ 385 h 576"/>
              <a:gd name="T110" fmla="*/ 503 w 779"/>
              <a:gd name="T111" fmla="*/ 192 h 576"/>
              <a:gd name="T112" fmla="*/ 565 w 779"/>
              <a:gd name="T113" fmla="*/ 290 h 576"/>
              <a:gd name="T114" fmla="*/ 597 w 779"/>
              <a:gd name="T115" fmla="*/ 259 h 576"/>
              <a:gd name="T116" fmla="*/ 597 w 779"/>
              <a:gd name="T117" fmla="*/ 259 h 576"/>
              <a:gd name="T118" fmla="*/ 565 w 779"/>
              <a:gd name="T119" fmla="*/ 228 h 576"/>
              <a:gd name="T120" fmla="*/ 543 w 779"/>
              <a:gd name="T121" fmla="*/ 228 h 576"/>
              <a:gd name="T122" fmla="*/ 543 w 779"/>
              <a:gd name="T123" fmla="*/ 290 h 576"/>
              <a:gd name="T124" fmla="*/ 565 w 779"/>
              <a:gd name="T125" fmla="*/ 29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9" h="576">
                <a:moveTo>
                  <a:pt x="699" y="0"/>
                </a:moveTo>
                <a:cubicBezTo>
                  <a:pt x="80" y="0"/>
                  <a:pt x="80" y="0"/>
                  <a:pt x="80" y="0"/>
                </a:cubicBezTo>
                <a:cubicBezTo>
                  <a:pt x="36" y="0"/>
                  <a:pt x="0" y="36"/>
                  <a:pt x="0" y="80"/>
                </a:cubicBezTo>
                <a:cubicBezTo>
                  <a:pt x="0" y="496"/>
                  <a:pt x="0" y="496"/>
                  <a:pt x="0" y="496"/>
                </a:cubicBezTo>
                <a:cubicBezTo>
                  <a:pt x="0" y="540"/>
                  <a:pt x="36" y="576"/>
                  <a:pt x="80" y="576"/>
                </a:cubicBezTo>
                <a:cubicBezTo>
                  <a:pt x="699" y="576"/>
                  <a:pt x="699" y="576"/>
                  <a:pt x="699" y="576"/>
                </a:cubicBezTo>
                <a:cubicBezTo>
                  <a:pt x="743" y="576"/>
                  <a:pt x="779" y="540"/>
                  <a:pt x="779" y="496"/>
                </a:cubicBezTo>
                <a:cubicBezTo>
                  <a:pt x="779" y="80"/>
                  <a:pt x="779" y="80"/>
                  <a:pt x="779" y="80"/>
                </a:cubicBezTo>
                <a:cubicBezTo>
                  <a:pt x="779" y="36"/>
                  <a:pt x="743" y="0"/>
                  <a:pt x="699" y="0"/>
                </a:cubicBezTo>
                <a:close/>
                <a:moveTo>
                  <a:pt x="747" y="496"/>
                </a:moveTo>
                <a:cubicBezTo>
                  <a:pt x="747" y="522"/>
                  <a:pt x="725" y="544"/>
                  <a:pt x="699" y="544"/>
                </a:cubicBezTo>
                <a:cubicBezTo>
                  <a:pt x="80" y="544"/>
                  <a:pt x="80" y="544"/>
                  <a:pt x="80" y="544"/>
                </a:cubicBezTo>
                <a:cubicBezTo>
                  <a:pt x="54" y="544"/>
                  <a:pt x="32" y="522"/>
                  <a:pt x="32" y="496"/>
                </a:cubicBezTo>
                <a:cubicBezTo>
                  <a:pt x="32" y="80"/>
                  <a:pt x="32" y="80"/>
                  <a:pt x="32" y="80"/>
                </a:cubicBezTo>
                <a:cubicBezTo>
                  <a:pt x="32" y="53"/>
                  <a:pt x="54" y="32"/>
                  <a:pt x="80" y="32"/>
                </a:cubicBezTo>
                <a:cubicBezTo>
                  <a:pt x="699" y="32"/>
                  <a:pt x="699" y="32"/>
                  <a:pt x="699" y="32"/>
                </a:cubicBezTo>
                <a:cubicBezTo>
                  <a:pt x="725" y="32"/>
                  <a:pt x="747" y="53"/>
                  <a:pt x="747" y="80"/>
                </a:cubicBezTo>
                <a:lnTo>
                  <a:pt x="747" y="496"/>
                </a:lnTo>
                <a:close/>
                <a:moveTo>
                  <a:pt x="210" y="191"/>
                </a:moveTo>
                <a:cubicBezTo>
                  <a:pt x="248" y="191"/>
                  <a:pt x="248" y="191"/>
                  <a:pt x="248" y="191"/>
                </a:cubicBezTo>
                <a:cubicBezTo>
                  <a:pt x="318" y="385"/>
                  <a:pt x="318" y="385"/>
                  <a:pt x="318" y="385"/>
                </a:cubicBezTo>
                <a:cubicBezTo>
                  <a:pt x="276" y="385"/>
                  <a:pt x="276" y="385"/>
                  <a:pt x="276" y="385"/>
                </a:cubicBezTo>
                <a:cubicBezTo>
                  <a:pt x="262" y="343"/>
                  <a:pt x="262" y="343"/>
                  <a:pt x="262" y="343"/>
                </a:cubicBezTo>
                <a:cubicBezTo>
                  <a:pt x="195" y="343"/>
                  <a:pt x="195" y="343"/>
                  <a:pt x="195" y="343"/>
                </a:cubicBezTo>
                <a:cubicBezTo>
                  <a:pt x="181" y="385"/>
                  <a:pt x="181" y="385"/>
                  <a:pt x="181" y="385"/>
                </a:cubicBezTo>
                <a:cubicBezTo>
                  <a:pt x="141" y="385"/>
                  <a:pt x="141" y="385"/>
                  <a:pt x="141" y="385"/>
                </a:cubicBezTo>
                <a:lnTo>
                  <a:pt x="210" y="191"/>
                </a:lnTo>
                <a:close/>
                <a:moveTo>
                  <a:pt x="250" y="308"/>
                </a:moveTo>
                <a:cubicBezTo>
                  <a:pt x="229" y="245"/>
                  <a:pt x="229" y="245"/>
                  <a:pt x="229" y="245"/>
                </a:cubicBezTo>
                <a:cubicBezTo>
                  <a:pt x="207" y="308"/>
                  <a:pt x="207" y="308"/>
                  <a:pt x="207" y="308"/>
                </a:cubicBezTo>
                <a:lnTo>
                  <a:pt x="250" y="308"/>
                </a:lnTo>
                <a:close/>
                <a:moveTo>
                  <a:pt x="341" y="192"/>
                </a:moveTo>
                <a:cubicBezTo>
                  <a:pt x="406" y="192"/>
                  <a:pt x="406" y="192"/>
                  <a:pt x="406" y="192"/>
                </a:cubicBezTo>
                <a:cubicBezTo>
                  <a:pt x="449" y="192"/>
                  <a:pt x="477" y="217"/>
                  <a:pt x="477" y="258"/>
                </a:cubicBezTo>
                <a:cubicBezTo>
                  <a:pt x="477" y="259"/>
                  <a:pt x="477" y="259"/>
                  <a:pt x="477" y="259"/>
                </a:cubicBezTo>
                <a:cubicBezTo>
                  <a:pt x="477" y="303"/>
                  <a:pt x="445" y="325"/>
                  <a:pt x="404" y="326"/>
                </a:cubicBezTo>
                <a:cubicBezTo>
                  <a:pt x="382" y="326"/>
                  <a:pt x="382" y="326"/>
                  <a:pt x="382" y="326"/>
                </a:cubicBezTo>
                <a:cubicBezTo>
                  <a:pt x="382" y="385"/>
                  <a:pt x="382" y="385"/>
                  <a:pt x="382" y="385"/>
                </a:cubicBezTo>
                <a:cubicBezTo>
                  <a:pt x="341" y="385"/>
                  <a:pt x="341" y="385"/>
                  <a:pt x="341" y="385"/>
                </a:cubicBezTo>
                <a:lnTo>
                  <a:pt x="341" y="192"/>
                </a:lnTo>
                <a:close/>
                <a:moveTo>
                  <a:pt x="404" y="290"/>
                </a:moveTo>
                <a:cubicBezTo>
                  <a:pt x="425" y="290"/>
                  <a:pt x="436" y="277"/>
                  <a:pt x="436" y="259"/>
                </a:cubicBezTo>
                <a:cubicBezTo>
                  <a:pt x="436" y="259"/>
                  <a:pt x="436" y="259"/>
                  <a:pt x="436" y="259"/>
                </a:cubicBezTo>
                <a:cubicBezTo>
                  <a:pt x="436" y="239"/>
                  <a:pt x="425" y="228"/>
                  <a:pt x="403" y="228"/>
                </a:cubicBezTo>
                <a:cubicBezTo>
                  <a:pt x="382" y="228"/>
                  <a:pt x="382" y="228"/>
                  <a:pt x="382" y="228"/>
                </a:cubicBezTo>
                <a:cubicBezTo>
                  <a:pt x="382" y="290"/>
                  <a:pt x="382" y="290"/>
                  <a:pt x="382" y="290"/>
                </a:cubicBezTo>
                <a:lnTo>
                  <a:pt x="404" y="290"/>
                </a:lnTo>
                <a:close/>
                <a:moveTo>
                  <a:pt x="503" y="192"/>
                </a:moveTo>
                <a:cubicBezTo>
                  <a:pt x="567" y="192"/>
                  <a:pt x="567" y="192"/>
                  <a:pt x="567" y="192"/>
                </a:cubicBezTo>
                <a:cubicBezTo>
                  <a:pt x="610" y="192"/>
                  <a:pt x="638" y="217"/>
                  <a:pt x="638" y="258"/>
                </a:cubicBezTo>
                <a:cubicBezTo>
                  <a:pt x="638" y="259"/>
                  <a:pt x="638" y="259"/>
                  <a:pt x="638" y="259"/>
                </a:cubicBezTo>
                <a:cubicBezTo>
                  <a:pt x="638" y="303"/>
                  <a:pt x="606" y="325"/>
                  <a:pt x="565" y="326"/>
                </a:cubicBezTo>
                <a:cubicBezTo>
                  <a:pt x="543" y="326"/>
                  <a:pt x="543" y="326"/>
                  <a:pt x="543" y="326"/>
                </a:cubicBezTo>
                <a:cubicBezTo>
                  <a:pt x="543" y="385"/>
                  <a:pt x="543" y="385"/>
                  <a:pt x="543" y="385"/>
                </a:cubicBezTo>
                <a:cubicBezTo>
                  <a:pt x="503" y="385"/>
                  <a:pt x="503" y="385"/>
                  <a:pt x="503" y="385"/>
                </a:cubicBezTo>
                <a:lnTo>
                  <a:pt x="503" y="192"/>
                </a:lnTo>
                <a:close/>
                <a:moveTo>
                  <a:pt x="565" y="290"/>
                </a:moveTo>
                <a:cubicBezTo>
                  <a:pt x="586" y="290"/>
                  <a:pt x="597" y="277"/>
                  <a:pt x="597" y="259"/>
                </a:cubicBezTo>
                <a:cubicBezTo>
                  <a:pt x="597" y="259"/>
                  <a:pt x="597" y="259"/>
                  <a:pt x="597" y="259"/>
                </a:cubicBezTo>
                <a:cubicBezTo>
                  <a:pt x="597" y="239"/>
                  <a:pt x="586" y="228"/>
                  <a:pt x="565" y="228"/>
                </a:cubicBezTo>
                <a:cubicBezTo>
                  <a:pt x="543" y="228"/>
                  <a:pt x="543" y="228"/>
                  <a:pt x="543" y="228"/>
                </a:cubicBezTo>
                <a:cubicBezTo>
                  <a:pt x="543" y="290"/>
                  <a:pt x="543" y="290"/>
                  <a:pt x="543" y="290"/>
                </a:cubicBezTo>
                <a:lnTo>
                  <a:pt x="565" y="29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nvGrpSpPr>
          <p:cNvPr id="165" name="Group 244"/>
          <p:cNvGrpSpPr>
            <a:grpSpLocks noChangeAspect="1"/>
          </p:cNvGrpSpPr>
          <p:nvPr/>
        </p:nvGrpSpPr>
        <p:grpSpPr bwMode="auto">
          <a:xfrm>
            <a:off x="4096616" y="5510989"/>
            <a:ext cx="447136" cy="334924"/>
            <a:chOff x="960" y="2"/>
            <a:chExt cx="5762" cy="4316"/>
          </a:xfrm>
          <a:solidFill>
            <a:srgbClr val="000000"/>
          </a:solidFill>
        </p:grpSpPr>
        <p:sp>
          <p:nvSpPr>
            <p:cNvPr id="166" name="Freeform 245"/>
            <p:cNvSpPr>
              <a:spLocks noEditPoints="1"/>
            </p:cNvSpPr>
            <p:nvPr/>
          </p:nvSpPr>
          <p:spPr bwMode="auto">
            <a:xfrm>
              <a:off x="960" y="2"/>
              <a:ext cx="5762" cy="4316"/>
            </a:xfrm>
            <a:custGeom>
              <a:avLst/>
              <a:gdLst>
                <a:gd name="T0" fmla="*/ 2690 w 3020"/>
                <a:gd name="T1" fmla="*/ 0 h 2260"/>
                <a:gd name="T2" fmla="*/ 330 w 3020"/>
                <a:gd name="T3" fmla="*/ 0 h 2260"/>
                <a:gd name="T4" fmla="*/ 0 w 3020"/>
                <a:gd name="T5" fmla="*/ 330 h 2260"/>
                <a:gd name="T6" fmla="*/ 0 w 3020"/>
                <a:gd name="T7" fmla="*/ 1930 h 2260"/>
                <a:gd name="T8" fmla="*/ 330 w 3020"/>
                <a:gd name="T9" fmla="*/ 2260 h 2260"/>
                <a:gd name="T10" fmla="*/ 2690 w 3020"/>
                <a:gd name="T11" fmla="*/ 2260 h 2260"/>
                <a:gd name="T12" fmla="*/ 3020 w 3020"/>
                <a:gd name="T13" fmla="*/ 1930 h 2260"/>
                <a:gd name="T14" fmla="*/ 3020 w 3020"/>
                <a:gd name="T15" fmla="*/ 330 h 2260"/>
                <a:gd name="T16" fmla="*/ 2690 w 3020"/>
                <a:gd name="T17" fmla="*/ 0 h 2260"/>
                <a:gd name="T18" fmla="*/ 330 w 3020"/>
                <a:gd name="T19" fmla="*/ 100 h 2260"/>
                <a:gd name="T20" fmla="*/ 2690 w 3020"/>
                <a:gd name="T21" fmla="*/ 100 h 2260"/>
                <a:gd name="T22" fmla="*/ 2920 w 3020"/>
                <a:gd name="T23" fmla="*/ 330 h 2260"/>
                <a:gd name="T24" fmla="*/ 2920 w 3020"/>
                <a:gd name="T25" fmla="*/ 1080 h 2260"/>
                <a:gd name="T26" fmla="*/ 100 w 3020"/>
                <a:gd name="T27" fmla="*/ 1080 h 2260"/>
                <a:gd name="T28" fmla="*/ 100 w 3020"/>
                <a:gd name="T29" fmla="*/ 330 h 2260"/>
                <a:gd name="T30" fmla="*/ 330 w 3020"/>
                <a:gd name="T31" fmla="*/ 100 h 2260"/>
                <a:gd name="T32" fmla="*/ 2690 w 3020"/>
                <a:gd name="T33" fmla="*/ 2160 h 2260"/>
                <a:gd name="T34" fmla="*/ 330 w 3020"/>
                <a:gd name="T35" fmla="*/ 2160 h 2260"/>
                <a:gd name="T36" fmla="*/ 100 w 3020"/>
                <a:gd name="T37" fmla="*/ 1930 h 2260"/>
                <a:gd name="T38" fmla="*/ 100 w 3020"/>
                <a:gd name="T39" fmla="*/ 1180 h 2260"/>
                <a:gd name="T40" fmla="*/ 2920 w 3020"/>
                <a:gd name="T41" fmla="*/ 1180 h 2260"/>
                <a:gd name="T42" fmla="*/ 2920 w 3020"/>
                <a:gd name="T43" fmla="*/ 1930 h 2260"/>
                <a:gd name="T44" fmla="*/ 2690 w 3020"/>
                <a:gd name="T45" fmla="*/ 2160 h 2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20" h="2260">
                  <a:moveTo>
                    <a:pt x="2690" y="0"/>
                  </a:moveTo>
                  <a:cubicBezTo>
                    <a:pt x="330" y="0"/>
                    <a:pt x="330" y="0"/>
                    <a:pt x="330" y="0"/>
                  </a:cubicBezTo>
                  <a:cubicBezTo>
                    <a:pt x="149" y="0"/>
                    <a:pt x="0" y="148"/>
                    <a:pt x="0" y="330"/>
                  </a:cubicBezTo>
                  <a:cubicBezTo>
                    <a:pt x="0" y="1930"/>
                    <a:pt x="0" y="1930"/>
                    <a:pt x="0" y="1930"/>
                  </a:cubicBezTo>
                  <a:cubicBezTo>
                    <a:pt x="0" y="2112"/>
                    <a:pt x="149" y="2260"/>
                    <a:pt x="330" y="2260"/>
                  </a:cubicBezTo>
                  <a:cubicBezTo>
                    <a:pt x="2690" y="2260"/>
                    <a:pt x="2690" y="2260"/>
                    <a:pt x="2690" y="2260"/>
                  </a:cubicBezTo>
                  <a:cubicBezTo>
                    <a:pt x="2871" y="2260"/>
                    <a:pt x="3020" y="2112"/>
                    <a:pt x="3020" y="1930"/>
                  </a:cubicBezTo>
                  <a:cubicBezTo>
                    <a:pt x="3020" y="330"/>
                    <a:pt x="3020" y="330"/>
                    <a:pt x="3020" y="330"/>
                  </a:cubicBezTo>
                  <a:cubicBezTo>
                    <a:pt x="3020" y="148"/>
                    <a:pt x="2871" y="0"/>
                    <a:pt x="2690" y="0"/>
                  </a:cubicBezTo>
                  <a:close/>
                  <a:moveTo>
                    <a:pt x="330" y="100"/>
                  </a:moveTo>
                  <a:cubicBezTo>
                    <a:pt x="2690" y="100"/>
                    <a:pt x="2690" y="100"/>
                    <a:pt x="2690" y="100"/>
                  </a:cubicBezTo>
                  <a:cubicBezTo>
                    <a:pt x="2816" y="100"/>
                    <a:pt x="2920" y="204"/>
                    <a:pt x="2920" y="330"/>
                  </a:cubicBezTo>
                  <a:cubicBezTo>
                    <a:pt x="2920" y="1080"/>
                    <a:pt x="2920" y="1080"/>
                    <a:pt x="2920" y="1080"/>
                  </a:cubicBezTo>
                  <a:cubicBezTo>
                    <a:pt x="100" y="1080"/>
                    <a:pt x="100" y="1080"/>
                    <a:pt x="100" y="1080"/>
                  </a:cubicBezTo>
                  <a:cubicBezTo>
                    <a:pt x="100" y="330"/>
                    <a:pt x="100" y="330"/>
                    <a:pt x="100" y="330"/>
                  </a:cubicBezTo>
                  <a:cubicBezTo>
                    <a:pt x="100" y="204"/>
                    <a:pt x="204" y="100"/>
                    <a:pt x="330" y="100"/>
                  </a:cubicBezTo>
                  <a:close/>
                  <a:moveTo>
                    <a:pt x="2690" y="2160"/>
                  </a:moveTo>
                  <a:cubicBezTo>
                    <a:pt x="330" y="2160"/>
                    <a:pt x="330" y="2160"/>
                    <a:pt x="330" y="2160"/>
                  </a:cubicBezTo>
                  <a:cubicBezTo>
                    <a:pt x="204" y="2160"/>
                    <a:pt x="100" y="2056"/>
                    <a:pt x="100" y="1930"/>
                  </a:cubicBezTo>
                  <a:cubicBezTo>
                    <a:pt x="100" y="1180"/>
                    <a:pt x="100" y="1180"/>
                    <a:pt x="100" y="1180"/>
                  </a:cubicBezTo>
                  <a:cubicBezTo>
                    <a:pt x="2920" y="1180"/>
                    <a:pt x="2920" y="1180"/>
                    <a:pt x="2920" y="1180"/>
                  </a:cubicBezTo>
                  <a:cubicBezTo>
                    <a:pt x="2920" y="1930"/>
                    <a:pt x="2920" y="1930"/>
                    <a:pt x="2920" y="1930"/>
                  </a:cubicBezTo>
                  <a:cubicBezTo>
                    <a:pt x="2920" y="2056"/>
                    <a:pt x="2816" y="2160"/>
                    <a:pt x="2690" y="21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Freeform 246"/>
            <p:cNvSpPr>
              <a:spLocks noEditPoints="1"/>
            </p:cNvSpPr>
            <p:nvPr/>
          </p:nvSpPr>
          <p:spPr bwMode="auto">
            <a:xfrm>
              <a:off x="5133" y="668"/>
              <a:ext cx="877" cy="879"/>
            </a:xfrm>
            <a:custGeom>
              <a:avLst/>
              <a:gdLst>
                <a:gd name="T0" fmla="*/ 230 w 460"/>
                <a:gd name="T1" fmla="*/ 460 h 460"/>
                <a:gd name="T2" fmla="*/ 460 w 460"/>
                <a:gd name="T3" fmla="*/ 230 h 460"/>
                <a:gd name="T4" fmla="*/ 230 w 460"/>
                <a:gd name="T5" fmla="*/ 0 h 460"/>
                <a:gd name="T6" fmla="*/ 0 w 460"/>
                <a:gd name="T7" fmla="*/ 230 h 460"/>
                <a:gd name="T8" fmla="*/ 230 w 460"/>
                <a:gd name="T9" fmla="*/ 460 h 460"/>
                <a:gd name="T10" fmla="*/ 230 w 460"/>
                <a:gd name="T11" fmla="*/ 100 h 460"/>
                <a:gd name="T12" fmla="*/ 360 w 460"/>
                <a:gd name="T13" fmla="*/ 230 h 460"/>
                <a:gd name="T14" fmla="*/ 230 w 460"/>
                <a:gd name="T15" fmla="*/ 360 h 460"/>
                <a:gd name="T16" fmla="*/ 100 w 460"/>
                <a:gd name="T17" fmla="*/ 230 h 460"/>
                <a:gd name="T18" fmla="*/ 230 w 460"/>
                <a:gd name="T19" fmla="*/ 10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60">
                  <a:moveTo>
                    <a:pt x="230" y="460"/>
                  </a:moveTo>
                  <a:cubicBezTo>
                    <a:pt x="357" y="460"/>
                    <a:pt x="460" y="357"/>
                    <a:pt x="460" y="230"/>
                  </a:cubicBezTo>
                  <a:cubicBezTo>
                    <a:pt x="460" y="104"/>
                    <a:pt x="357" y="0"/>
                    <a:pt x="230" y="0"/>
                  </a:cubicBezTo>
                  <a:cubicBezTo>
                    <a:pt x="103" y="0"/>
                    <a:pt x="0" y="104"/>
                    <a:pt x="0" y="230"/>
                  </a:cubicBezTo>
                  <a:cubicBezTo>
                    <a:pt x="0" y="357"/>
                    <a:pt x="103" y="460"/>
                    <a:pt x="230" y="460"/>
                  </a:cubicBezTo>
                  <a:close/>
                  <a:moveTo>
                    <a:pt x="230" y="100"/>
                  </a:moveTo>
                  <a:cubicBezTo>
                    <a:pt x="302" y="100"/>
                    <a:pt x="360" y="159"/>
                    <a:pt x="360" y="230"/>
                  </a:cubicBezTo>
                  <a:cubicBezTo>
                    <a:pt x="360" y="302"/>
                    <a:pt x="302" y="360"/>
                    <a:pt x="230" y="360"/>
                  </a:cubicBezTo>
                  <a:cubicBezTo>
                    <a:pt x="158" y="360"/>
                    <a:pt x="100" y="302"/>
                    <a:pt x="100" y="230"/>
                  </a:cubicBezTo>
                  <a:cubicBezTo>
                    <a:pt x="100" y="159"/>
                    <a:pt x="158" y="100"/>
                    <a:pt x="230"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Freeform 247"/>
            <p:cNvSpPr>
              <a:spLocks noEditPoints="1"/>
            </p:cNvSpPr>
            <p:nvPr/>
          </p:nvSpPr>
          <p:spPr bwMode="auto">
            <a:xfrm>
              <a:off x="5133" y="2710"/>
              <a:ext cx="877" cy="879"/>
            </a:xfrm>
            <a:custGeom>
              <a:avLst/>
              <a:gdLst>
                <a:gd name="T0" fmla="*/ 230 w 460"/>
                <a:gd name="T1" fmla="*/ 0 h 460"/>
                <a:gd name="T2" fmla="*/ 0 w 460"/>
                <a:gd name="T3" fmla="*/ 230 h 460"/>
                <a:gd name="T4" fmla="*/ 230 w 460"/>
                <a:gd name="T5" fmla="*/ 460 h 460"/>
                <a:gd name="T6" fmla="*/ 460 w 460"/>
                <a:gd name="T7" fmla="*/ 230 h 460"/>
                <a:gd name="T8" fmla="*/ 230 w 460"/>
                <a:gd name="T9" fmla="*/ 0 h 460"/>
                <a:gd name="T10" fmla="*/ 230 w 460"/>
                <a:gd name="T11" fmla="*/ 360 h 460"/>
                <a:gd name="T12" fmla="*/ 100 w 460"/>
                <a:gd name="T13" fmla="*/ 230 h 460"/>
                <a:gd name="T14" fmla="*/ 230 w 460"/>
                <a:gd name="T15" fmla="*/ 100 h 460"/>
                <a:gd name="T16" fmla="*/ 360 w 460"/>
                <a:gd name="T17" fmla="*/ 230 h 460"/>
                <a:gd name="T18" fmla="*/ 230 w 460"/>
                <a:gd name="T19" fmla="*/ 36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 h="460">
                  <a:moveTo>
                    <a:pt x="230" y="0"/>
                  </a:moveTo>
                  <a:cubicBezTo>
                    <a:pt x="103" y="0"/>
                    <a:pt x="0" y="103"/>
                    <a:pt x="0" y="230"/>
                  </a:cubicBezTo>
                  <a:cubicBezTo>
                    <a:pt x="0" y="357"/>
                    <a:pt x="103" y="460"/>
                    <a:pt x="230" y="460"/>
                  </a:cubicBezTo>
                  <a:cubicBezTo>
                    <a:pt x="357" y="460"/>
                    <a:pt x="460" y="357"/>
                    <a:pt x="460" y="230"/>
                  </a:cubicBezTo>
                  <a:cubicBezTo>
                    <a:pt x="460" y="103"/>
                    <a:pt x="357" y="0"/>
                    <a:pt x="230" y="0"/>
                  </a:cubicBezTo>
                  <a:close/>
                  <a:moveTo>
                    <a:pt x="230" y="360"/>
                  </a:moveTo>
                  <a:cubicBezTo>
                    <a:pt x="158" y="360"/>
                    <a:pt x="100" y="302"/>
                    <a:pt x="100" y="230"/>
                  </a:cubicBezTo>
                  <a:cubicBezTo>
                    <a:pt x="100" y="158"/>
                    <a:pt x="158" y="100"/>
                    <a:pt x="230" y="100"/>
                  </a:cubicBezTo>
                  <a:cubicBezTo>
                    <a:pt x="302" y="100"/>
                    <a:pt x="360" y="158"/>
                    <a:pt x="360" y="230"/>
                  </a:cubicBezTo>
                  <a:cubicBezTo>
                    <a:pt x="360" y="302"/>
                    <a:pt x="302" y="360"/>
                    <a:pt x="230" y="36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Freeform 248"/>
            <p:cNvSpPr>
              <a:spLocks/>
            </p:cNvSpPr>
            <p:nvPr/>
          </p:nvSpPr>
          <p:spPr bwMode="auto">
            <a:xfrm>
              <a:off x="1653" y="3054"/>
              <a:ext cx="2612" cy="191"/>
            </a:xfrm>
            <a:custGeom>
              <a:avLst/>
              <a:gdLst>
                <a:gd name="T0" fmla="*/ 1319 w 1369"/>
                <a:gd name="T1" fmla="*/ 0 h 100"/>
                <a:gd name="T2" fmla="*/ 50 w 1369"/>
                <a:gd name="T3" fmla="*/ 0 h 100"/>
                <a:gd name="T4" fmla="*/ 0 w 1369"/>
                <a:gd name="T5" fmla="*/ 50 h 100"/>
                <a:gd name="T6" fmla="*/ 50 w 1369"/>
                <a:gd name="T7" fmla="*/ 100 h 100"/>
                <a:gd name="T8" fmla="*/ 1319 w 1369"/>
                <a:gd name="T9" fmla="*/ 100 h 100"/>
                <a:gd name="T10" fmla="*/ 1369 w 1369"/>
                <a:gd name="T11" fmla="*/ 50 h 100"/>
                <a:gd name="T12" fmla="*/ 1319 w 136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69" h="100">
                  <a:moveTo>
                    <a:pt x="1319" y="0"/>
                  </a:moveTo>
                  <a:cubicBezTo>
                    <a:pt x="50" y="0"/>
                    <a:pt x="50" y="0"/>
                    <a:pt x="50" y="0"/>
                  </a:cubicBezTo>
                  <a:cubicBezTo>
                    <a:pt x="22" y="0"/>
                    <a:pt x="0" y="23"/>
                    <a:pt x="0" y="50"/>
                  </a:cubicBezTo>
                  <a:cubicBezTo>
                    <a:pt x="0" y="78"/>
                    <a:pt x="22" y="100"/>
                    <a:pt x="50" y="100"/>
                  </a:cubicBezTo>
                  <a:cubicBezTo>
                    <a:pt x="1319" y="100"/>
                    <a:pt x="1319" y="100"/>
                    <a:pt x="1319" y="100"/>
                  </a:cubicBezTo>
                  <a:cubicBezTo>
                    <a:pt x="1346" y="100"/>
                    <a:pt x="1369" y="78"/>
                    <a:pt x="1369" y="50"/>
                  </a:cubicBezTo>
                  <a:cubicBezTo>
                    <a:pt x="1369" y="23"/>
                    <a:pt x="1346" y="0"/>
                    <a:pt x="131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70" name="Freeform 1201"/>
          <p:cNvSpPr>
            <a:spLocks noEditPoints="1"/>
          </p:cNvSpPr>
          <p:nvPr/>
        </p:nvSpPr>
        <p:spPr bwMode="auto">
          <a:xfrm>
            <a:off x="8545544" y="4897914"/>
            <a:ext cx="473117" cy="578939"/>
          </a:xfrm>
          <a:custGeom>
            <a:avLst/>
            <a:gdLst>
              <a:gd name="T0" fmla="*/ 342 w 683"/>
              <a:gd name="T1" fmla="*/ 0 h 836"/>
              <a:gd name="T2" fmla="*/ 0 w 683"/>
              <a:gd name="T3" fmla="*/ 131 h 836"/>
              <a:gd name="T4" fmla="*/ 0 w 683"/>
              <a:gd name="T5" fmla="*/ 314 h 836"/>
              <a:gd name="T6" fmla="*/ 0 w 683"/>
              <a:gd name="T7" fmla="*/ 323 h 836"/>
              <a:gd name="T8" fmla="*/ 0 w 683"/>
              <a:gd name="T9" fmla="*/ 501 h 836"/>
              <a:gd name="T10" fmla="*/ 0 w 683"/>
              <a:gd name="T11" fmla="*/ 514 h 836"/>
              <a:gd name="T12" fmla="*/ 0 w 683"/>
              <a:gd name="T13" fmla="*/ 706 h 836"/>
              <a:gd name="T14" fmla="*/ 342 w 683"/>
              <a:gd name="T15" fmla="*/ 836 h 836"/>
              <a:gd name="T16" fmla="*/ 683 w 683"/>
              <a:gd name="T17" fmla="*/ 706 h 836"/>
              <a:gd name="T18" fmla="*/ 683 w 683"/>
              <a:gd name="T19" fmla="*/ 514 h 836"/>
              <a:gd name="T20" fmla="*/ 683 w 683"/>
              <a:gd name="T21" fmla="*/ 480 h 836"/>
              <a:gd name="T22" fmla="*/ 683 w 683"/>
              <a:gd name="T23" fmla="*/ 323 h 836"/>
              <a:gd name="T24" fmla="*/ 683 w 683"/>
              <a:gd name="T25" fmla="*/ 309 h 836"/>
              <a:gd name="T26" fmla="*/ 683 w 683"/>
              <a:gd name="T27" fmla="*/ 131 h 836"/>
              <a:gd name="T28" fmla="*/ 342 w 683"/>
              <a:gd name="T29" fmla="*/ 0 h 836"/>
              <a:gd name="T30" fmla="*/ 342 w 683"/>
              <a:gd name="T31" fmla="*/ 32 h 836"/>
              <a:gd name="T32" fmla="*/ 651 w 683"/>
              <a:gd name="T33" fmla="*/ 131 h 836"/>
              <a:gd name="T34" fmla="*/ 342 w 683"/>
              <a:gd name="T35" fmla="*/ 230 h 836"/>
              <a:gd name="T36" fmla="*/ 32 w 683"/>
              <a:gd name="T37" fmla="*/ 131 h 836"/>
              <a:gd name="T38" fmla="*/ 342 w 683"/>
              <a:gd name="T39" fmla="*/ 32 h 836"/>
              <a:gd name="T40" fmla="*/ 342 w 683"/>
              <a:gd name="T41" fmla="*/ 804 h 836"/>
              <a:gd name="T42" fmla="*/ 32 w 683"/>
              <a:gd name="T43" fmla="*/ 706 h 836"/>
              <a:gd name="T44" fmla="*/ 32 w 683"/>
              <a:gd name="T45" fmla="*/ 571 h 836"/>
              <a:gd name="T46" fmla="*/ 342 w 683"/>
              <a:gd name="T47" fmla="*/ 645 h 836"/>
              <a:gd name="T48" fmla="*/ 651 w 683"/>
              <a:gd name="T49" fmla="*/ 571 h 836"/>
              <a:gd name="T50" fmla="*/ 651 w 683"/>
              <a:gd name="T51" fmla="*/ 706 h 836"/>
              <a:gd name="T52" fmla="*/ 342 w 683"/>
              <a:gd name="T53" fmla="*/ 804 h 836"/>
              <a:gd name="T54" fmla="*/ 651 w 683"/>
              <a:gd name="T55" fmla="*/ 514 h 836"/>
              <a:gd name="T56" fmla="*/ 342 w 683"/>
              <a:gd name="T57" fmla="*/ 613 h 836"/>
              <a:gd name="T58" fmla="*/ 32 w 683"/>
              <a:gd name="T59" fmla="*/ 514 h 836"/>
              <a:gd name="T60" fmla="*/ 32 w 683"/>
              <a:gd name="T61" fmla="*/ 501 h 836"/>
              <a:gd name="T62" fmla="*/ 32 w 683"/>
              <a:gd name="T63" fmla="*/ 380 h 836"/>
              <a:gd name="T64" fmla="*/ 342 w 683"/>
              <a:gd name="T65" fmla="*/ 454 h 836"/>
              <a:gd name="T66" fmla="*/ 651 w 683"/>
              <a:gd name="T67" fmla="*/ 380 h 836"/>
              <a:gd name="T68" fmla="*/ 651 w 683"/>
              <a:gd name="T69" fmla="*/ 480 h 836"/>
              <a:gd name="T70" fmla="*/ 651 w 683"/>
              <a:gd name="T71" fmla="*/ 514 h 836"/>
              <a:gd name="T72" fmla="*/ 651 w 683"/>
              <a:gd name="T73" fmla="*/ 323 h 836"/>
              <a:gd name="T74" fmla="*/ 342 w 683"/>
              <a:gd name="T75" fmla="*/ 422 h 836"/>
              <a:gd name="T76" fmla="*/ 32 w 683"/>
              <a:gd name="T77" fmla="*/ 323 h 836"/>
              <a:gd name="T78" fmla="*/ 32 w 683"/>
              <a:gd name="T79" fmla="*/ 314 h 836"/>
              <a:gd name="T80" fmla="*/ 32 w 683"/>
              <a:gd name="T81" fmla="*/ 189 h 836"/>
              <a:gd name="T82" fmla="*/ 342 w 683"/>
              <a:gd name="T83" fmla="*/ 262 h 836"/>
              <a:gd name="T84" fmla="*/ 651 w 683"/>
              <a:gd name="T85" fmla="*/ 189 h 836"/>
              <a:gd name="T86" fmla="*/ 651 w 683"/>
              <a:gd name="T87" fmla="*/ 309 h 836"/>
              <a:gd name="T88" fmla="*/ 651 w 683"/>
              <a:gd name="T89" fmla="*/ 323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3" h="836">
                <a:moveTo>
                  <a:pt x="342" y="0"/>
                </a:moveTo>
                <a:cubicBezTo>
                  <a:pt x="147" y="0"/>
                  <a:pt x="0" y="57"/>
                  <a:pt x="0" y="131"/>
                </a:cubicBezTo>
                <a:cubicBezTo>
                  <a:pt x="0" y="314"/>
                  <a:pt x="0" y="314"/>
                  <a:pt x="0" y="314"/>
                </a:cubicBezTo>
                <a:cubicBezTo>
                  <a:pt x="0" y="323"/>
                  <a:pt x="0" y="323"/>
                  <a:pt x="0" y="323"/>
                </a:cubicBezTo>
                <a:cubicBezTo>
                  <a:pt x="0" y="501"/>
                  <a:pt x="0" y="501"/>
                  <a:pt x="0" y="501"/>
                </a:cubicBezTo>
                <a:cubicBezTo>
                  <a:pt x="0" y="514"/>
                  <a:pt x="0" y="514"/>
                  <a:pt x="0" y="514"/>
                </a:cubicBezTo>
                <a:cubicBezTo>
                  <a:pt x="0" y="706"/>
                  <a:pt x="0" y="706"/>
                  <a:pt x="0" y="706"/>
                </a:cubicBezTo>
                <a:cubicBezTo>
                  <a:pt x="0" y="780"/>
                  <a:pt x="147" y="836"/>
                  <a:pt x="342" y="836"/>
                </a:cubicBezTo>
                <a:cubicBezTo>
                  <a:pt x="536" y="836"/>
                  <a:pt x="683" y="780"/>
                  <a:pt x="683" y="706"/>
                </a:cubicBezTo>
                <a:cubicBezTo>
                  <a:pt x="683" y="514"/>
                  <a:pt x="683" y="514"/>
                  <a:pt x="683" y="514"/>
                </a:cubicBezTo>
                <a:cubicBezTo>
                  <a:pt x="683" y="480"/>
                  <a:pt x="683" y="480"/>
                  <a:pt x="683" y="480"/>
                </a:cubicBezTo>
                <a:cubicBezTo>
                  <a:pt x="683" y="323"/>
                  <a:pt x="683" y="323"/>
                  <a:pt x="683" y="323"/>
                </a:cubicBezTo>
                <a:cubicBezTo>
                  <a:pt x="683" y="309"/>
                  <a:pt x="683" y="309"/>
                  <a:pt x="683" y="309"/>
                </a:cubicBezTo>
                <a:cubicBezTo>
                  <a:pt x="683" y="131"/>
                  <a:pt x="683" y="131"/>
                  <a:pt x="683" y="131"/>
                </a:cubicBezTo>
                <a:cubicBezTo>
                  <a:pt x="683" y="57"/>
                  <a:pt x="536" y="0"/>
                  <a:pt x="342" y="0"/>
                </a:cubicBezTo>
                <a:close/>
                <a:moveTo>
                  <a:pt x="342" y="32"/>
                </a:moveTo>
                <a:cubicBezTo>
                  <a:pt x="524" y="32"/>
                  <a:pt x="651" y="85"/>
                  <a:pt x="651" y="131"/>
                </a:cubicBezTo>
                <a:cubicBezTo>
                  <a:pt x="651" y="178"/>
                  <a:pt x="524" y="230"/>
                  <a:pt x="342" y="230"/>
                </a:cubicBezTo>
                <a:cubicBezTo>
                  <a:pt x="159" y="230"/>
                  <a:pt x="32" y="178"/>
                  <a:pt x="32" y="131"/>
                </a:cubicBezTo>
                <a:cubicBezTo>
                  <a:pt x="32" y="85"/>
                  <a:pt x="159" y="32"/>
                  <a:pt x="342" y="32"/>
                </a:cubicBezTo>
                <a:close/>
                <a:moveTo>
                  <a:pt x="342" y="804"/>
                </a:moveTo>
                <a:cubicBezTo>
                  <a:pt x="159" y="804"/>
                  <a:pt x="32" y="752"/>
                  <a:pt x="32" y="706"/>
                </a:cubicBezTo>
                <a:cubicBezTo>
                  <a:pt x="32" y="571"/>
                  <a:pt x="32" y="571"/>
                  <a:pt x="32" y="571"/>
                </a:cubicBezTo>
                <a:cubicBezTo>
                  <a:pt x="86" y="616"/>
                  <a:pt x="201" y="645"/>
                  <a:pt x="342" y="645"/>
                </a:cubicBezTo>
                <a:cubicBezTo>
                  <a:pt x="482" y="645"/>
                  <a:pt x="598" y="616"/>
                  <a:pt x="651" y="571"/>
                </a:cubicBezTo>
                <a:cubicBezTo>
                  <a:pt x="651" y="706"/>
                  <a:pt x="651" y="706"/>
                  <a:pt x="651" y="706"/>
                </a:cubicBezTo>
                <a:cubicBezTo>
                  <a:pt x="651" y="752"/>
                  <a:pt x="524" y="804"/>
                  <a:pt x="342" y="804"/>
                </a:cubicBezTo>
                <a:close/>
                <a:moveTo>
                  <a:pt x="651" y="514"/>
                </a:moveTo>
                <a:cubicBezTo>
                  <a:pt x="651" y="561"/>
                  <a:pt x="524" y="613"/>
                  <a:pt x="342" y="613"/>
                </a:cubicBezTo>
                <a:cubicBezTo>
                  <a:pt x="159" y="613"/>
                  <a:pt x="32" y="561"/>
                  <a:pt x="32" y="514"/>
                </a:cubicBezTo>
                <a:cubicBezTo>
                  <a:pt x="32" y="501"/>
                  <a:pt x="32" y="501"/>
                  <a:pt x="32" y="501"/>
                </a:cubicBezTo>
                <a:cubicBezTo>
                  <a:pt x="32" y="380"/>
                  <a:pt x="32" y="380"/>
                  <a:pt x="32" y="380"/>
                </a:cubicBezTo>
                <a:cubicBezTo>
                  <a:pt x="86" y="424"/>
                  <a:pt x="201" y="454"/>
                  <a:pt x="342" y="454"/>
                </a:cubicBezTo>
                <a:cubicBezTo>
                  <a:pt x="482" y="454"/>
                  <a:pt x="598" y="424"/>
                  <a:pt x="651" y="380"/>
                </a:cubicBezTo>
                <a:cubicBezTo>
                  <a:pt x="651" y="480"/>
                  <a:pt x="651" y="480"/>
                  <a:pt x="651" y="480"/>
                </a:cubicBezTo>
                <a:lnTo>
                  <a:pt x="651" y="514"/>
                </a:lnTo>
                <a:close/>
                <a:moveTo>
                  <a:pt x="651" y="323"/>
                </a:moveTo>
                <a:cubicBezTo>
                  <a:pt x="651" y="370"/>
                  <a:pt x="524" y="422"/>
                  <a:pt x="342" y="422"/>
                </a:cubicBezTo>
                <a:cubicBezTo>
                  <a:pt x="159" y="422"/>
                  <a:pt x="32" y="370"/>
                  <a:pt x="32" y="323"/>
                </a:cubicBezTo>
                <a:cubicBezTo>
                  <a:pt x="32" y="314"/>
                  <a:pt x="32" y="314"/>
                  <a:pt x="32" y="314"/>
                </a:cubicBezTo>
                <a:cubicBezTo>
                  <a:pt x="32" y="189"/>
                  <a:pt x="32" y="189"/>
                  <a:pt x="32" y="189"/>
                </a:cubicBezTo>
                <a:cubicBezTo>
                  <a:pt x="86" y="233"/>
                  <a:pt x="201" y="262"/>
                  <a:pt x="342" y="262"/>
                </a:cubicBezTo>
                <a:cubicBezTo>
                  <a:pt x="482" y="262"/>
                  <a:pt x="598" y="233"/>
                  <a:pt x="651" y="189"/>
                </a:cubicBezTo>
                <a:cubicBezTo>
                  <a:pt x="651" y="309"/>
                  <a:pt x="651" y="309"/>
                  <a:pt x="651" y="309"/>
                </a:cubicBezTo>
                <a:lnTo>
                  <a:pt x="651" y="32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71" name="Freeform 1201"/>
          <p:cNvSpPr>
            <a:spLocks noEditPoints="1"/>
          </p:cNvSpPr>
          <p:nvPr/>
        </p:nvSpPr>
        <p:spPr bwMode="auto">
          <a:xfrm>
            <a:off x="9078801" y="4897914"/>
            <a:ext cx="473117" cy="578939"/>
          </a:xfrm>
          <a:custGeom>
            <a:avLst/>
            <a:gdLst>
              <a:gd name="T0" fmla="*/ 342 w 683"/>
              <a:gd name="T1" fmla="*/ 0 h 836"/>
              <a:gd name="T2" fmla="*/ 0 w 683"/>
              <a:gd name="T3" fmla="*/ 131 h 836"/>
              <a:gd name="T4" fmla="*/ 0 w 683"/>
              <a:gd name="T5" fmla="*/ 314 h 836"/>
              <a:gd name="T6" fmla="*/ 0 w 683"/>
              <a:gd name="T7" fmla="*/ 323 h 836"/>
              <a:gd name="T8" fmla="*/ 0 w 683"/>
              <a:gd name="T9" fmla="*/ 501 h 836"/>
              <a:gd name="T10" fmla="*/ 0 w 683"/>
              <a:gd name="T11" fmla="*/ 514 h 836"/>
              <a:gd name="T12" fmla="*/ 0 w 683"/>
              <a:gd name="T13" fmla="*/ 706 h 836"/>
              <a:gd name="T14" fmla="*/ 342 w 683"/>
              <a:gd name="T15" fmla="*/ 836 h 836"/>
              <a:gd name="T16" fmla="*/ 683 w 683"/>
              <a:gd name="T17" fmla="*/ 706 h 836"/>
              <a:gd name="T18" fmla="*/ 683 w 683"/>
              <a:gd name="T19" fmla="*/ 514 h 836"/>
              <a:gd name="T20" fmla="*/ 683 w 683"/>
              <a:gd name="T21" fmla="*/ 480 h 836"/>
              <a:gd name="T22" fmla="*/ 683 w 683"/>
              <a:gd name="T23" fmla="*/ 323 h 836"/>
              <a:gd name="T24" fmla="*/ 683 w 683"/>
              <a:gd name="T25" fmla="*/ 309 h 836"/>
              <a:gd name="T26" fmla="*/ 683 w 683"/>
              <a:gd name="T27" fmla="*/ 131 h 836"/>
              <a:gd name="T28" fmla="*/ 342 w 683"/>
              <a:gd name="T29" fmla="*/ 0 h 836"/>
              <a:gd name="T30" fmla="*/ 342 w 683"/>
              <a:gd name="T31" fmla="*/ 32 h 836"/>
              <a:gd name="T32" fmla="*/ 651 w 683"/>
              <a:gd name="T33" fmla="*/ 131 h 836"/>
              <a:gd name="T34" fmla="*/ 342 w 683"/>
              <a:gd name="T35" fmla="*/ 230 h 836"/>
              <a:gd name="T36" fmla="*/ 32 w 683"/>
              <a:gd name="T37" fmla="*/ 131 h 836"/>
              <a:gd name="T38" fmla="*/ 342 w 683"/>
              <a:gd name="T39" fmla="*/ 32 h 836"/>
              <a:gd name="T40" fmla="*/ 342 w 683"/>
              <a:gd name="T41" fmla="*/ 804 h 836"/>
              <a:gd name="T42" fmla="*/ 32 w 683"/>
              <a:gd name="T43" fmla="*/ 706 h 836"/>
              <a:gd name="T44" fmla="*/ 32 w 683"/>
              <a:gd name="T45" fmla="*/ 571 h 836"/>
              <a:gd name="T46" fmla="*/ 342 w 683"/>
              <a:gd name="T47" fmla="*/ 645 h 836"/>
              <a:gd name="T48" fmla="*/ 651 w 683"/>
              <a:gd name="T49" fmla="*/ 571 h 836"/>
              <a:gd name="T50" fmla="*/ 651 w 683"/>
              <a:gd name="T51" fmla="*/ 706 h 836"/>
              <a:gd name="T52" fmla="*/ 342 w 683"/>
              <a:gd name="T53" fmla="*/ 804 h 836"/>
              <a:gd name="T54" fmla="*/ 651 w 683"/>
              <a:gd name="T55" fmla="*/ 514 h 836"/>
              <a:gd name="T56" fmla="*/ 342 w 683"/>
              <a:gd name="T57" fmla="*/ 613 h 836"/>
              <a:gd name="T58" fmla="*/ 32 w 683"/>
              <a:gd name="T59" fmla="*/ 514 h 836"/>
              <a:gd name="T60" fmla="*/ 32 w 683"/>
              <a:gd name="T61" fmla="*/ 501 h 836"/>
              <a:gd name="T62" fmla="*/ 32 w 683"/>
              <a:gd name="T63" fmla="*/ 380 h 836"/>
              <a:gd name="T64" fmla="*/ 342 w 683"/>
              <a:gd name="T65" fmla="*/ 454 h 836"/>
              <a:gd name="T66" fmla="*/ 651 w 683"/>
              <a:gd name="T67" fmla="*/ 380 h 836"/>
              <a:gd name="T68" fmla="*/ 651 w 683"/>
              <a:gd name="T69" fmla="*/ 480 h 836"/>
              <a:gd name="T70" fmla="*/ 651 w 683"/>
              <a:gd name="T71" fmla="*/ 514 h 836"/>
              <a:gd name="T72" fmla="*/ 651 w 683"/>
              <a:gd name="T73" fmla="*/ 323 h 836"/>
              <a:gd name="T74" fmla="*/ 342 w 683"/>
              <a:gd name="T75" fmla="*/ 422 h 836"/>
              <a:gd name="T76" fmla="*/ 32 w 683"/>
              <a:gd name="T77" fmla="*/ 323 h 836"/>
              <a:gd name="T78" fmla="*/ 32 w 683"/>
              <a:gd name="T79" fmla="*/ 314 h 836"/>
              <a:gd name="T80" fmla="*/ 32 w 683"/>
              <a:gd name="T81" fmla="*/ 189 h 836"/>
              <a:gd name="T82" fmla="*/ 342 w 683"/>
              <a:gd name="T83" fmla="*/ 262 h 836"/>
              <a:gd name="T84" fmla="*/ 651 w 683"/>
              <a:gd name="T85" fmla="*/ 189 h 836"/>
              <a:gd name="T86" fmla="*/ 651 w 683"/>
              <a:gd name="T87" fmla="*/ 309 h 836"/>
              <a:gd name="T88" fmla="*/ 651 w 683"/>
              <a:gd name="T89" fmla="*/ 323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3" h="836">
                <a:moveTo>
                  <a:pt x="342" y="0"/>
                </a:moveTo>
                <a:cubicBezTo>
                  <a:pt x="147" y="0"/>
                  <a:pt x="0" y="57"/>
                  <a:pt x="0" y="131"/>
                </a:cubicBezTo>
                <a:cubicBezTo>
                  <a:pt x="0" y="314"/>
                  <a:pt x="0" y="314"/>
                  <a:pt x="0" y="314"/>
                </a:cubicBezTo>
                <a:cubicBezTo>
                  <a:pt x="0" y="323"/>
                  <a:pt x="0" y="323"/>
                  <a:pt x="0" y="323"/>
                </a:cubicBezTo>
                <a:cubicBezTo>
                  <a:pt x="0" y="501"/>
                  <a:pt x="0" y="501"/>
                  <a:pt x="0" y="501"/>
                </a:cubicBezTo>
                <a:cubicBezTo>
                  <a:pt x="0" y="514"/>
                  <a:pt x="0" y="514"/>
                  <a:pt x="0" y="514"/>
                </a:cubicBezTo>
                <a:cubicBezTo>
                  <a:pt x="0" y="706"/>
                  <a:pt x="0" y="706"/>
                  <a:pt x="0" y="706"/>
                </a:cubicBezTo>
                <a:cubicBezTo>
                  <a:pt x="0" y="780"/>
                  <a:pt x="147" y="836"/>
                  <a:pt x="342" y="836"/>
                </a:cubicBezTo>
                <a:cubicBezTo>
                  <a:pt x="536" y="836"/>
                  <a:pt x="683" y="780"/>
                  <a:pt x="683" y="706"/>
                </a:cubicBezTo>
                <a:cubicBezTo>
                  <a:pt x="683" y="514"/>
                  <a:pt x="683" y="514"/>
                  <a:pt x="683" y="514"/>
                </a:cubicBezTo>
                <a:cubicBezTo>
                  <a:pt x="683" y="480"/>
                  <a:pt x="683" y="480"/>
                  <a:pt x="683" y="480"/>
                </a:cubicBezTo>
                <a:cubicBezTo>
                  <a:pt x="683" y="323"/>
                  <a:pt x="683" y="323"/>
                  <a:pt x="683" y="323"/>
                </a:cubicBezTo>
                <a:cubicBezTo>
                  <a:pt x="683" y="309"/>
                  <a:pt x="683" y="309"/>
                  <a:pt x="683" y="309"/>
                </a:cubicBezTo>
                <a:cubicBezTo>
                  <a:pt x="683" y="131"/>
                  <a:pt x="683" y="131"/>
                  <a:pt x="683" y="131"/>
                </a:cubicBezTo>
                <a:cubicBezTo>
                  <a:pt x="683" y="57"/>
                  <a:pt x="536" y="0"/>
                  <a:pt x="342" y="0"/>
                </a:cubicBezTo>
                <a:close/>
                <a:moveTo>
                  <a:pt x="342" y="32"/>
                </a:moveTo>
                <a:cubicBezTo>
                  <a:pt x="524" y="32"/>
                  <a:pt x="651" y="85"/>
                  <a:pt x="651" y="131"/>
                </a:cubicBezTo>
                <a:cubicBezTo>
                  <a:pt x="651" y="178"/>
                  <a:pt x="524" y="230"/>
                  <a:pt x="342" y="230"/>
                </a:cubicBezTo>
                <a:cubicBezTo>
                  <a:pt x="159" y="230"/>
                  <a:pt x="32" y="178"/>
                  <a:pt x="32" y="131"/>
                </a:cubicBezTo>
                <a:cubicBezTo>
                  <a:pt x="32" y="85"/>
                  <a:pt x="159" y="32"/>
                  <a:pt x="342" y="32"/>
                </a:cubicBezTo>
                <a:close/>
                <a:moveTo>
                  <a:pt x="342" y="804"/>
                </a:moveTo>
                <a:cubicBezTo>
                  <a:pt x="159" y="804"/>
                  <a:pt x="32" y="752"/>
                  <a:pt x="32" y="706"/>
                </a:cubicBezTo>
                <a:cubicBezTo>
                  <a:pt x="32" y="571"/>
                  <a:pt x="32" y="571"/>
                  <a:pt x="32" y="571"/>
                </a:cubicBezTo>
                <a:cubicBezTo>
                  <a:pt x="86" y="616"/>
                  <a:pt x="201" y="645"/>
                  <a:pt x="342" y="645"/>
                </a:cubicBezTo>
                <a:cubicBezTo>
                  <a:pt x="482" y="645"/>
                  <a:pt x="598" y="616"/>
                  <a:pt x="651" y="571"/>
                </a:cubicBezTo>
                <a:cubicBezTo>
                  <a:pt x="651" y="706"/>
                  <a:pt x="651" y="706"/>
                  <a:pt x="651" y="706"/>
                </a:cubicBezTo>
                <a:cubicBezTo>
                  <a:pt x="651" y="752"/>
                  <a:pt x="524" y="804"/>
                  <a:pt x="342" y="804"/>
                </a:cubicBezTo>
                <a:close/>
                <a:moveTo>
                  <a:pt x="651" y="514"/>
                </a:moveTo>
                <a:cubicBezTo>
                  <a:pt x="651" y="561"/>
                  <a:pt x="524" y="613"/>
                  <a:pt x="342" y="613"/>
                </a:cubicBezTo>
                <a:cubicBezTo>
                  <a:pt x="159" y="613"/>
                  <a:pt x="32" y="561"/>
                  <a:pt x="32" y="514"/>
                </a:cubicBezTo>
                <a:cubicBezTo>
                  <a:pt x="32" y="501"/>
                  <a:pt x="32" y="501"/>
                  <a:pt x="32" y="501"/>
                </a:cubicBezTo>
                <a:cubicBezTo>
                  <a:pt x="32" y="380"/>
                  <a:pt x="32" y="380"/>
                  <a:pt x="32" y="380"/>
                </a:cubicBezTo>
                <a:cubicBezTo>
                  <a:pt x="86" y="424"/>
                  <a:pt x="201" y="454"/>
                  <a:pt x="342" y="454"/>
                </a:cubicBezTo>
                <a:cubicBezTo>
                  <a:pt x="482" y="454"/>
                  <a:pt x="598" y="424"/>
                  <a:pt x="651" y="380"/>
                </a:cubicBezTo>
                <a:cubicBezTo>
                  <a:pt x="651" y="480"/>
                  <a:pt x="651" y="480"/>
                  <a:pt x="651" y="480"/>
                </a:cubicBezTo>
                <a:lnTo>
                  <a:pt x="651" y="514"/>
                </a:lnTo>
                <a:close/>
                <a:moveTo>
                  <a:pt x="651" y="323"/>
                </a:moveTo>
                <a:cubicBezTo>
                  <a:pt x="651" y="370"/>
                  <a:pt x="524" y="422"/>
                  <a:pt x="342" y="422"/>
                </a:cubicBezTo>
                <a:cubicBezTo>
                  <a:pt x="159" y="422"/>
                  <a:pt x="32" y="370"/>
                  <a:pt x="32" y="323"/>
                </a:cubicBezTo>
                <a:cubicBezTo>
                  <a:pt x="32" y="314"/>
                  <a:pt x="32" y="314"/>
                  <a:pt x="32" y="314"/>
                </a:cubicBezTo>
                <a:cubicBezTo>
                  <a:pt x="32" y="189"/>
                  <a:pt x="32" y="189"/>
                  <a:pt x="32" y="189"/>
                </a:cubicBezTo>
                <a:cubicBezTo>
                  <a:pt x="86" y="233"/>
                  <a:pt x="201" y="262"/>
                  <a:pt x="342" y="262"/>
                </a:cubicBezTo>
                <a:cubicBezTo>
                  <a:pt x="482" y="262"/>
                  <a:pt x="598" y="233"/>
                  <a:pt x="651" y="189"/>
                </a:cubicBezTo>
                <a:cubicBezTo>
                  <a:pt x="651" y="309"/>
                  <a:pt x="651" y="309"/>
                  <a:pt x="651" y="309"/>
                </a:cubicBezTo>
                <a:lnTo>
                  <a:pt x="651" y="32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72" name="Freeform 1201"/>
          <p:cNvSpPr>
            <a:spLocks noEditPoints="1"/>
          </p:cNvSpPr>
          <p:nvPr/>
        </p:nvSpPr>
        <p:spPr bwMode="auto">
          <a:xfrm>
            <a:off x="9612058" y="4897914"/>
            <a:ext cx="473117" cy="578939"/>
          </a:xfrm>
          <a:custGeom>
            <a:avLst/>
            <a:gdLst>
              <a:gd name="T0" fmla="*/ 342 w 683"/>
              <a:gd name="T1" fmla="*/ 0 h 836"/>
              <a:gd name="T2" fmla="*/ 0 w 683"/>
              <a:gd name="T3" fmla="*/ 131 h 836"/>
              <a:gd name="T4" fmla="*/ 0 w 683"/>
              <a:gd name="T5" fmla="*/ 314 h 836"/>
              <a:gd name="T6" fmla="*/ 0 w 683"/>
              <a:gd name="T7" fmla="*/ 323 h 836"/>
              <a:gd name="T8" fmla="*/ 0 w 683"/>
              <a:gd name="T9" fmla="*/ 501 h 836"/>
              <a:gd name="T10" fmla="*/ 0 w 683"/>
              <a:gd name="T11" fmla="*/ 514 h 836"/>
              <a:gd name="T12" fmla="*/ 0 w 683"/>
              <a:gd name="T13" fmla="*/ 706 h 836"/>
              <a:gd name="T14" fmla="*/ 342 w 683"/>
              <a:gd name="T15" fmla="*/ 836 h 836"/>
              <a:gd name="T16" fmla="*/ 683 w 683"/>
              <a:gd name="T17" fmla="*/ 706 h 836"/>
              <a:gd name="T18" fmla="*/ 683 w 683"/>
              <a:gd name="T19" fmla="*/ 514 h 836"/>
              <a:gd name="T20" fmla="*/ 683 w 683"/>
              <a:gd name="T21" fmla="*/ 480 h 836"/>
              <a:gd name="T22" fmla="*/ 683 w 683"/>
              <a:gd name="T23" fmla="*/ 323 h 836"/>
              <a:gd name="T24" fmla="*/ 683 w 683"/>
              <a:gd name="T25" fmla="*/ 309 h 836"/>
              <a:gd name="T26" fmla="*/ 683 w 683"/>
              <a:gd name="T27" fmla="*/ 131 h 836"/>
              <a:gd name="T28" fmla="*/ 342 w 683"/>
              <a:gd name="T29" fmla="*/ 0 h 836"/>
              <a:gd name="T30" fmla="*/ 342 w 683"/>
              <a:gd name="T31" fmla="*/ 32 h 836"/>
              <a:gd name="T32" fmla="*/ 651 w 683"/>
              <a:gd name="T33" fmla="*/ 131 h 836"/>
              <a:gd name="T34" fmla="*/ 342 w 683"/>
              <a:gd name="T35" fmla="*/ 230 h 836"/>
              <a:gd name="T36" fmla="*/ 32 w 683"/>
              <a:gd name="T37" fmla="*/ 131 h 836"/>
              <a:gd name="T38" fmla="*/ 342 w 683"/>
              <a:gd name="T39" fmla="*/ 32 h 836"/>
              <a:gd name="T40" fmla="*/ 342 w 683"/>
              <a:gd name="T41" fmla="*/ 804 h 836"/>
              <a:gd name="T42" fmla="*/ 32 w 683"/>
              <a:gd name="T43" fmla="*/ 706 h 836"/>
              <a:gd name="T44" fmla="*/ 32 w 683"/>
              <a:gd name="T45" fmla="*/ 571 h 836"/>
              <a:gd name="T46" fmla="*/ 342 w 683"/>
              <a:gd name="T47" fmla="*/ 645 h 836"/>
              <a:gd name="T48" fmla="*/ 651 w 683"/>
              <a:gd name="T49" fmla="*/ 571 h 836"/>
              <a:gd name="T50" fmla="*/ 651 w 683"/>
              <a:gd name="T51" fmla="*/ 706 h 836"/>
              <a:gd name="T52" fmla="*/ 342 w 683"/>
              <a:gd name="T53" fmla="*/ 804 h 836"/>
              <a:gd name="T54" fmla="*/ 651 w 683"/>
              <a:gd name="T55" fmla="*/ 514 h 836"/>
              <a:gd name="T56" fmla="*/ 342 w 683"/>
              <a:gd name="T57" fmla="*/ 613 h 836"/>
              <a:gd name="T58" fmla="*/ 32 w 683"/>
              <a:gd name="T59" fmla="*/ 514 h 836"/>
              <a:gd name="T60" fmla="*/ 32 w 683"/>
              <a:gd name="T61" fmla="*/ 501 h 836"/>
              <a:gd name="T62" fmla="*/ 32 w 683"/>
              <a:gd name="T63" fmla="*/ 380 h 836"/>
              <a:gd name="T64" fmla="*/ 342 w 683"/>
              <a:gd name="T65" fmla="*/ 454 h 836"/>
              <a:gd name="T66" fmla="*/ 651 w 683"/>
              <a:gd name="T67" fmla="*/ 380 h 836"/>
              <a:gd name="T68" fmla="*/ 651 w 683"/>
              <a:gd name="T69" fmla="*/ 480 h 836"/>
              <a:gd name="T70" fmla="*/ 651 w 683"/>
              <a:gd name="T71" fmla="*/ 514 h 836"/>
              <a:gd name="T72" fmla="*/ 651 w 683"/>
              <a:gd name="T73" fmla="*/ 323 h 836"/>
              <a:gd name="T74" fmla="*/ 342 w 683"/>
              <a:gd name="T75" fmla="*/ 422 h 836"/>
              <a:gd name="T76" fmla="*/ 32 w 683"/>
              <a:gd name="T77" fmla="*/ 323 h 836"/>
              <a:gd name="T78" fmla="*/ 32 w 683"/>
              <a:gd name="T79" fmla="*/ 314 h 836"/>
              <a:gd name="T80" fmla="*/ 32 w 683"/>
              <a:gd name="T81" fmla="*/ 189 h 836"/>
              <a:gd name="T82" fmla="*/ 342 w 683"/>
              <a:gd name="T83" fmla="*/ 262 h 836"/>
              <a:gd name="T84" fmla="*/ 651 w 683"/>
              <a:gd name="T85" fmla="*/ 189 h 836"/>
              <a:gd name="T86" fmla="*/ 651 w 683"/>
              <a:gd name="T87" fmla="*/ 309 h 836"/>
              <a:gd name="T88" fmla="*/ 651 w 683"/>
              <a:gd name="T89" fmla="*/ 323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3" h="836">
                <a:moveTo>
                  <a:pt x="342" y="0"/>
                </a:moveTo>
                <a:cubicBezTo>
                  <a:pt x="147" y="0"/>
                  <a:pt x="0" y="57"/>
                  <a:pt x="0" y="131"/>
                </a:cubicBezTo>
                <a:cubicBezTo>
                  <a:pt x="0" y="314"/>
                  <a:pt x="0" y="314"/>
                  <a:pt x="0" y="314"/>
                </a:cubicBezTo>
                <a:cubicBezTo>
                  <a:pt x="0" y="323"/>
                  <a:pt x="0" y="323"/>
                  <a:pt x="0" y="323"/>
                </a:cubicBezTo>
                <a:cubicBezTo>
                  <a:pt x="0" y="501"/>
                  <a:pt x="0" y="501"/>
                  <a:pt x="0" y="501"/>
                </a:cubicBezTo>
                <a:cubicBezTo>
                  <a:pt x="0" y="514"/>
                  <a:pt x="0" y="514"/>
                  <a:pt x="0" y="514"/>
                </a:cubicBezTo>
                <a:cubicBezTo>
                  <a:pt x="0" y="706"/>
                  <a:pt x="0" y="706"/>
                  <a:pt x="0" y="706"/>
                </a:cubicBezTo>
                <a:cubicBezTo>
                  <a:pt x="0" y="780"/>
                  <a:pt x="147" y="836"/>
                  <a:pt x="342" y="836"/>
                </a:cubicBezTo>
                <a:cubicBezTo>
                  <a:pt x="536" y="836"/>
                  <a:pt x="683" y="780"/>
                  <a:pt x="683" y="706"/>
                </a:cubicBezTo>
                <a:cubicBezTo>
                  <a:pt x="683" y="514"/>
                  <a:pt x="683" y="514"/>
                  <a:pt x="683" y="514"/>
                </a:cubicBezTo>
                <a:cubicBezTo>
                  <a:pt x="683" y="480"/>
                  <a:pt x="683" y="480"/>
                  <a:pt x="683" y="480"/>
                </a:cubicBezTo>
                <a:cubicBezTo>
                  <a:pt x="683" y="323"/>
                  <a:pt x="683" y="323"/>
                  <a:pt x="683" y="323"/>
                </a:cubicBezTo>
                <a:cubicBezTo>
                  <a:pt x="683" y="309"/>
                  <a:pt x="683" y="309"/>
                  <a:pt x="683" y="309"/>
                </a:cubicBezTo>
                <a:cubicBezTo>
                  <a:pt x="683" y="131"/>
                  <a:pt x="683" y="131"/>
                  <a:pt x="683" y="131"/>
                </a:cubicBezTo>
                <a:cubicBezTo>
                  <a:pt x="683" y="57"/>
                  <a:pt x="536" y="0"/>
                  <a:pt x="342" y="0"/>
                </a:cubicBezTo>
                <a:close/>
                <a:moveTo>
                  <a:pt x="342" y="32"/>
                </a:moveTo>
                <a:cubicBezTo>
                  <a:pt x="524" y="32"/>
                  <a:pt x="651" y="85"/>
                  <a:pt x="651" y="131"/>
                </a:cubicBezTo>
                <a:cubicBezTo>
                  <a:pt x="651" y="178"/>
                  <a:pt x="524" y="230"/>
                  <a:pt x="342" y="230"/>
                </a:cubicBezTo>
                <a:cubicBezTo>
                  <a:pt x="159" y="230"/>
                  <a:pt x="32" y="178"/>
                  <a:pt x="32" y="131"/>
                </a:cubicBezTo>
                <a:cubicBezTo>
                  <a:pt x="32" y="85"/>
                  <a:pt x="159" y="32"/>
                  <a:pt x="342" y="32"/>
                </a:cubicBezTo>
                <a:close/>
                <a:moveTo>
                  <a:pt x="342" y="804"/>
                </a:moveTo>
                <a:cubicBezTo>
                  <a:pt x="159" y="804"/>
                  <a:pt x="32" y="752"/>
                  <a:pt x="32" y="706"/>
                </a:cubicBezTo>
                <a:cubicBezTo>
                  <a:pt x="32" y="571"/>
                  <a:pt x="32" y="571"/>
                  <a:pt x="32" y="571"/>
                </a:cubicBezTo>
                <a:cubicBezTo>
                  <a:pt x="86" y="616"/>
                  <a:pt x="201" y="645"/>
                  <a:pt x="342" y="645"/>
                </a:cubicBezTo>
                <a:cubicBezTo>
                  <a:pt x="482" y="645"/>
                  <a:pt x="598" y="616"/>
                  <a:pt x="651" y="571"/>
                </a:cubicBezTo>
                <a:cubicBezTo>
                  <a:pt x="651" y="706"/>
                  <a:pt x="651" y="706"/>
                  <a:pt x="651" y="706"/>
                </a:cubicBezTo>
                <a:cubicBezTo>
                  <a:pt x="651" y="752"/>
                  <a:pt x="524" y="804"/>
                  <a:pt x="342" y="804"/>
                </a:cubicBezTo>
                <a:close/>
                <a:moveTo>
                  <a:pt x="651" y="514"/>
                </a:moveTo>
                <a:cubicBezTo>
                  <a:pt x="651" y="561"/>
                  <a:pt x="524" y="613"/>
                  <a:pt x="342" y="613"/>
                </a:cubicBezTo>
                <a:cubicBezTo>
                  <a:pt x="159" y="613"/>
                  <a:pt x="32" y="561"/>
                  <a:pt x="32" y="514"/>
                </a:cubicBezTo>
                <a:cubicBezTo>
                  <a:pt x="32" y="501"/>
                  <a:pt x="32" y="501"/>
                  <a:pt x="32" y="501"/>
                </a:cubicBezTo>
                <a:cubicBezTo>
                  <a:pt x="32" y="380"/>
                  <a:pt x="32" y="380"/>
                  <a:pt x="32" y="380"/>
                </a:cubicBezTo>
                <a:cubicBezTo>
                  <a:pt x="86" y="424"/>
                  <a:pt x="201" y="454"/>
                  <a:pt x="342" y="454"/>
                </a:cubicBezTo>
                <a:cubicBezTo>
                  <a:pt x="482" y="454"/>
                  <a:pt x="598" y="424"/>
                  <a:pt x="651" y="380"/>
                </a:cubicBezTo>
                <a:cubicBezTo>
                  <a:pt x="651" y="480"/>
                  <a:pt x="651" y="480"/>
                  <a:pt x="651" y="480"/>
                </a:cubicBezTo>
                <a:lnTo>
                  <a:pt x="651" y="514"/>
                </a:lnTo>
                <a:close/>
                <a:moveTo>
                  <a:pt x="651" y="323"/>
                </a:moveTo>
                <a:cubicBezTo>
                  <a:pt x="651" y="370"/>
                  <a:pt x="524" y="422"/>
                  <a:pt x="342" y="422"/>
                </a:cubicBezTo>
                <a:cubicBezTo>
                  <a:pt x="159" y="422"/>
                  <a:pt x="32" y="370"/>
                  <a:pt x="32" y="323"/>
                </a:cubicBezTo>
                <a:cubicBezTo>
                  <a:pt x="32" y="314"/>
                  <a:pt x="32" y="314"/>
                  <a:pt x="32" y="314"/>
                </a:cubicBezTo>
                <a:cubicBezTo>
                  <a:pt x="32" y="189"/>
                  <a:pt x="32" y="189"/>
                  <a:pt x="32" y="189"/>
                </a:cubicBezTo>
                <a:cubicBezTo>
                  <a:pt x="86" y="233"/>
                  <a:pt x="201" y="262"/>
                  <a:pt x="342" y="262"/>
                </a:cubicBezTo>
                <a:cubicBezTo>
                  <a:pt x="482" y="262"/>
                  <a:pt x="598" y="233"/>
                  <a:pt x="651" y="189"/>
                </a:cubicBezTo>
                <a:cubicBezTo>
                  <a:pt x="651" y="309"/>
                  <a:pt x="651" y="309"/>
                  <a:pt x="651" y="309"/>
                </a:cubicBezTo>
                <a:lnTo>
                  <a:pt x="651" y="32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73" name="Freeform 1201"/>
          <p:cNvSpPr>
            <a:spLocks noEditPoints="1"/>
          </p:cNvSpPr>
          <p:nvPr/>
        </p:nvSpPr>
        <p:spPr bwMode="auto">
          <a:xfrm>
            <a:off x="10145315" y="4897914"/>
            <a:ext cx="473117" cy="578939"/>
          </a:xfrm>
          <a:custGeom>
            <a:avLst/>
            <a:gdLst>
              <a:gd name="T0" fmla="*/ 342 w 683"/>
              <a:gd name="T1" fmla="*/ 0 h 836"/>
              <a:gd name="T2" fmla="*/ 0 w 683"/>
              <a:gd name="T3" fmla="*/ 131 h 836"/>
              <a:gd name="T4" fmla="*/ 0 w 683"/>
              <a:gd name="T5" fmla="*/ 314 h 836"/>
              <a:gd name="T6" fmla="*/ 0 w 683"/>
              <a:gd name="T7" fmla="*/ 323 h 836"/>
              <a:gd name="T8" fmla="*/ 0 w 683"/>
              <a:gd name="T9" fmla="*/ 501 h 836"/>
              <a:gd name="T10" fmla="*/ 0 w 683"/>
              <a:gd name="T11" fmla="*/ 514 h 836"/>
              <a:gd name="T12" fmla="*/ 0 w 683"/>
              <a:gd name="T13" fmla="*/ 706 h 836"/>
              <a:gd name="T14" fmla="*/ 342 w 683"/>
              <a:gd name="T15" fmla="*/ 836 h 836"/>
              <a:gd name="T16" fmla="*/ 683 w 683"/>
              <a:gd name="T17" fmla="*/ 706 h 836"/>
              <a:gd name="T18" fmla="*/ 683 w 683"/>
              <a:gd name="T19" fmla="*/ 514 h 836"/>
              <a:gd name="T20" fmla="*/ 683 w 683"/>
              <a:gd name="T21" fmla="*/ 480 h 836"/>
              <a:gd name="T22" fmla="*/ 683 w 683"/>
              <a:gd name="T23" fmla="*/ 323 h 836"/>
              <a:gd name="T24" fmla="*/ 683 w 683"/>
              <a:gd name="T25" fmla="*/ 309 h 836"/>
              <a:gd name="T26" fmla="*/ 683 w 683"/>
              <a:gd name="T27" fmla="*/ 131 h 836"/>
              <a:gd name="T28" fmla="*/ 342 w 683"/>
              <a:gd name="T29" fmla="*/ 0 h 836"/>
              <a:gd name="T30" fmla="*/ 342 w 683"/>
              <a:gd name="T31" fmla="*/ 32 h 836"/>
              <a:gd name="T32" fmla="*/ 651 w 683"/>
              <a:gd name="T33" fmla="*/ 131 h 836"/>
              <a:gd name="T34" fmla="*/ 342 w 683"/>
              <a:gd name="T35" fmla="*/ 230 h 836"/>
              <a:gd name="T36" fmla="*/ 32 w 683"/>
              <a:gd name="T37" fmla="*/ 131 h 836"/>
              <a:gd name="T38" fmla="*/ 342 w 683"/>
              <a:gd name="T39" fmla="*/ 32 h 836"/>
              <a:gd name="T40" fmla="*/ 342 w 683"/>
              <a:gd name="T41" fmla="*/ 804 h 836"/>
              <a:gd name="T42" fmla="*/ 32 w 683"/>
              <a:gd name="T43" fmla="*/ 706 h 836"/>
              <a:gd name="T44" fmla="*/ 32 w 683"/>
              <a:gd name="T45" fmla="*/ 571 h 836"/>
              <a:gd name="T46" fmla="*/ 342 w 683"/>
              <a:gd name="T47" fmla="*/ 645 h 836"/>
              <a:gd name="T48" fmla="*/ 651 w 683"/>
              <a:gd name="T49" fmla="*/ 571 h 836"/>
              <a:gd name="T50" fmla="*/ 651 w 683"/>
              <a:gd name="T51" fmla="*/ 706 h 836"/>
              <a:gd name="T52" fmla="*/ 342 w 683"/>
              <a:gd name="T53" fmla="*/ 804 h 836"/>
              <a:gd name="T54" fmla="*/ 651 w 683"/>
              <a:gd name="T55" fmla="*/ 514 h 836"/>
              <a:gd name="T56" fmla="*/ 342 w 683"/>
              <a:gd name="T57" fmla="*/ 613 h 836"/>
              <a:gd name="T58" fmla="*/ 32 w 683"/>
              <a:gd name="T59" fmla="*/ 514 h 836"/>
              <a:gd name="T60" fmla="*/ 32 w 683"/>
              <a:gd name="T61" fmla="*/ 501 h 836"/>
              <a:gd name="T62" fmla="*/ 32 w 683"/>
              <a:gd name="T63" fmla="*/ 380 h 836"/>
              <a:gd name="T64" fmla="*/ 342 w 683"/>
              <a:gd name="T65" fmla="*/ 454 h 836"/>
              <a:gd name="T66" fmla="*/ 651 w 683"/>
              <a:gd name="T67" fmla="*/ 380 h 836"/>
              <a:gd name="T68" fmla="*/ 651 w 683"/>
              <a:gd name="T69" fmla="*/ 480 h 836"/>
              <a:gd name="T70" fmla="*/ 651 w 683"/>
              <a:gd name="T71" fmla="*/ 514 h 836"/>
              <a:gd name="T72" fmla="*/ 651 w 683"/>
              <a:gd name="T73" fmla="*/ 323 h 836"/>
              <a:gd name="T74" fmla="*/ 342 w 683"/>
              <a:gd name="T75" fmla="*/ 422 h 836"/>
              <a:gd name="T76" fmla="*/ 32 w 683"/>
              <a:gd name="T77" fmla="*/ 323 h 836"/>
              <a:gd name="T78" fmla="*/ 32 w 683"/>
              <a:gd name="T79" fmla="*/ 314 h 836"/>
              <a:gd name="T80" fmla="*/ 32 w 683"/>
              <a:gd name="T81" fmla="*/ 189 h 836"/>
              <a:gd name="T82" fmla="*/ 342 w 683"/>
              <a:gd name="T83" fmla="*/ 262 h 836"/>
              <a:gd name="T84" fmla="*/ 651 w 683"/>
              <a:gd name="T85" fmla="*/ 189 h 836"/>
              <a:gd name="T86" fmla="*/ 651 w 683"/>
              <a:gd name="T87" fmla="*/ 309 h 836"/>
              <a:gd name="T88" fmla="*/ 651 w 683"/>
              <a:gd name="T89" fmla="*/ 323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3" h="836">
                <a:moveTo>
                  <a:pt x="342" y="0"/>
                </a:moveTo>
                <a:cubicBezTo>
                  <a:pt x="147" y="0"/>
                  <a:pt x="0" y="57"/>
                  <a:pt x="0" y="131"/>
                </a:cubicBezTo>
                <a:cubicBezTo>
                  <a:pt x="0" y="314"/>
                  <a:pt x="0" y="314"/>
                  <a:pt x="0" y="314"/>
                </a:cubicBezTo>
                <a:cubicBezTo>
                  <a:pt x="0" y="323"/>
                  <a:pt x="0" y="323"/>
                  <a:pt x="0" y="323"/>
                </a:cubicBezTo>
                <a:cubicBezTo>
                  <a:pt x="0" y="501"/>
                  <a:pt x="0" y="501"/>
                  <a:pt x="0" y="501"/>
                </a:cubicBezTo>
                <a:cubicBezTo>
                  <a:pt x="0" y="514"/>
                  <a:pt x="0" y="514"/>
                  <a:pt x="0" y="514"/>
                </a:cubicBezTo>
                <a:cubicBezTo>
                  <a:pt x="0" y="706"/>
                  <a:pt x="0" y="706"/>
                  <a:pt x="0" y="706"/>
                </a:cubicBezTo>
                <a:cubicBezTo>
                  <a:pt x="0" y="780"/>
                  <a:pt x="147" y="836"/>
                  <a:pt x="342" y="836"/>
                </a:cubicBezTo>
                <a:cubicBezTo>
                  <a:pt x="536" y="836"/>
                  <a:pt x="683" y="780"/>
                  <a:pt x="683" y="706"/>
                </a:cubicBezTo>
                <a:cubicBezTo>
                  <a:pt x="683" y="514"/>
                  <a:pt x="683" y="514"/>
                  <a:pt x="683" y="514"/>
                </a:cubicBezTo>
                <a:cubicBezTo>
                  <a:pt x="683" y="480"/>
                  <a:pt x="683" y="480"/>
                  <a:pt x="683" y="480"/>
                </a:cubicBezTo>
                <a:cubicBezTo>
                  <a:pt x="683" y="323"/>
                  <a:pt x="683" y="323"/>
                  <a:pt x="683" y="323"/>
                </a:cubicBezTo>
                <a:cubicBezTo>
                  <a:pt x="683" y="309"/>
                  <a:pt x="683" y="309"/>
                  <a:pt x="683" y="309"/>
                </a:cubicBezTo>
                <a:cubicBezTo>
                  <a:pt x="683" y="131"/>
                  <a:pt x="683" y="131"/>
                  <a:pt x="683" y="131"/>
                </a:cubicBezTo>
                <a:cubicBezTo>
                  <a:pt x="683" y="57"/>
                  <a:pt x="536" y="0"/>
                  <a:pt x="342" y="0"/>
                </a:cubicBezTo>
                <a:close/>
                <a:moveTo>
                  <a:pt x="342" y="32"/>
                </a:moveTo>
                <a:cubicBezTo>
                  <a:pt x="524" y="32"/>
                  <a:pt x="651" y="85"/>
                  <a:pt x="651" y="131"/>
                </a:cubicBezTo>
                <a:cubicBezTo>
                  <a:pt x="651" y="178"/>
                  <a:pt x="524" y="230"/>
                  <a:pt x="342" y="230"/>
                </a:cubicBezTo>
                <a:cubicBezTo>
                  <a:pt x="159" y="230"/>
                  <a:pt x="32" y="178"/>
                  <a:pt x="32" y="131"/>
                </a:cubicBezTo>
                <a:cubicBezTo>
                  <a:pt x="32" y="85"/>
                  <a:pt x="159" y="32"/>
                  <a:pt x="342" y="32"/>
                </a:cubicBezTo>
                <a:close/>
                <a:moveTo>
                  <a:pt x="342" y="804"/>
                </a:moveTo>
                <a:cubicBezTo>
                  <a:pt x="159" y="804"/>
                  <a:pt x="32" y="752"/>
                  <a:pt x="32" y="706"/>
                </a:cubicBezTo>
                <a:cubicBezTo>
                  <a:pt x="32" y="571"/>
                  <a:pt x="32" y="571"/>
                  <a:pt x="32" y="571"/>
                </a:cubicBezTo>
                <a:cubicBezTo>
                  <a:pt x="86" y="616"/>
                  <a:pt x="201" y="645"/>
                  <a:pt x="342" y="645"/>
                </a:cubicBezTo>
                <a:cubicBezTo>
                  <a:pt x="482" y="645"/>
                  <a:pt x="598" y="616"/>
                  <a:pt x="651" y="571"/>
                </a:cubicBezTo>
                <a:cubicBezTo>
                  <a:pt x="651" y="706"/>
                  <a:pt x="651" y="706"/>
                  <a:pt x="651" y="706"/>
                </a:cubicBezTo>
                <a:cubicBezTo>
                  <a:pt x="651" y="752"/>
                  <a:pt x="524" y="804"/>
                  <a:pt x="342" y="804"/>
                </a:cubicBezTo>
                <a:close/>
                <a:moveTo>
                  <a:pt x="651" y="514"/>
                </a:moveTo>
                <a:cubicBezTo>
                  <a:pt x="651" y="561"/>
                  <a:pt x="524" y="613"/>
                  <a:pt x="342" y="613"/>
                </a:cubicBezTo>
                <a:cubicBezTo>
                  <a:pt x="159" y="613"/>
                  <a:pt x="32" y="561"/>
                  <a:pt x="32" y="514"/>
                </a:cubicBezTo>
                <a:cubicBezTo>
                  <a:pt x="32" y="501"/>
                  <a:pt x="32" y="501"/>
                  <a:pt x="32" y="501"/>
                </a:cubicBezTo>
                <a:cubicBezTo>
                  <a:pt x="32" y="380"/>
                  <a:pt x="32" y="380"/>
                  <a:pt x="32" y="380"/>
                </a:cubicBezTo>
                <a:cubicBezTo>
                  <a:pt x="86" y="424"/>
                  <a:pt x="201" y="454"/>
                  <a:pt x="342" y="454"/>
                </a:cubicBezTo>
                <a:cubicBezTo>
                  <a:pt x="482" y="454"/>
                  <a:pt x="598" y="424"/>
                  <a:pt x="651" y="380"/>
                </a:cubicBezTo>
                <a:cubicBezTo>
                  <a:pt x="651" y="480"/>
                  <a:pt x="651" y="480"/>
                  <a:pt x="651" y="480"/>
                </a:cubicBezTo>
                <a:lnTo>
                  <a:pt x="651" y="514"/>
                </a:lnTo>
                <a:close/>
                <a:moveTo>
                  <a:pt x="651" y="323"/>
                </a:moveTo>
                <a:cubicBezTo>
                  <a:pt x="651" y="370"/>
                  <a:pt x="524" y="422"/>
                  <a:pt x="342" y="422"/>
                </a:cubicBezTo>
                <a:cubicBezTo>
                  <a:pt x="159" y="422"/>
                  <a:pt x="32" y="370"/>
                  <a:pt x="32" y="323"/>
                </a:cubicBezTo>
                <a:cubicBezTo>
                  <a:pt x="32" y="314"/>
                  <a:pt x="32" y="314"/>
                  <a:pt x="32" y="314"/>
                </a:cubicBezTo>
                <a:cubicBezTo>
                  <a:pt x="32" y="189"/>
                  <a:pt x="32" y="189"/>
                  <a:pt x="32" y="189"/>
                </a:cubicBezTo>
                <a:cubicBezTo>
                  <a:pt x="86" y="233"/>
                  <a:pt x="201" y="262"/>
                  <a:pt x="342" y="262"/>
                </a:cubicBezTo>
                <a:cubicBezTo>
                  <a:pt x="482" y="262"/>
                  <a:pt x="598" y="233"/>
                  <a:pt x="651" y="189"/>
                </a:cubicBezTo>
                <a:cubicBezTo>
                  <a:pt x="651" y="309"/>
                  <a:pt x="651" y="309"/>
                  <a:pt x="651" y="309"/>
                </a:cubicBezTo>
                <a:lnTo>
                  <a:pt x="651" y="32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74" name="Freeform 1201"/>
          <p:cNvSpPr>
            <a:spLocks noEditPoints="1"/>
          </p:cNvSpPr>
          <p:nvPr/>
        </p:nvSpPr>
        <p:spPr bwMode="auto">
          <a:xfrm>
            <a:off x="10678572" y="4897914"/>
            <a:ext cx="473117" cy="578939"/>
          </a:xfrm>
          <a:custGeom>
            <a:avLst/>
            <a:gdLst>
              <a:gd name="T0" fmla="*/ 342 w 683"/>
              <a:gd name="T1" fmla="*/ 0 h 836"/>
              <a:gd name="T2" fmla="*/ 0 w 683"/>
              <a:gd name="T3" fmla="*/ 131 h 836"/>
              <a:gd name="T4" fmla="*/ 0 w 683"/>
              <a:gd name="T5" fmla="*/ 314 h 836"/>
              <a:gd name="T6" fmla="*/ 0 w 683"/>
              <a:gd name="T7" fmla="*/ 323 h 836"/>
              <a:gd name="T8" fmla="*/ 0 w 683"/>
              <a:gd name="T9" fmla="*/ 501 h 836"/>
              <a:gd name="T10" fmla="*/ 0 w 683"/>
              <a:gd name="T11" fmla="*/ 514 h 836"/>
              <a:gd name="T12" fmla="*/ 0 w 683"/>
              <a:gd name="T13" fmla="*/ 706 h 836"/>
              <a:gd name="T14" fmla="*/ 342 w 683"/>
              <a:gd name="T15" fmla="*/ 836 h 836"/>
              <a:gd name="T16" fmla="*/ 683 w 683"/>
              <a:gd name="T17" fmla="*/ 706 h 836"/>
              <a:gd name="T18" fmla="*/ 683 w 683"/>
              <a:gd name="T19" fmla="*/ 514 h 836"/>
              <a:gd name="T20" fmla="*/ 683 w 683"/>
              <a:gd name="T21" fmla="*/ 480 h 836"/>
              <a:gd name="T22" fmla="*/ 683 w 683"/>
              <a:gd name="T23" fmla="*/ 323 h 836"/>
              <a:gd name="T24" fmla="*/ 683 w 683"/>
              <a:gd name="T25" fmla="*/ 309 h 836"/>
              <a:gd name="T26" fmla="*/ 683 w 683"/>
              <a:gd name="T27" fmla="*/ 131 h 836"/>
              <a:gd name="T28" fmla="*/ 342 w 683"/>
              <a:gd name="T29" fmla="*/ 0 h 836"/>
              <a:gd name="T30" fmla="*/ 342 w 683"/>
              <a:gd name="T31" fmla="*/ 32 h 836"/>
              <a:gd name="T32" fmla="*/ 651 w 683"/>
              <a:gd name="T33" fmla="*/ 131 h 836"/>
              <a:gd name="T34" fmla="*/ 342 w 683"/>
              <a:gd name="T35" fmla="*/ 230 h 836"/>
              <a:gd name="T36" fmla="*/ 32 w 683"/>
              <a:gd name="T37" fmla="*/ 131 h 836"/>
              <a:gd name="T38" fmla="*/ 342 w 683"/>
              <a:gd name="T39" fmla="*/ 32 h 836"/>
              <a:gd name="T40" fmla="*/ 342 w 683"/>
              <a:gd name="T41" fmla="*/ 804 h 836"/>
              <a:gd name="T42" fmla="*/ 32 w 683"/>
              <a:gd name="T43" fmla="*/ 706 h 836"/>
              <a:gd name="T44" fmla="*/ 32 w 683"/>
              <a:gd name="T45" fmla="*/ 571 h 836"/>
              <a:gd name="T46" fmla="*/ 342 w 683"/>
              <a:gd name="T47" fmla="*/ 645 h 836"/>
              <a:gd name="T48" fmla="*/ 651 w 683"/>
              <a:gd name="T49" fmla="*/ 571 h 836"/>
              <a:gd name="T50" fmla="*/ 651 w 683"/>
              <a:gd name="T51" fmla="*/ 706 h 836"/>
              <a:gd name="T52" fmla="*/ 342 w 683"/>
              <a:gd name="T53" fmla="*/ 804 h 836"/>
              <a:gd name="T54" fmla="*/ 651 w 683"/>
              <a:gd name="T55" fmla="*/ 514 h 836"/>
              <a:gd name="T56" fmla="*/ 342 w 683"/>
              <a:gd name="T57" fmla="*/ 613 h 836"/>
              <a:gd name="T58" fmla="*/ 32 w 683"/>
              <a:gd name="T59" fmla="*/ 514 h 836"/>
              <a:gd name="T60" fmla="*/ 32 w 683"/>
              <a:gd name="T61" fmla="*/ 501 h 836"/>
              <a:gd name="T62" fmla="*/ 32 w 683"/>
              <a:gd name="T63" fmla="*/ 380 h 836"/>
              <a:gd name="T64" fmla="*/ 342 w 683"/>
              <a:gd name="T65" fmla="*/ 454 h 836"/>
              <a:gd name="T66" fmla="*/ 651 w 683"/>
              <a:gd name="T67" fmla="*/ 380 h 836"/>
              <a:gd name="T68" fmla="*/ 651 w 683"/>
              <a:gd name="T69" fmla="*/ 480 h 836"/>
              <a:gd name="T70" fmla="*/ 651 w 683"/>
              <a:gd name="T71" fmla="*/ 514 h 836"/>
              <a:gd name="T72" fmla="*/ 651 w 683"/>
              <a:gd name="T73" fmla="*/ 323 h 836"/>
              <a:gd name="T74" fmla="*/ 342 w 683"/>
              <a:gd name="T75" fmla="*/ 422 h 836"/>
              <a:gd name="T76" fmla="*/ 32 w 683"/>
              <a:gd name="T77" fmla="*/ 323 h 836"/>
              <a:gd name="T78" fmla="*/ 32 w 683"/>
              <a:gd name="T79" fmla="*/ 314 h 836"/>
              <a:gd name="T80" fmla="*/ 32 w 683"/>
              <a:gd name="T81" fmla="*/ 189 h 836"/>
              <a:gd name="T82" fmla="*/ 342 w 683"/>
              <a:gd name="T83" fmla="*/ 262 h 836"/>
              <a:gd name="T84" fmla="*/ 651 w 683"/>
              <a:gd name="T85" fmla="*/ 189 h 836"/>
              <a:gd name="T86" fmla="*/ 651 w 683"/>
              <a:gd name="T87" fmla="*/ 309 h 836"/>
              <a:gd name="T88" fmla="*/ 651 w 683"/>
              <a:gd name="T89" fmla="*/ 323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3" h="836">
                <a:moveTo>
                  <a:pt x="342" y="0"/>
                </a:moveTo>
                <a:cubicBezTo>
                  <a:pt x="147" y="0"/>
                  <a:pt x="0" y="57"/>
                  <a:pt x="0" y="131"/>
                </a:cubicBezTo>
                <a:cubicBezTo>
                  <a:pt x="0" y="314"/>
                  <a:pt x="0" y="314"/>
                  <a:pt x="0" y="314"/>
                </a:cubicBezTo>
                <a:cubicBezTo>
                  <a:pt x="0" y="323"/>
                  <a:pt x="0" y="323"/>
                  <a:pt x="0" y="323"/>
                </a:cubicBezTo>
                <a:cubicBezTo>
                  <a:pt x="0" y="501"/>
                  <a:pt x="0" y="501"/>
                  <a:pt x="0" y="501"/>
                </a:cubicBezTo>
                <a:cubicBezTo>
                  <a:pt x="0" y="514"/>
                  <a:pt x="0" y="514"/>
                  <a:pt x="0" y="514"/>
                </a:cubicBezTo>
                <a:cubicBezTo>
                  <a:pt x="0" y="706"/>
                  <a:pt x="0" y="706"/>
                  <a:pt x="0" y="706"/>
                </a:cubicBezTo>
                <a:cubicBezTo>
                  <a:pt x="0" y="780"/>
                  <a:pt x="147" y="836"/>
                  <a:pt x="342" y="836"/>
                </a:cubicBezTo>
                <a:cubicBezTo>
                  <a:pt x="536" y="836"/>
                  <a:pt x="683" y="780"/>
                  <a:pt x="683" y="706"/>
                </a:cubicBezTo>
                <a:cubicBezTo>
                  <a:pt x="683" y="514"/>
                  <a:pt x="683" y="514"/>
                  <a:pt x="683" y="514"/>
                </a:cubicBezTo>
                <a:cubicBezTo>
                  <a:pt x="683" y="480"/>
                  <a:pt x="683" y="480"/>
                  <a:pt x="683" y="480"/>
                </a:cubicBezTo>
                <a:cubicBezTo>
                  <a:pt x="683" y="323"/>
                  <a:pt x="683" y="323"/>
                  <a:pt x="683" y="323"/>
                </a:cubicBezTo>
                <a:cubicBezTo>
                  <a:pt x="683" y="309"/>
                  <a:pt x="683" y="309"/>
                  <a:pt x="683" y="309"/>
                </a:cubicBezTo>
                <a:cubicBezTo>
                  <a:pt x="683" y="131"/>
                  <a:pt x="683" y="131"/>
                  <a:pt x="683" y="131"/>
                </a:cubicBezTo>
                <a:cubicBezTo>
                  <a:pt x="683" y="57"/>
                  <a:pt x="536" y="0"/>
                  <a:pt x="342" y="0"/>
                </a:cubicBezTo>
                <a:close/>
                <a:moveTo>
                  <a:pt x="342" y="32"/>
                </a:moveTo>
                <a:cubicBezTo>
                  <a:pt x="524" y="32"/>
                  <a:pt x="651" y="85"/>
                  <a:pt x="651" y="131"/>
                </a:cubicBezTo>
                <a:cubicBezTo>
                  <a:pt x="651" y="178"/>
                  <a:pt x="524" y="230"/>
                  <a:pt x="342" y="230"/>
                </a:cubicBezTo>
                <a:cubicBezTo>
                  <a:pt x="159" y="230"/>
                  <a:pt x="32" y="178"/>
                  <a:pt x="32" y="131"/>
                </a:cubicBezTo>
                <a:cubicBezTo>
                  <a:pt x="32" y="85"/>
                  <a:pt x="159" y="32"/>
                  <a:pt x="342" y="32"/>
                </a:cubicBezTo>
                <a:close/>
                <a:moveTo>
                  <a:pt x="342" y="804"/>
                </a:moveTo>
                <a:cubicBezTo>
                  <a:pt x="159" y="804"/>
                  <a:pt x="32" y="752"/>
                  <a:pt x="32" y="706"/>
                </a:cubicBezTo>
                <a:cubicBezTo>
                  <a:pt x="32" y="571"/>
                  <a:pt x="32" y="571"/>
                  <a:pt x="32" y="571"/>
                </a:cubicBezTo>
                <a:cubicBezTo>
                  <a:pt x="86" y="616"/>
                  <a:pt x="201" y="645"/>
                  <a:pt x="342" y="645"/>
                </a:cubicBezTo>
                <a:cubicBezTo>
                  <a:pt x="482" y="645"/>
                  <a:pt x="598" y="616"/>
                  <a:pt x="651" y="571"/>
                </a:cubicBezTo>
                <a:cubicBezTo>
                  <a:pt x="651" y="706"/>
                  <a:pt x="651" y="706"/>
                  <a:pt x="651" y="706"/>
                </a:cubicBezTo>
                <a:cubicBezTo>
                  <a:pt x="651" y="752"/>
                  <a:pt x="524" y="804"/>
                  <a:pt x="342" y="804"/>
                </a:cubicBezTo>
                <a:close/>
                <a:moveTo>
                  <a:pt x="651" y="514"/>
                </a:moveTo>
                <a:cubicBezTo>
                  <a:pt x="651" y="561"/>
                  <a:pt x="524" y="613"/>
                  <a:pt x="342" y="613"/>
                </a:cubicBezTo>
                <a:cubicBezTo>
                  <a:pt x="159" y="613"/>
                  <a:pt x="32" y="561"/>
                  <a:pt x="32" y="514"/>
                </a:cubicBezTo>
                <a:cubicBezTo>
                  <a:pt x="32" y="501"/>
                  <a:pt x="32" y="501"/>
                  <a:pt x="32" y="501"/>
                </a:cubicBezTo>
                <a:cubicBezTo>
                  <a:pt x="32" y="380"/>
                  <a:pt x="32" y="380"/>
                  <a:pt x="32" y="380"/>
                </a:cubicBezTo>
                <a:cubicBezTo>
                  <a:pt x="86" y="424"/>
                  <a:pt x="201" y="454"/>
                  <a:pt x="342" y="454"/>
                </a:cubicBezTo>
                <a:cubicBezTo>
                  <a:pt x="482" y="454"/>
                  <a:pt x="598" y="424"/>
                  <a:pt x="651" y="380"/>
                </a:cubicBezTo>
                <a:cubicBezTo>
                  <a:pt x="651" y="480"/>
                  <a:pt x="651" y="480"/>
                  <a:pt x="651" y="480"/>
                </a:cubicBezTo>
                <a:lnTo>
                  <a:pt x="651" y="514"/>
                </a:lnTo>
                <a:close/>
                <a:moveTo>
                  <a:pt x="651" y="323"/>
                </a:moveTo>
                <a:cubicBezTo>
                  <a:pt x="651" y="370"/>
                  <a:pt x="524" y="422"/>
                  <a:pt x="342" y="422"/>
                </a:cubicBezTo>
                <a:cubicBezTo>
                  <a:pt x="159" y="422"/>
                  <a:pt x="32" y="370"/>
                  <a:pt x="32" y="323"/>
                </a:cubicBezTo>
                <a:cubicBezTo>
                  <a:pt x="32" y="314"/>
                  <a:pt x="32" y="314"/>
                  <a:pt x="32" y="314"/>
                </a:cubicBezTo>
                <a:cubicBezTo>
                  <a:pt x="32" y="189"/>
                  <a:pt x="32" y="189"/>
                  <a:pt x="32" y="189"/>
                </a:cubicBezTo>
                <a:cubicBezTo>
                  <a:pt x="86" y="233"/>
                  <a:pt x="201" y="262"/>
                  <a:pt x="342" y="262"/>
                </a:cubicBezTo>
                <a:cubicBezTo>
                  <a:pt x="482" y="262"/>
                  <a:pt x="598" y="233"/>
                  <a:pt x="651" y="189"/>
                </a:cubicBezTo>
                <a:cubicBezTo>
                  <a:pt x="651" y="309"/>
                  <a:pt x="651" y="309"/>
                  <a:pt x="651" y="309"/>
                </a:cubicBezTo>
                <a:lnTo>
                  <a:pt x="651" y="32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75" name="Freeform 1201"/>
          <p:cNvSpPr>
            <a:spLocks noEditPoints="1"/>
          </p:cNvSpPr>
          <p:nvPr/>
        </p:nvSpPr>
        <p:spPr bwMode="auto">
          <a:xfrm>
            <a:off x="11211831" y="4897914"/>
            <a:ext cx="473117" cy="578939"/>
          </a:xfrm>
          <a:custGeom>
            <a:avLst/>
            <a:gdLst>
              <a:gd name="T0" fmla="*/ 342 w 683"/>
              <a:gd name="T1" fmla="*/ 0 h 836"/>
              <a:gd name="T2" fmla="*/ 0 w 683"/>
              <a:gd name="T3" fmla="*/ 131 h 836"/>
              <a:gd name="T4" fmla="*/ 0 w 683"/>
              <a:gd name="T5" fmla="*/ 314 h 836"/>
              <a:gd name="T6" fmla="*/ 0 w 683"/>
              <a:gd name="T7" fmla="*/ 323 h 836"/>
              <a:gd name="T8" fmla="*/ 0 w 683"/>
              <a:gd name="T9" fmla="*/ 501 h 836"/>
              <a:gd name="T10" fmla="*/ 0 w 683"/>
              <a:gd name="T11" fmla="*/ 514 h 836"/>
              <a:gd name="T12" fmla="*/ 0 w 683"/>
              <a:gd name="T13" fmla="*/ 706 h 836"/>
              <a:gd name="T14" fmla="*/ 342 w 683"/>
              <a:gd name="T15" fmla="*/ 836 h 836"/>
              <a:gd name="T16" fmla="*/ 683 w 683"/>
              <a:gd name="T17" fmla="*/ 706 h 836"/>
              <a:gd name="T18" fmla="*/ 683 w 683"/>
              <a:gd name="T19" fmla="*/ 514 h 836"/>
              <a:gd name="T20" fmla="*/ 683 w 683"/>
              <a:gd name="T21" fmla="*/ 480 h 836"/>
              <a:gd name="T22" fmla="*/ 683 w 683"/>
              <a:gd name="T23" fmla="*/ 323 h 836"/>
              <a:gd name="T24" fmla="*/ 683 w 683"/>
              <a:gd name="T25" fmla="*/ 309 h 836"/>
              <a:gd name="T26" fmla="*/ 683 w 683"/>
              <a:gd name="T27" fmla="*/ 131 h 836"/>
              <a:gd name="T28" fmla="*/ 342 w 683"/>
              <a:gd name="T29" fmla="*/ 0 h 836"/>
              <a:gd name="T30" fmla="*/ 342 w 683"/>
              <a:gd name="T31" fmla="*/ 32 h 836"/>
              <a:gd name="T32" fmla="*/ 651 w 683"/>
              <a:gd name="T33" fmla="*/ 131 h 836"/>
              <a:gd name="T34" fmla="*/ 342 w 683"/>
              <a:gd name="T35" fmla="*/ 230 h 836"/>
              <a:gd name="T36" fmla="*/ 32 w 683"/>
              <a:gd name="T37" fmla="*/ 131 h 836"/>
              <a:gd name="T38" fmla="*/ 342 w 683"/>
              <a:gd name="T39" fmla="*/ 32 h 836"/>
              <a:gd name="T40" fmla="*/ 342 w 683"/>
              <a:gd name="T41" fmla="*/ 804 h 836"/>
              <a:gd name="T42" fmla="*/ 32 w 683"/>
              <a:gd name="T43" fmla="*/ 706 h 836"/>
              <a:gd name="T44" fmla="*/ 32 w 683"/>
              <a:gd name="T45" fmla="*/ 571 h 836"/>
              <a:gd name="T46" fmla="*/ 342 w 683"/>
              <a:gd name="T47" fmla="*/ 645 h 836"/>
              <a:gd name="T48" fmla="*/ 651 w 683"/>
              <a:gd name="T49" fmla="*/ 571 h 836"/>
              <a:gd name="T50" fmla="*/ 651 w 683"/>
              <a:gd name="T51" fmla="*/ 706 h 836"/>
              <a:gd name="T52" fmla="*/ 342 w 683"/>
              <a:gd name="T53" fmla="*/ 804 h 836"/>
              <a:gd name="T54" fmla="*/ 651 w 683"/>
              <a:gd name="T55" fmla="*/ 514 h 836"/>
              <a:gd name="T56" fmla="*/ 342 w 683"/>
              <a:gd name="T57" fmla="*/ 613 h 836"/>
              <a:gd name="T58" fmla="*/ 32 w 683"/>
              <a:gd name="T59" fmla="*/ 514 h 836"/>
              <a:gd name="T60" fmla="*/ 32 w 683"/>
              <a:gd name="T61" fmla="*/ 501 h 836"/>
              <a:gd name="T62" fmla="*/ 32 w 683"/>
              <a:gd name="T63" fmla="*/ 380 h 836"/>
              <a:gd name="T64" fmla="*/ 342 w 683"/>
              <a:gd name="T65" fmla="*/ 454 h 836"/>
              <a:gd name="T66" fmla="*/ 651 w 683"/>
              <a:gd name="T67" fmla="*/ 380 h 836"/>
              <a:gd name="T68" fmla="*/ 651 w 683"/>
              <a:gd name="T69" fmla="*/ 480 h 836"/>
              <a:gd name="T70" fmla="*/ 651 w 683"/>
              <a:gd name="T71" fmla="*/ 514 h 836"/>
              <a:gd name="T72" fmla="*/ 651 w 683"/>
              <a:gd name="T73" fmla="*/ 323 h 836"/>
              <a:gd name="T74" fmla="*/ 342 w 683"/>
              <a:gd name="T75" fmla="*/ 422 h 836"/>
              <a:gd name="T76" fmla="*/ 32 w 683"/>
              <a:gd name="T77" fmla="*/ 323 h 836"/>
              <a:gd name="T78" fmla="*/ 32 w 683"/>
              <a:gd name="T79" fmla="*/ 314 h 836"/>
              <a:gd name="T80" fmla="*/ 32 w 683"/>
              <a:gd name="T81" fmla="*/ 189 h 836"/>
              <a:gd name="T82" fmla="*/ 342 w 683"/>
              <a:gd name="T83" fmla="*/ 262 h 836"/>
              <a:gd name="T84" fmla="*/ 651 w 683"/>
              <a:gd name="T85" fmla="*/ 189 h 836"/>
              <a:gd name="T86" fmla="*/ 651 w 683"/>
              <a:gd name="T87" fmla="*/ 309 h 836"/>
              <a:gd name="T88" fmla="*/ 651 w 683"/>
              <a:gd name="T89" fmla="*/ 323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3" h="836">
                <a:moveTo>
                  <a:pt x="342" y="0"/>
                </a:moveTo>
                <a:cubicBezTo>
                  <a:pt x="147" y="0"/>
                  <a:pt x="0" y="57"/>
                  <a:pt x="0" y="131"/>
                </a:cubicBezTo>
                <a:cubicBezTo>
                  <a:pt x="0" y="314"/>
                  <a:pt x="0" y="314"/>
                  <a:pt x="0" y="314"/>
                </a:cubicBezTo>
                <a:cubicBezTo>
                  <a:pt x="0" y="323"/>
                  <a:pt x="0" y="323"/>
                  <a:pt x="0" y="323"/>
                </a:cubicBezTo>
                <a:cubicBezTo>
                  <a:pt x="0" y="501"/>
                  <a:pt x="0" y="501"/>
                  <a:pt x="0" y="501"/>
                </a:cubicBezTo>
                <a:cubicBezTo>
                  <a:pt x="0" y="514"/>
                  <a:pt x="0" y="514"/>
                  <a:pt x="0" y="514"/>
                </a:cubicBezTo>
                <a:cubicBezTo>
                  <a:pt x="0" y="706"/>
                  <a:pt x="0" y="706"/>
                  <a:pt x="0" y="706"/>
                </a:cubicBezTo>
                <a:cubicBezTo>
                  <a:pt x="0" y="780"/>
                  <a:pt x="147" y="836"/>
                  <a:pt x="342" y="836"/>
                </a:cubicBezTo>
                <a:cubicBezTo>
                  <a:pt x="536" y="836"/>
                  <a:pt x="683" y="780"/>
                  <a:pt x="683" y="706"/>
                </a:cubicBezTo>
                <a:cubicBezTo>
                  <a:pt x="683" y="514"/>
                  <a:pt x="683" y="514"/>
                  <a:pt x="683" y="514"/>
                </a:cubicBezTo>
                <a:cubicBezTo>
                  <a:pt x="683" y="480"/>
                  <a:pt x="683" y="480"/>
                  <a:pt x="683" y="480"/>
                </a:cubicBezTo>
                <a:cubicBezTo>
                  <a:pt x="683" y="323"/>
                  <a:pt x="683" y="323"/>
                  <a:pt x="683" y="323"/>
                </a:cubicBezTo>
                <a:cubicBezTo>
                  <a:pt x="683" y="309"/>
                  <a:pt x="683" y="309"/>
                  <a:pt x="683" y="309"/>
                </a:cubicBezTo>
                <a:cubicBezTo>
                  <a:pt x="683" y="131"/>
                  <a:pt x="683" y="131"/>
                  <a:pt x="683" y="131"/>
                </a:cubicBezTo>
                <a:cubicBezTo>
                  <a:pt x="683" y="57"/>
                  <a:pt x="536" y="0"/>
                  <a:pt x="342" y="0"/>
                </a:cubicBezTo>
                <a:close/>
                <a:moveTo>
                  <a:pt x="342" y="32"/>
                </a:moveTo>
                <a:cubicBezTo>
                  <a:pt x="524" y="32"/>
                  <a:pt x="651" y="85"/>
                  <a:pt x="651" y="131"/>
                </a:cubicBezTo>
                <a:cubicBezTo>
                  <a:pt x="651" y="178"/>
                  <a:pt x="524" y="230"/>
                  <a:pt x="342" y="230"/>
                </a:cubicBezTo>
                <a:cubicBezTo>
                  <a:pt x="159" y="230"/>
                  <a:pt x="32" y="178"/>
                  <a:pt x="32" y="131"/>
                </a:cubicBezTo>
                <a:cubicBezTo>
                  <a:pt x="32" y="85"/>
                  <a:pt x="159" y="32"/>
                  <a:pt x="342" y="32"/>
                </a:cubicBezTo>
                <a:close/>
                <a:moveTo>
                  <a:pt x="342" y="804"/>
                </a:moveTo>
                <a:cubicBezTo>
                  <a:pt x="159" y="804"/>
                  <a:pt x="32" y="752"/>
                  <a:pt x="32" y="706"/>
                </a:cubicBezTo>
                <a:cubicBezTo>
                  <a:pt x="32" y="571"/>
                  <a:pt x="32" y="571"/>
                  <a:pt x="32" y="571"/>
                </a:cubicBezTo>
                <a:cubicBezTo>
                  <a:pt x="86" y="616"/>
                  <a:pt x="201" y="645"/>
                  <a:pt x="342" y="645"/>
                </a:cubicBezTo>
                <a:cubicBezTo>
                  <a:pt x="482" y="645"/>
                  <a:pt x="598" y="616"/>
                  <a:pt x="651" y="571"/>
                </a:cubicBezTo>
                <a:cubicBezTo>
                  <a:pt x="651" y="706"/>
                  <a:pt x="651" y="706"/>
                  <a:pt x="651" y="706"/>
                </a:cubicBezTo>
                <a:cubicBezTo>
                  <a:pt x="651" y="752"/>
                  <a:pt x="524" y="804"/>
                  <a:pt x="342" y="804"/>
                </a:cubicBezTo>
                <a:close/>
                <a:moveTo>
                  <a:pt x="651" y="514"/>
                </a:moveTo>
                <a:cubicBezTo>
                  <a:pt x="651" y="561"/>
                  <a:pt x="524" y="613"/>
                  <a:pt x="342" y="613"/>
                </a:cubicBezTo>
                <a:cubicBezTo>
                  <a:pt x="159" y="613"/>
                  <a:pt x="32" y="561"/>
                  <a:pt x="32" y="514"/>
                </a:cubicBezTo>
                <a:cubicBezTo>
                  <a:pt x="32" y="501"/>
                  <a:pt x="32" y="501"/>
                  <a:pt x="32" y="501"/>
                </a:cubicBezTo>
                <a:cubicBezTo>
                  <a:pt x="32" y="380"/>
                  <a:pt x="32" y="380"/>
                  <a:pt x="32" y="380"/>
                </a:cubicBezTo>
                <a:cubicBezTo>
                  <a:pt x="86" y="424"/>
                  <a:pt x="201" y="454"/>
                  <a:pt x="342" y="454"/>
                </a:cubicBezTo>
                <a:cubicBezTo>
                  <a:pt x="482" y="454"/>
                  <a:pt x="598" y="424"/>
                  <a:pt x="651" y="380"/>
                </a:cubicBezTo>
                <a:cubicBezTo>
                  <a:pt x="651" y="480"/>
                  <a:pt x="651" y="480"/>
                  <a:pt x="651" y="480"/>
                </a:cubicBezTo>
                <a:lnTo>
                  <a:pt x="651" y="514"/>
                </a:lnTo>
                <a:close/>
                <a:moveTo>
                  <a:pt x="651" y="323"/>
                </a:moveTo>
                <a:cubicBezTo>
                  <a:pt x="651" y="370"/>
                  <a:pt x="524" y="422"/>
                  <a:pt x="342" y="422"/>
                </a:cubicBezTo>
                <a:cubicBezTo>
                  <a:pt x="159" y="422"/>
                  <a:pt x="32" y="370"/>
                  <a:pt x="32" y="323"/>
                </a:cubicBezTo>
                <a:cubicBezTo>
                  <a:pt x="32" y="314"/>
                  <a:pt x="32" y="314"/>
                  <a:pt x="32" y="314"/>
                </a:cubicBezTo>
                <a:cubicBezTo>
                  <a:pt x="32" y="189"/>
                  <a:pt x="32" y="189"/>
                  <a:pt x="32" y="189"/>
                </a:cubicBezTo>
                <a:cubicBezTo>
                  <a:pt x="86" y="233"/>
                  <a:pt x="201" y="262"/>
                  <a:pt x="342" y="262"/>
                </a:cubicBezTo>
                <a:cubicBezTo>
                  <a:pt x="482" y="262"/>
                  <a:pt x="598" y="233"/>
                  <a:pt x="651" y="189"/>
                </a:cubicBezTo>
                <a:cubicBezTo>
                  <a:pt x="651" y="309"/>
                  <a:pt x="651" y="309"/>
                  <a:pt x="651" y="309"/>
                </a:cubicBezTo>
                <a:lnTo>
                  <a:pt x="651" y="32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76" name="Oval 175"/>
          <p:cNvSpPr/>
          <p:nvPr/>
        </p:nvSpPr>
        <p:spPr>
          <a:xfrm>
            <a:off x="9083552" y="1385281"/>
            <a:ext cx="801472" cy="8014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77" name="Oval 176"/>
          <p:cNvSpPr/>
          <p:nvPr/>
        </p:nvSpPr>
        <p:spPr>
          <a:xfrm>
            <a:off x="10241480" y="1385281"/>
            <a:ext cx="801472" cy="8014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78" name="Rounded Rectangle 177"/>
          <p:cNvSpPr/>
          <p:nvPr/>
        </p:nvSpPr>
        <p:spPr>
          <a:xfrm>
            <a:off x="8986092" y="1095936"/>
            <a:ext cx="996392" cy="270840"/>
          </a:xfrm>
          <a:prstGeom prst="roundRect">
            <a:avLst>
              <a:gd name="adj" fmla="val 0"/>
            </a:avLst>
          </a:prstGeom>
          <a:noFill/>
          <a:ln>
            <a:noFill/>
          </a:ln>
        </p:spPr>
        <p:style>
          <a:lnRef idx="1">
            <a:schemeClr val="accent4"/>
          </a:lnRef>
          <a:fillRef idx="2">
            <a:schemeClr val="accent4"/>
          </a:fillRef>
          <a:effectRef idx="1">
            <a:schemeClr val="accent4"/>
          </a:effectRef>
          <a:fontRef idx="minor">
            <a:schemeClr val="dk1"/>
          </a:fontRef>
        </p:style>
        <p:txBody>
          <a:bodyPr lIns="0" tIns="36575" rIns="0" bIns="60958" anchor="t" anchorCtr="0">
            <a:spAutoFit/>
          </a:bodyPr>
          <a:lstStyle/>
          <a:p>
            <a:pPr algn="ctr">
              <a:lnSpc>
                <a:spcPct val="80000"/>
              </a:lnSpc>
            </a:pPr>
            <a:r>
              <a:rPr lang="en-US" sz="1400" b="1" dirty="0">
                <a:solidFill>
                  <a:schemeClr val="accent3"/>
                </a:solidFill>
              </a:rPr>
              <a:t>Analysts </a:t>
            </a:r>
          </a:p>
        </p:txBody>
      </p:sp>
      <p:sp>
        <p:nvSpPr>
          <p:cNvPr id="179" name="Rounded Rectangle 178"/>
          <p:cNvSpPr/>
          <p:nvPr/>
        </p:nvSpPr>
        <p:spPr>
          <a:xfrm>
            <a:off x="10143277" y="1095936"/>
            <a:ext cx="997879" cy="270840"/>
          </a:xfrm>
          <a:prstGeom prst="roundRect">
            <a:avLst>
              <a:gd name="adj" fmla="val 0"/>
            </a:avLst>
          </a:prstGeom>
          <a:noFill/>
          <a:ln>
            <a:noFill/>
          </a:ln>
        </p:spPr>
        <p:style>
          <a:lnRef idx="1">
            <a:schemeClr val="accent4"/>
          </a:lnRef>
          <a:fillRef idx="2">
            <a:schemeClr val="accent4"/>
          </a:fillRef>
          <a:effectRef idx="1">
            <a:schemeClr val="accent4"/>
          </a:effectRef>
          <a:fontRef idx="minor">
            <a:schemeClr val="dk1"/>
          </a:fontRef>
        </p:style>
        <p:txBody>
          <a:bodyPr lIns="0" tIns="36575" rIns="0" bIns="60958" anchor="t" anchorCtr="0">
            <a:spAutoFit/>
          </a:bodyPr>
          <a:lstStyle/>
          <a:p>
            <a:pPr algn="ctr">
              <a:lnSpc>
                <a:spcPct val="80000"/>
              </a:lnSpc>
            </a:pPr>
            <a:r>
              <a:rPr lang="en-US" sz="1400" b="1" dirty="0">
                <a:solidFill>
                  <a:schemeClr val="accent3"/>
                </a:solidFill>
              </a:rPr>
              <a:t>Biz Users </a:t>
            </a:r>
          </a:p>
        </p:txBody>
      </p:sp>
      <p:grpSp>
        <p:nvGrpSpPr>
          <p:cNvPr id="180" name="Group 275"/>
          <p:cNvGrpSpPr>
            <a:grpSpLocks noChangeAspect="1"/>
          </p:cNvGrpSpPr>
          <p:nvPr/>
        </p:nvGrpSpPr>
        <p:grpSpPr bwMode="auto">
          <a:xfrm>
            <a:off x="9308341" y="1543721"/>
            <a:ext cx="351894" cy="395046"/>
            <a:chOff x="1916" y="-1"/>
            <a:chExt cx="3849" cy="4321"/>
          </a:xfrm>
          <a:solidFill>
            <a:schemeClr val="bg1"/>
          </a:solidFill>
        </p:grpSpPr>
        <p:sp>
          <p:nvSpPr>
            <p:cNvPr id="181" name="Freeform 276"/>
            <p:cNvSpPr>
              <a:spLocks/>
            </p:cNvSpPr>
            <p:nvPr/>
          </p:nvSpPr>
          <p:spPr bwMode="auto">
            <a:xfrm>
              <a:off x="3106" y="380"/>
              <a:ext cx="1434" cy="681"/>
            </a:xfrm>
            <a:custGeom>
              <a:avLst/>
              <a:gdLst>
                <a:gd name="T0" fmla="*/ 120 w 965"/>
                <a:gd name="T1" fmla="*/ 458 h 458"/>
                <a:gd name="T2" fmla="*/ 634 w 965"/>
                <a:gd name="T3" fmla="*/ 184 h 458"/>
                <a:gd name="T4" fmla="*/ 913 w 965"/>
                <a:gd name="T5" fmla="*/ 364 h 458"/>
                <a:gd name="T6" fmla="*/ 964 w 965"/>
                <a:gd name="T7" fmla="*/ 313 h 458"/>
                <a:gd name="T8" fmla="*/ 818 w 965"/>
                <a:gd name="T9" fmla="*/ 238 h 458"/>
                <a:gd name="T10" fmla="*/ 693 w 965"/>
                <a:gd name="T11" fmla="*/ 41 h 458"/>
                <a:gd name="T12" fmla="*/ 692 w 965"/>
                <a:gd name="T13" fmla="*/ 36 h 458"/>
                <a:gd name="T14" fmla="*/ 690 w 965"/>
                <a:gd name="T15" fmla="*/ 31 h 458"/>
                <a:gd name="T16" fmla="*/ 688 w 965"/>
                <a:gd name="T17" fmla="*/ 26 h 458"/>
                <a:gd name="T18" fmla="*/ 685 w 965"/>
                <a:gd name="T19" fmla="*/ 22 h 458"/>
                <a:gd name="T20" fmla="*/ 682 w 965"/>
                <a:gd name="T21" fmla="*/ 19 h 458"/>
                <a:gd name="T22" fmla="*/ 679 w 965"/>
                <a:gd name="T23" fmla="*/ 15 h 458"/>
                <a:gd name="T24" fmla="*/ 676 w 965"/>
                <a:gd name="T25" fmla="*/ 12 h 458"/>
                <a:gd name="T26" fmla="*/ 672 w 965"/>
                <a:gd name="T27" fmla="*/ 9 h 458"/>
                <a:gd name="T28" fmla="*/ 668 w 965"/>
                <a:gd name="T29" fmla="*/ 6 h 458"/>
                <a:gd name="T30" fmla="*/ 663 w 965"/>
                <a:gd name="T31" fmla="*/ 4 h 458"/>
                <a:gd name="T32" fmla="*/ 661 w 965"/>
                <a:gd name="T33" fmla="*/ 3 h 458"/>
                <a:gd name="T34" fmla="*/ 656 w 965"/>
                <a:gd name="T35" fmla="*/ 2 h 458"/>
                <a:gd name="T36" fmla="*/ 651 w 965"/>
                <a:gd name="T37" fmla="*/ 1 h 458"/>
                <a:gd name="T38" fmla="*/ 646 w 965"/>
                <a:gd name="T39" fmla="*/ 0 h 458"/>
                <a:gd name="T40" fmla="*/ 641 w 965"/>
                <a:gd name="T41" fmla="*/ 0 h 458"/>
                <a:gd name="T42" fmla="*/ 636 w 965"/>
                <a:gd name="T43" fmla="*/ 1 h 458"/>
                <a:gd name="T44" fmla="*/ 634 w 965"/>
                <a:gd name="T45" fmla="*/ 1 h 458"/>
                <a:gd name="T46" fmla="*/ 629 w 965"/>
                <a:gd name="T47" fmla="*/ 2 h 458"/>
                <a:gd name="T48" fmla="*/ 624 w 965"/>
                <a:gd name="T49" fmla="*/ 4 h 458"/>
                <a:gd name="T50" fmla="*/ 620 w 965"/>
                <a:gd name="T51" fmla="*/ 6 h 458"/>
                <a:gd name="T52" fmla="*/ 616 w 965"/>
                <a:gd name="T53" fmla="*/ 9 h 458"/>
                <a:gd name="T54" fmla="*/ 612 w 965"/>
                <a:gd name="T55" fmla="*/ 11 h 458"/>
                <a:gd name="T56" fmla="*/ 609 w 965"/>
                <a:gd name="T57" fmla="*/ 15 h 458"/>
                <a:gd name="T58" fmla="*/ 605 w 965"/>
                <a:gd name="T59" fmla="*/ 18 h 458"/>
                <a:gd name="T60" fmla="*/ 603 w 965"/>
                <a:gd name="T61" fmla="*/ 22 h 458"/>
                <a:gd name="T62" fmla="*/ 600 w 965"/>
                <a:gd name="T63" fmla="*/ 26 h 458"/>
                <a:gd name="T64" fmla="*/ 598 w 965"/>
                <a:gd name="T65" fmla="*/ 31 h 458"/>
                <a:gd name="T66" fmla="*/ 279 w 965"/>
                <a:gd name="T67" fmla="*/ 336 h 458"/>
                <a:gd name="T68" fmla="*/ 4 w 965"/>
                <a:gd name="T69" fmla="*/ 396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5" h="458">
                  <a:moveTo>
                    <a:pt x="46" y="453"/>
                  </a:moveTo>
                  <a:cubicBezTo>
                    <a:pt x="48" y="454"/>
                    <a:pt x="76" y="458"/>
                    <a:pt x="120" y="458"/>
                  </a:cubicBezTo>
                  <a:cubicBezTo>
                    <a:pt x="167" y="458"/>
                    <a:pt x="232" y="453"/>
                    <a:pt x="302" y="433"/>
                  </a:cubicBezTo>
                  <a:cubicBezTo>
                    <a:pt x="406" y="404"/>
                    <a:pt x="539" y="337"/>
                    <a:pt x="634" y="184"/>
                  </a:cubicBezTo>
                  <a:cubicBezTo>
                    <a:pt x="672" y="260"/>
                    <a:pt x="726" y="303"/>
                    <a:pt x="772" y="327"/>
                  </a:cubicBezTo>
                  <a:cubicBezTo>
                    <a:pt x="839" y="362"/>
                    <a:pt x="901" y="364"/>
                    <a:pt x="913" y="364"/>
                  </a:cubicBezTo>
                  <a:cubicBezTo>
                    <a:pt x="914" y="364"/>
                    <a:pt x="915" y="364"/>
                    <a:pt x="915" y="364"/>
                  </a:cubicBezTo>
                  <a:cubicBezTo>
                    <a:pt x="943" y="364"/>
                    <a:pt x="965" y="341"/>
                    <a:pt x="964" y="313"/>
                  </a:cubicBezTo>
                  <a:cubicBezTo>
                    <a:pt x="964" y="286"/>
                    <a:pt x="941" y="264"/>
                    <a:pt x="913" y="264"/>
                  </a:cubicBezTo>
                  <a:cubicBezTo>
                    <a:pt x="913" y="264"/>
                    <a:pt x="868" y="264"/>
                    <a:pt x="818" y="238"/>
                  </a:cubicBezTo>
                  <a:cubicBezTo>
                    <a:pt x="751" y="203"/>
                    <a:pt x="709" y="137"/>
                    <a:pt x="693" y="42"/>
                  </a:cubicBezTo>
                  <a:cubicBezTo>
                    <a:pt x="693" y="42"/>
                    <a:pt x="693" y="41"/>
                    <a:pt x="693" y="41"/>
                  </a:cubicBezTo>
                  <a:cubicBezTo>
                    <a:pt x="693" y="40"/>
                    <a:pt x="692" y="39"/>
                    <a:pt x="692" y="38"/>
                  </a:cubicBezTo>
                  <a:cubicBezTo>
                    <a:pt x="692" y="37"/>
                    <a:pt x="692" y="36"/>
                    <a:pt x="692" y="36"/>
                  </a:cubicBezTo>
                  <a:cubicBezTo>
                    <a:pt x="691" y="35"/>
                    <a:pt x="691" y="34"/>
                    <a:pt x="691" y="33"/>
                  </a:cubicBezTo>
                  <a:cubicBezTo>
                    <a:pt x="691" y="32"/>
                    <a:pt x="690" y="32"/>
                    <a:pt x="690" y="31"/>
                  </a:cubicBezTo>
                  <a:cubicBezTo>
                    <a:pt x="690" y="30"/>
                    <a:pt x="689" y="30"/>
                    <a:pt x="689" y="29"/>
                  </a:cubicBezTo>
                  <a:cubicBezTo>
                    <a:pt x="689" y="28"/>
                    <a:pt x="688" y="27"/>
                    <a:pt x="688" y="26"/>
                  </a:cubicBezTo>
                  <a:cubicBezTo>
                    <a:pt x="687" y="26"/>
                    <a:pt x="687" y="25"/>
                    <a:pt x="687" y="25"/>
                  </a:cubicBezTo>
                  <a:cubicBezTo>
                    <a:pt x="686" y="24"/>
                    <a:pt x="686" y="23"/>
                    <a:pt x="685" y="22"/>
                  </a:cubicBezTo>
                  <a:cubicBezTo>
                    <a:pt x="685" y="22"/>
                    <a:pt x="684" y="21"/>
                    <a:pt x="684" y="21"/>
                  </a:cubicBezTo>
                  <a:cubicBezTo>
                    <a:pt x="684" y="20"/>
                    <a:pt x="683" y="19"/>
                    <a:pt x="682" y="19"/>
                  </a:cubicBezTo>
                  <a:cubicBezTo>
                    <a:pt x="682" y="18"/>
                    <a:pt x="681" y="17"/>
                    <a:pt x="681" y="17"/>
                  </a:cubicBezTo>
                  <a:cubicBezTo>
                    <a:pt x="680" y="16"/>
                    <a:pt x="680" y="16"/>
                    <a:pt x="679" y="15"/>
                  </a:cubicBezTo>
                  <a:cubicBezTo>
                    <a:pt x="679" y="14"/>
                    <a:pt x="678" y="14"/>
                    <a:pt x="677" y="13"/>
                  </a:cubicBezTo>
                  <a:cubicBezTo>
                    <a:pt x="677" y="13"/>
                    <a:pt x="676" y="12"/>
                    <a:pt x="676" y="12"/>
                  </a:cubicBezTo>
                  <a:cubicBezTo>
                    <a:pt x="675" y="11"/>
                    <a:pt x="674" y="11"/>
                    <a:pt x="674" y="10"/>
                  </a:cubicBezTo>
                  <a:cubicBezTo>
                    <a:pt x="673" y="10"/>
                    <a:pt x="673" y="9"/>
                    <a:pt x="672" y="9"/>
                  </a:cubicBezTo>
                  <a:cubicBezTo>
                    <a:pt x="671" y="8"/>
                    <a:pt x="670" y="8"/>
                    <a:pt x="670" y="7"/>
                  </a:cubicBezTo>
                  <a:cubicBezTo>
                    <a:pt x="669" y="7"/>
                    <a:pt x="668" y="7"/>
                    <a:pt x="668" y="6"/>
                  </a:cubicBezTo>
                  <a:cubicBezTo>
                    <a:pt x="667" y="6"/>
                    <a:pt x="666" y="5"/>
                    <a:pt x="665" y="5"/>
                  </a:cubicBezTo>
                  <a:cubicBezTo>
                    <a:pt x="665" y="5"/>
                    <a:pt x="664" y="4"/>
                    <a:pt x="663" y="4"/>
                  </a:cubicBezTo>
                  <a:cubicBezTo>
                    <a:pt x="662" y="4"/>
                    <a:pt x="662" y="4"/>
                    <a:pt x="662" y="3"/>
                  </a:cubicBezTo>
                  <a:cubicBezTo>
                    <a:pt x="661" y="3"/>
                    <a:pt x="661" y="3"/>
                    <a:pt x="661" y="3"/>
                  </a:cubicBezTo>
                  <a:cubicBezTo>
                    <a:pt x="660" y="3"/>
                    <a:pt x="659" y="3"/>
                    <a:pt x="658" y="2"/>
                  </a:cubicBezTo>
                  <a:cubicBezTo>
                    <a:pt x="657" y="2"/>
                    <a:pt x="657" y="2"/>
                    <a:pt x="656" y="2"/>
                  </a:cubicBezTo>
                  <a:cubicBezTo>
                    <a:pt x="655" y="2"/>
                    <a:pt x="654" y="1"/>
                    <a:pt x="653" y="1"/>
                  </a:cubicBezTo>
                  <a:cubicBezTo>
                    <a:pt x="653" y="1"/>
                    <a:pt x="652" y="1"/>
                    <a:pt x="651" y="1"/>
                  </a:cubicBezTo>
                  <a:cubicBezTo>
                    <a:pt x="651" y="1"/>
                    <a:pt x="650" y="1"/>
                    <a:pt x="649" y="0"/>
                  </a:cubicBezTo>
                  <a:cubicBezTo>
                    <a:pt x="648" y="0"/>
                    <a:pt x="647" y="0"/>
                    <a:pt x="646" y="0"/>
                  </a:cubicBezTo>
                  <a:cubicBezTo>
                    <a:pt x="646" y="0"/>
                    <a:pt x="645" y="0"/>
                    <a:pt x="644" y="0"/>
                  </a:cubicBezTo>
                  <a:cubicBezTo>
                    <a:pt x="643" y="0"/>
                    <a:pt x="642" y="0"/>
                    <a:pt x="641" y="0"/>
                  </a:cubicBezTo>
                  <a:cubicBezTo>
                    <a:pt x="641" y="0"/>
                    <a:pt x="640" y="0"/>
                    <a:pt x="640" y="0"/>
                  </a:cubicBezTo>
                  <a:cubicBezTo>
                    <a:pt x="638" y="0"/>
                    <a:pt x="637" y="1"/>
                    <a:pt x="636" y="1"/>
                  </a:cubicBezTo>
                  <a:cubicBezTo>
                    <a:pt x="636" y="1"/>
                    <a:pt x="636" y="1"/>
                    <a:pt x="636" y="1"/>
                  </a:cubicBezTo>
                  <a:cubicBezTo>
                    <a:pt x="635" y="1"/>
                    <a:pt x="635" y="1"/>
                    <a:pt x="634" y="1"/>
                  </a:cubicBezTo>
                  <a:cubicBezTo>
                    <a:pt x="633" y="1"/>
                    <a:pt x="632" y="1"/>
                    <a:pt x="631" y="2"/>
                  </a:cubicBezTo>
                  <a:cubicBezTo>
                    <a:pt x="631" y="2"/>
                    <a:pt x="630" y="2"/>
                    <a:pt x="629" y="2"/>
                  </a:cubicBezTo>
                  <a:cubicBezTo>
                    <a:pt x="628" y="3"/>
                    <a:pt x="628" y="3"/>
                    <a:pt x="627" y="3"/>
                  </a:cubicBezTo>
                  <a:cubicBezTo>
                    <a:pt x="626" y="3"/>
                    <a:pt x="625" y="4"/>
                    <a:pt x="624" y="4"/>
                  </a:cubicBezTo>
                  <a:cubicBezTo>
                    <a:pt x="624" y="4"/>
                    <a:pt x="623" y="5"/>
                    <a:pt x="623" y="5"/>
                  </a:cubicBezTo>
                  <a:cubicBezTo>
                    <a:pt x="622" y="5"/>
                    <a:pt x="621" y="6"/>
                    <a:pt x="620" y="6"/>
                  </a:cubicBezTo>
                  <a:cubicBezTo>
                    <a:pt x="619" y="7"/>
                    <a:pt x="619" y="7"/>
                    <a:pt x="618" y="7"/>
                  </a:cubicBezTo>
                  <a:cubicBezTo>
                    <a:pt x="617" y="8"/>
                    <a:pt x="617" y="8"/>
                    <a:pt x="616" y="9"/>
                  </a:cubicBezTo>
                  <a:cubicBezTo>
                    <a:pt x="615" y="9"/>
                    <a:pt x="615" y="9"/>
                    <a:pt x="614" y="10"/>
                  </a:cubicBezTo>
                  <a:cubicBezTo>
                    <a:pt x="613" y="10"/>
                    <a:pt x="613" y="11"/>
                    <a:pt x="612" y="11"/>
                  </a:cubicBezTo>
                  <a:cubicBezTo>
                    <a:pt x="612" y="12"/>
                    <a:pt x="611" y="13"/>
                    <a:pt x="610" y="13"/>
                  </a:cubicBezTo>
                  <a:cubicBezTo>
                    <a:pt x="610" y="14"/>
                    <a:pt x="609" y="14"/>
                    <a:pt x="609" y="15"/>
                  </a:cubicBezTo>
                  <a:cubicBezTo>
                    <a:pt x="608" y="15"/>
                    <a:pt x="607" y="16"/>
                    <a:pt x="607" y="17"/>
                  </a:cubicBezTo>
                  <a:cubicBezTo>
                    <a:pt x="606" y="17"/>
                    <a:pt x="606" y="18"/>
                    <a:pt x="605" y="18"/>
                  </a:cubicBezTo>
                  <a:cubicBezTo>
                    <a:pt x="605" y="19"/>
                    <a:pt x="604" y="20"/>
                    <a:pt x="604" y="20"/>
                  </a:cubicBezTo>
                  <a:cubicBezTo>
                    <a:pt x="603" y="21"/>
                    <a:pt x="603" y="21"/>
                    <a:pt x="603" y="22"/>
                  </a:cubicBezTo>
                  <a:cubicBezTo>
                    <a:pt x="602" y="23"/>
                    <a:pt x="602" y="23"/>
                    <a:pt x="601" y="24"/>
                  </a:cubicBezTo>
                  <a:cubicBezTo>
                    <a:pt x="601" y="25"/>
                    <a:pt x="600" y="26"/>
                    <a:pt x="600" y="26"/>
                  </a:cubicBezTo>
                  <a:cubicBezTo>
                    <a:pt x="599" y="27"/>
                    <a:pt x="599" y="28"/>
                    <a:pt x="599" y="28"/>
                  </a:cubicBezTo>
                  <a:cubicBezTo>
                    <a:pt x="598" y="29"/>
                    <a:pt x="598" y="30"/>
                    <a:pt x="598" y="31"/>
                  </a:cubicBezTo>
                  <a:cubicBezTo>
                    <a:pt x="597" y="32"/>
                    <a:pt x="597" y="32"/>
                    <a:pt x="597" y="32"/>
                  </a:cubicBezTo>
                  <a:cubicBezTo>
                    <a:pt x="537" y="190"/>
                    <a:pt x="430" y="292"/>
                    <a:pt x="279" y="336"/>
                  </a:cubicBezTo>
                  <a:cubicBezTo>
                    <a:pt x="163" y="369"/>
                    <a:pt x="62" y="355"/>
                    <a:pt x="62" y="354"/>
                  </a:cubicBezTo>
                  <a:cubicBezTo>
                    <a:pt x="34" y="350"/>
                    <a:pt x="9" y="369"/>
                    <a:pt x="4" y="396"/>
                  </a:cubicBezTo>
                  <a:cubicBezTo>
                    <a:pt x="0" y="423"/>
                    <a:pt x="19" y="449"/>
                    <a:pt x="46" y="4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Freeform 277"/>
            <p:cNvSpPr>
              <a:spLocks noEditPoints="1"/>
            </p:cNvSpPr>
            <p:nvPr/>
          </p:nvSpPr>
          <p:spPr bwMode="auto">
            <a:xfrm>
              <a:off x="2395" y="-1"/>
              <a:ext cx="2890" cy="2373"/>
            </a:xfrm>
            <a:custGeom>
              <a:avLst/>
              <a:gdLst>
                <a:gd name="T0" fmla="*/ 49 w 1946"/>
                <a:gd name="T1" fmla="*/ 1394 h 1597"/>
                <a:gd name="T2" fmla="*/ 441 w 1946"/>
                <a:gd name="T3" fmla="*/ 1343 h 1597"/>
                <a:gd name="T4" fmla="*/ 973 w 1946"/>
                <a:gd name="T5" fmla="*/ 1597 h 1597"/>
                <a:gd name="T6" fmla="*/ 1507 w 1946"/>
                <a:gd name="T7" fmla="*/ 1341 h 1597"/>
                <a:gd name="T8" fmla="*/ 1897 w 1946"/>
                <a:gd name="T9" fmla="*/ 1391 h 1597"/>
                <a:gd name="T10" fmla="*/ 1944 w 1946"/>
                <a:gd name="T11" fmla="*/ 1328 h 1597"/>
                <a:gd name="T12" fmla="*/ 1906 w 1946"/>
                <a:gd name="T13" fmla="*/ 1259 h 1597"/>
                <a:gd name="T14" fmla="*/ 1724 w 1946"/>
                <a:gd name="T15" fmla="*/ 928 h 1597"/>
                <a:gd name="T16" fmla="*/ 1700 w 1946"/>
                <a:gd name="T17" fmla="*/ 749 h 1597"/>
                <a:gd name="T18" fmla="*/ 973 w 1946"/>
                <a:gd name="T19" fmla="*/ 0 h 1597"/>
                <a:gd name="T20" fmla="*/ 246 w 1946"/>
                <a:gd name="T21" fmla="*/ 749 h 1597"/>
                <a:gd name="T22" fmla="*/ 222 w 1946"/>
                <a:gd name="T23" fmla="*/ 929 h 1597"/>
                <a:gd name="T24" fmla="*/ 40 w 1946"/>
                <a:gd name="T25" fmla="*/ 1262 h 1597"/>
                <a:gd name="T26" fmla="*/ 40 w 1946"/>
                <a:gd name="T27" fmla="*/ 1262 h 1597"/>
                <a:gd name="T28" fmla="*/ 2 w 1946"/>
                <a:gd name="T29" fmla="*/ 1331 h 1597"/>
                <a:gd name="T30" fmla="*/ 49 w 1946"/>
                <a:gd name="T31" fmla="*/ 1394 h 1597"/>
                <a:gd name="T32" fmla="*/ 320 w 1946"/>
                <a:gd name="T33" fmla="*/ 951 h 1597"/>
                <a:gd name="T34" fmla="*/ 346 w 1946"/>
                <a:gd name="T35" fmla="*/ 755 h 1597"/>
                <a:gd name="T36" fmla="*/ 973 w 1946"/>
                <a:gd name="T37" fmla="*/ 100 h 1597"/>
                <a:gd name="T38" fmla="*/ 1600 w 1946"/>
                <a:gd name="T39" fmla="*/ 755 h 1597"/>
                <a:gd name="T40" fmla="*/ 1626 w 1946"/>
                <a:gd name="T41" fmla="*/ 950 h 1597"/>
                <a:gd name="T42" fmla="*/ 1808 w 1946"/>
                <a:gd name="T43" fmla="*/ 1312 h 1597"/>
                <a:gd name="T44" fmla="*/ 1533 w 1946"/>
                <a:gd name="T45" fmla="*/ 1233 h 1597"/>
                <a:gd name="T46" fmla="*/ 1495 w 1946"/>
                <a:gd name="T47" fmla="*/ 1220 h 1597"/>
                <a:gd name="T48" fmla="*/ 1459 w 1946"/>
                <a:gd name="T49" fmla="*/ 1240 h 1597"/>
                <a:gd name="T50" fmla="*/ 973 w 1946"/>
                <a:gd name="T51" fmla="*/ 1497 h 1597"/>
                <a:gd name="T52" fmla="*/ 488 w 1946"/>
                <a:gd name="T53" fmla="*/ 1242 h 1597"/>
                <a:gd name="T54" fmla="*/ 452 w 1946"/>
                <a:gd name="T55" fmla="*/ 1222 h 1597"/>
                <a:gd name="T56" fmla="*/ 448 w 1946"/>
                <a:gd name="T57" fmla="*/ 1222 h 1597"/>
                <a:gd name="T58" fmla="*/ 414 w 1946"/>
                <a:gd name="T59" fmla="*/ 1235 h 1597"/>
                <a:gd name="T60" fmla="*/ 138 w 1946"/>
                <a:gd name="T61" fmla="*/ 1315 h 1597"/>
                <a:gd name="T62" fmla="*/ 320 w 1946"/>
                <a:gd name="T63" fmla="*/ 951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46" h="1597">
                  <a:moveTo>
                    <a:pt x="49" y="1394"/>
                  </a:moveTo>
                  <a:cubicBezTo>
                    <a:pt x="231" y="1459"/>
                    <a:pt x="366" y="1397"/>
                    <a:pt x="441" y="1343"/>
                  </a:cubicBezTo>
                  <a:cubicBezTo>
                    <a:pt x="578" y="1505"/>
                    <a:pt x="770" y="1597"/>
                    <a:pt x="973" y="1597"/>
                  </a:cubicBezTo>
                  <a:cubicBezTo>
                    <a:pt x="1177" y="1597"/>
                    <a:pt x="1369" y="1504"/>
                    <a:pt x="1507" y="1341"/>
                  </a:cubicBezTo>
                  <a:cubicBezTo>
                    <a:pt x="1581" y="1394"/>
                    <a:pt x="1716" y="1456"/>
                    <a:pt x="1897" y="1391"/>
                  </a:cubicBezTo>
                  <a:cubicBezTo>
                    <a:pt x="1924" y="1381"/>
                    <a:pt x="1942" y="1356"/>
                    <a:pt x="1944" y="1328"/>
                  </a:cubicBezTo>
                  <a:cubicBezTo>
                    <a:pt x="1946" y="1299"/>
                    <a:pt x="1931" y="1272"/>
                    <a:pt x="1906" y="1259"/>
                  </a:cubicBezTo>
                  <a:cubicBezTo>
                    <a:pt x="1827" y="1217"/>
                    <a:pt x="1763" y="1100"/>
                    <a:pt x="1724" y="928"/>
                  </a:cubicBezTo>
                  <a:cubicBezTo>
                    <a:pt x="1711" y="873"/>
                    <a:pt x="1704" y="814"/>
                    <a:pt x="1700" y="749"/>
                  </a:cubicBezTo>
                  <a:cubicBezTo>
                    <a:pt x="1677" y="329"/>
                    <a:pt x="1357" y="0"/>
                    <a:pt x="973" y="0"/>
                  </a:cubicBezTo>
                  <a:cubicBezTo>
                    <a:pt x="589" y="0"/>
                    <a:pt x="269" y="329"/>
                    <a:pt x="246" y="749"/>
                  </a:cubicBezTo>
                  <a:cubicBezTo>
                    <a:pt x="242" y="815"/>
                    <a:pt x="235" y="873"/>
                    <a:pt x="222" y="929"/>
                  </a:cubicBezTo>
                  <a:cubicBezTo>
                    <a:pt x="183" y="1102"/>
                    <a:pt x="118" y="1220"/>
                    <a:pt x="40" y="1262"/>
                  </a:cubicBezTo>
                  <a:cubicBezTo>
                    <a:pt x="40" y="1262"/>
                    <a:pt x="40" y="1262"/>
                    <a:pt x="40" y="1262"/>
                  </a:cubicBezTo>
                  <a:cubicBezTo>
                    <a:pt x="15" y="1275"/>
                    <a:pt x="0" y="1302"/>
                    <a:pt x="2" y="1331"/>
                  </a:cubicBezTo>
                  <a:cubicBezTo>
                    <a:pt x="4" y="1359"/>
                    <a:pt x="22" y="1384"/>
                    <a:pt x="49" y="1394"/>
                  </a:cubicBezTo>
                  <a:close/>
                  <a:moveTo>
                    <a:pt x="320" y="951"/>
                  </a:moveTo>
                  <a:cubicBezTo>
                    <a:pt x="333" y="890"/>
                    <a:pt x="342" y="826"/>
                    <a:pt x="346" y="755"/>
                  </a:cubicBezTo>
                  <a:cubicBezTo>
                    <a:pt x="366" y="388"/>
                    <a:pt x="642" y="100"/>
                    <a:pt x="973" y="100"/>
                  </a:cubicBezTo>
                  <a:cubicBezTo>
                    <a:pt x="1304" y="100"/>
                    <a:pt x="1580" y="388"/>
                    <a:pt x="1600" y="755"/>
                  </a:cubicBezTo>
                  <a:cubicBezTo>
                    <a:pt x="1604" y="826"/>
                    <a:pt x="1613" y="889"/>
                    <a:pt x="1626" y="950"/>
                  </a:cubicBezTo>
                  <a:cubicBezTo>
                    <a:pt x="1654" y="1073"/>
                    <a:pt x="1708" y="1227"/>
                    <a:pt x="1808" y="1312"/>
                  </a:cubicBezTo>
                  <a:cubicBezTo>
                    <a:pt x="1673" y="1340"/>
                    <a:pt x="1580" y="1277"/>
                    <a:pt x="1533" y="1233"/>
                  </a:cubicBezTo>
                  <a:cubicBezTo>
                    <a:pt x="1523" y="1224"/>
                    <a:pt x="1509" y="1219"/>
                    <a:pt x="1495" y="1220"/>
                  </a:cubicBezTo>
                  <a:cubicBezTo>
                    <a:pt x="1480" y="1221"/>
                    <a:pt x="1467" y="1229"/>
                    <a:pt x="1459" y="1240"/>
                  </a:cubicBezTo>
                  <a:cubicBezTo>
                    <a:pt x="1339" y="1403"/>
                    <a:pt x="1162" y="1497"/>
                    <a:pt x="973" y="1497"/>
                  </a:cubicBezTo>
                  <a:cubicBezTo>
                    <a:pt x="785" y="1497"/>
                    <a:pt x="608" y="1404"/>
                    <a:pt x="488" y="1242"/>
                  </a:cubicBezTo>
                  <a:cubicBezTo>
                    <a:pt x="480" y="1230"/>
                    <a:pt x="467" y="1223"/>
                    <a:pt x="452" y="1222"/>
                  </a:cubicBezTo>
                  <a:cubicBezTo>
                    <a:pt x="451" y="1222"/>
                    <a:pt x="449" y="1222"/>
                    <a:pt x="448" y="1222"/>
                  </a:cubicBezTo>
                  <a:cubicBezTo>
                    <a:pt x="435" y="1222"/>
                    <a:pt x="423" y="1226"/>
                    <a:pt x="414" y="1235"/>
                  </a:cubicBezTo>
                  <a:cubicBezTo>
                    <a:pt x="376" y="1271"/>
                    <a:pt x="279" y="1343"/>
                    <a:pt x="138" y="1315"/>
                  </a:cubicBezTo>
                  <a:cubicBezTo>
                    <a:pt x="238" y="1229"/>
                    <a:pt x="292" y="1074"/>
                    <a:pt x="320" y="9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Freeform 278"/>
            <p:cNvSpPr>
              <a:spLocks noEditPoints="1"/>
            </p:cNvSpPr>
            <p:nvPr/>
          </p:nvSpPr>
          <p:spPr bwMode="auto">
            <a:xfrm>
              <a:off x="1916" y="2361"/>
              <a:ext cx="3849" cy="1959"/>
            </a:xfrm>
            <a:custGeom>
              <a:avLst/>
              <a:gdLst>
                <a:gd name="T0" fmla="*/ 2567 w 2591"/>
                <a:gd name="T1" fmla="*/ 835 h 1318"/>
                <a:gd name="T2" fmla="*/ 1888 w 2591"/>
                <a:gd name="T3" fmla="*/ 7 h 1318"/>
                <a:gd name="T4" fmla="*/ 1834 w 2591"/>
                <a:gd name="T5" fmla="*/ 20 h 1318"/>
                <a:gd name="T6" fmla="*/ 1295 w 2591"/>
                <a:gd name="T7" fmla="*/ 225 h 1318"/>
                <a:gd name="T8" fmla="*/ 756 w 2591"/>
                <a:gd name="T9" fmla="*/ 20 h 1318"/>
                <a:gd name="T10" fmla="*/ 702 w 2591"/>
                <a:gd name="T11" fmla="*/ 7 h 1318"/>
                <a:gd name="T12" fmla="*/ 23 w 2591"/>
                <a:gd name="T13" fmla="*/ 838 h 1318"/>
                <a:gd name="T14" fmla="*/ 262 w 2591"/>
                <a:gd name="T15" fmla="*/ 1199 h 1318"/>
                <a:gd name="T16" fmla="*/ 1247 w 2591"/>
                <a:gd name="T17" fmla="*/ 1318 h 1318"/>
                <a:gd name="T18" fmla="*/ 2318 w 2591"/>
                <a:gd name="T19" fmla="*/ 1198 h 1318"/>
                <a:gd name="T20" fmla="*/ 2567 w 2591"/>
                <a:gd name="T21" fmla="*/ 835 h 1318"/>
                <a:gd name="T22" fmla="*/ 2296 w 2591"/>
                <a:gd name="T23" fmla="*/ 1100 h 1318"/>
                <a:gd name="T24" fmla="*/ 1247 w 2591"/>
                <a:gd name="T25" fmla="*/ 1218 h 1318"/>
                <a:gd name="T26" fmla="*/ 287 w 2591"/>
                <a:gd name="T27" fmla="*/ 1102 h 1318"/>
                <a:gd name="T28" fmla="*/ 122 w 2591"/>
                <a:gd name="T29" fmla="*/ 852 h 1318"/>
                <a:gd name="T30" fmla="*/ 706 w 2591"/>
                <a:gd name="T31" fmla="*/ 112 h 1318"/>
                <a:gd name="T32" fmla="*/ 1295 w 2591"/>
                <a:gd name="T33" fmla="*/ 325 h 1318"/>
                <a:gd name="T34" fmla="*/ 1884 w 2591"/>
                <a:gd name="T35" fmla="*/ 112 h 1318"/>
                <a:gd name="T36" fmla="*/ 2468 w 2591"/>
                <a:gd name="T37" fmla="*/ 849 h 1318"/>
                <a:gd name="T38" fmla="*/ 2296 w 2591"/>
                <a:gd name="T39" fmla="*/ 1100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91" h="1318">
                  <a:moveTo>
                    <a:pt x="2567" y="835"/>
                  </a:moveTo>
                  <a:cubicBezTo>
                    <a:pt x="2535" y="605"/>
                    <a:pt x="2403" y="192"/>
                    <a:pt x="1888" y="7"/>
                  </a:cubicBezTo>
                  <a:cubicBezTo>
                    <a:pt x="1869" y="0"/>
                    <a:pt x="1848" y="5"/>
                    <a:pt x="1834" y="20"/>
                  </a:cubicBezTo>
                  <a:cubicBezTo>
                    <a:pt x="1715" y="149"/>
                    <a:pt x="1514" y="225"/>
                    <a:pt x="1295" y="225"/>
                  </a:cubicBezTo>
                  <a:cubicBezTo>
                    <a:pt x="1076" y="225"/>
                    <a:pt x="875" y="149"/>
                    <a:pt x="756" y="20"/>
                  </a:cubicBezTo>
                  <a:cubicBezTo>
                    <a:pt x="742" y="5"/>
                    <a:pt x="721" y="0"/>
                    <a:pt x="702" y="7"/>
                  </a:cubicBezTo>
                  <a:cubicBezTo>
                    <a:pt x="185" y="193"/>
                    <a:pt x="55" y="607"/>
                    <a:pt x="23" y="838"/>
                  </a:cubicBezTo>
                  <a:cubicBezTo>
                    <a:pt x="0" y="1002"/>
                    <a:pt x="103" y="1158"/>
                    <a:pt x="262" y="1199"/>
                  </a:cubicBezTo>
                  <a:cubicBezTo>
                    <a:pt x="566" y="1278"/>
                    <a:pt x="898" y="1318"/>
                    <a:pt x="1247" y="1318"/>
                  </a:cubicBezTo>
                  <a:cubicBezTo>
                    <a:pt x="1725" y="1318"/>
                    <a:pt x="2123" y="1243"/>
                    <a:pt x="2318" y="1198"/>
                  </a:cubicBezTo>
                  <a:cubicBezTo>
                    <a:pt x="2484" y="1160"/>
                    <a:pt x="2591" y="1004"/>
                    <a:pt x="2567" y="835"/>
                  </a:cubicBezTo>
                  <a:close/>
                  <a:moveTo>
                    <a:pt x="2296" y="1100"/>
                  </a:moveTo>
                  <a:cubicBezTo>
                    <a:pt x="2105" y="1144"/>
                    <a:pt x="1715" y="1218"/>
                    <a:pt x="1247" y="1218"/>
                  </a:cubicBezTo>
                  <a:cubicBezTo>
                    <a:pt x="906" y="1218"/>
                    <a:pt x="583" y="1179"/>
                    <a:pt x="287" y="1102"/>
                  </a:cubicBezTo>
                  <a:cubicBezTo>
                    <a:pt x="177" y="1074"/>
                    <a:pt x="106" y="966"/>
                    <a:pt x="122" y="852"/>
                  </a:cubicBezTo>
                  <a:cubicBezTo>
                    <a:pt x="150" y="648"/>
                    <a:pt x="264" y="285"/>
                    <a:pt x="706" y="112"/>
                  </a:cubicBezTo>
                  <a:cubicBezTo>
                    <a:pt x="845" y="246"/>
                    <a:pt x="1063" y="325"/>
                    <a:pt x="1295" y="325"/>
                  </a:cubicBezTo>
                  <a:cubicBezTo>
                    <a:pt x="1527" y="325"/>
                    <a:pt x="1745" y="246"/>
                    <a:pt x="1884" y="112"/>
                  </a:cubicBezTo>
                  <a:cubicBezTo>
                    <a:pt x="2325" y="284"/>
                    <a:pt x="2440" y="646"/>
                    <a:pt x="2468" y="849"/>
                  </a:cubicBezTo>
                  <a:cubicBezTo>
                    <a:pt x="2485" y="966"/>
                    <a:pt x="2411" y="1074"/>
                    <a:pt x="2296" y="1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84" name="Group 269"/>
          <p:cNvGrpSpPr>
            <a:grpSpLocks noChangeAspect="1"/>
          </p:cNvGrpSpPr>
          <p:nvPr/>
        </p:nvGrpSpPr>
        <p:grpSpPr bwMode="auto">
          <a:xfrm>
            <a:off x="10465743" y="1548334"/>
            <a:ext cx="352946" cy="390754"/>
            <a:chOff x="1890" y="1"/>
            <a:chExt cx="3902" cy="4320"/>
          </a:xfrm>
          <a:solidFill>
            <a:schemeClr val="bg1"/>
          </a:solidFill>
        </p:grpSpPr>
        <p:sp>
          <p:nvSpPr>
            <p:cNvPr id="185" name="Freeform 270"/>
            <p:cNvSpPr>
              <a:spLocks noEditPoints="1"/>
            </p:cNvSpPr>
            <p:nvPr/>
          </p:nvSpPr>
          <p:spPr bwMode="auto">
            <a:xfrm>
              <a:off x="2744" y="1"/>
              <a:ext cx="2192" cy="2404"/>
            </a:xfrm>
            <a:custGeom>
              <a:avLst/>
              <a:gdLst>
                <a:gd name="T0" fmla="*/ 728 w 1456"/>
                <a:gd name="T1" fmla="*/ 1596 h 1596"/>
                <a:gd name="T2" fmla="*/ 1456 w 1456"/>
                <a:gd name="T3" fmla="*/ 798 h 1596"/>
                <a:gd name="T4" fmla="*/ 728 w 1456"/>
                <a:gd name="T5" fmla="*/ 0 h 1596"/>
                <a:gd name="T6" fmla="*/ 0 w 1456"/>
                <a:gd name="T7" fmla="*/ 798 h 1596"/>
                <a:gd name="T8" fmla="*/ 728 w 1456"/>
                <a:gd name="T9" fmla="*/ 1596 h 1596"/>
                <a:gd name="T10" fmla="*/ 728 w 1456"/>
                <a:gd name="T11" fmla="*/ 100 h 1596"/>
                <a:gd name="T12" fmla="*/ 1356 w 1456"/>
                <a:gd name="T13" fmla="*/ 798 h 1596"/>
                <a:gd name="T14" fmla="*/ 728 w 1456"/>
                <a:gd name="T15" fmla="*/ 1496 h 1596"/>
                <a:gd name="T16" fmla="*/ 100 w 1456"/>
                <a:gd name="T17" fmla="*/ 798 h 1596"/>
                <a:gd name="T18" fmla="*/ 728 w 1456"/>
                <a:gd name="T19" fmla="*/ 100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6" h="1596">
                  <a:moveTo>
                    <a:pt x="728" y="1596"/>
                  </a:moveTo>
                  <a:cubicBezTo>
                    <a:pt x="1130" y="1596"/>
                    <a:pt x="1456" y="1238"/>
                    <a:pt x="1456" y="798"/>
                  </a:cubicBezTo>
                  <a:cubicBezTo>
                    <a:pt x="1456" y="358"/>
                    <a:pt x="1130" y="0"/>
                    <a:pt x="728" y="0"/>
                  </a:cubicBezTo>
                  <a:cubicBezTo>
                    <a:pt x="326" y="0"/>
                    <a:pt x="0" y="358"/>
                    <a:pt x="0" y="798"/>
                  </a:cubicBezTo>
                  <a:cubicBezTo>
                    <a:pt x="0" y="1238"/>
                    <a:pt x="326" y="1596"/>
                    <a:pt x="728" y="1596"/>
                  </a:cubicBezTo>
                  <a:close/>
                  <a:moveTo>
                    <a:pt x="728" y="100"/>
                  </a:moveTo>
                  <a:cubicBezTo>
                    <a:pt x="1074" y="100"/>
                    <a:pt x="1356" y="413"/>
                    <a:pt x="1356" y="798"/>
                  </a:cubicBezTo>
                  <a:cubicBezTo>
                    <a:pt x="1356" y="1183"/>
                    <a:pt x="1074" y="1496"/>
                    <a:pt x="728" y="1496"/>
                  </a:cubicBezTo>
                  <a:cubicBezTo>
                    <a:pt x="382" y="1496"/>
                    <a:pt x="100" y="1183"/>
                    <a:pt x="100" y="798"/>
                  </a:cubicBezTo>
                  <a:cubicBezTo>
                    <a:pt x="100" y="413"/>
                    <a:pt x="382" y="100"/>
                    <a:pt x="728"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Freeform 271"/>
            <p:cNvSpPr>
              <a:spLocks noEditPoints="1"/>
            </p:cNvSpPr>
            <p:nvPr/>
          </p:nvSpPr>
          <p:spPr bwMode="auto">
            <a:xfrm>
              <a:off x="1890" y="2324"/>
              <a:ext cx="3902" cy="1997"/>
            </a:xfrm>
            <a:custGeom>
              <a:avLst/>
              <a:gdLst>
                <a:gd name="T0" fmla="*/ 2567 w 2591"/>
                <a:gd name="T1" fmla="*/ 843 h 1326"/>
                <a:gd name="T2" fmla="*/ 1866 w 2591"/>
                <a:gd name="T3" fmla="*/ 7 h 1326"/>
                <a:gd name="T4" fmla="*/ 1811 w 2591"/>
                <a:gd name="T5" fmla="*/ 23 h 1326"/>
                <a:gd name="T6" fmla="*/ 1345 w 2591"/>
                <a:gd name="T7" fmla="*/ 610 h 1326"/>
                <a:gd name="T8" fmla="*/ 1345 w 2591"/>
                <a:gd name="T9" fmla="*/ 205 h 1326"/>
                <a:gd name="T10" fmla="*/ 1295 w 2591"/>
                <a:gd name="T11" fmla="*/ 155 h 1326"/>
                <a:gd name="T12" fmla="*/ 1245 w 2591"/>
                <a:gd name="T13" fmla="*/ 205 h 1326"/>
                <a:gd name="T14" fmla="*/ 1245 w 2591"/>
                <a:gd name="T15" fmla="*/ 609 h 1326"/>
                <a:gd name="T16" fmla="*/ 779 w 2591"/>
                <a:gd name="T17" fmla="*/ 23 h 1326"/>
                <a:gd name="T18" fmla="*/ 724 w 2591"/>
                <a:gd name="T19" fmla="*/ 7 h 1326"/>
                <a:gd name="T20" fmla="*/ 23 w 2591"/>
                <a:gd name="T21" fmla="*/ 846 h 1326"/>
                <a:gd name="T22" fmla="*/ 262 w 2591"/>
                <a:gd name="T23" fmla="*/ 1207 h 1326"/>
                <a:gd name="T24" fmla="*/ 1247 w 2591"/>
                <a:gd name="T25" fmla="*/ 1326 h 1326"/>
                <a:gd name="T26" fmla="*/ 2318 w 2591"/>
                <a:gd name="T27" fmla="*/ 1206 h 1326"/>
                <a:gd name="T28" fmla="*/ 2567 w 2591"/>
                <a:gd name="T29" fmla="*/ 843 h 1326"/>
                <a:gd name="T30" fmla="*/ 2296 w 2591"/>
                <a:gd name="T31" fmla="*/ 1108 h 1326"/>
                <a:gd name="T32" fmla="*/ 1247 w 2591"/>
                <a:gd name="T33" fmla="*/ 1226 h 1326"/>
                <a:gd name="T34" fmla="*/ 287 w 2591"/>
                <a:gd name="T35" fmla="*/ 1110 h 1326"/>
                <a:gd name="T36" fmla="*/ 122 w 2591"/>
                <a:gd name="T37" fmla="*/ 860 h 1326"/>
                <a:gd name="T38" fmla="*/ 723 w 2591"/>
                <a:gd name="T39" fmla="*/ 114 h 1326"/>
                <a:gd name="T40" fmla="*/ 1254 w 2591"/>
                <a:gd name="T41" fmla="*/ 782 h 1326"/>
                <a:gd name="T42" fmla="*/ 1284 w 2591"/>
                <a:gd name="T43" fmla="*/ 801 h 1326"/>
                <a:gd name="T44" fmla="*/ 1284 w 2591"/>
                <a:gd name="T45" fmla="*/ 801 h 1326"/>
                <a:gd name="T46" fmla="*/ 1289 w 2591"/>
                <a:gd name="T47" fmla="*/ 802 h 1326"/>
                <a:gd name="T48" fmla="*/ 1289 w 2591"/>
                <a:gd name="T49" fmla="*/ 802 h 1326"/>
                <a:gd name="T50" fmla="*/ 1295 w 2591"/>
                <a:gd name="T51" fmla="*/ 803 h 1326"/>
                <a:gd name="T52" fmla="*/ 1295 w 2591"/>
                <a:gd name="T53" fmla="*/ 803 h 1326"/>
                <a:gd name="T54" fmla="*/ 1295 w 2591"/>
                <a:gd name="T55" fmla="*/ 803 h 1326"/>
                <a:gd name="T56" fmla="*/ 1295 w 2591"/>
                <a:gd name="T57" fmla="*/ 803 h 1326"/>
                <a:gd name="T58" fmla="*/ 1296 w 2591"/>
                <a:gd name="T59" fmla="*/ 803 h 1326"/>
                <a:gd name="T60" fmla="*/ 1300 w 2591"/>
                <a:gd name="T61" fmla="*/ 802 h 1326"/>
                <a:gd name="T62" fmla="*/ 1303 w 2591"/>
                <a:gd name="T63" fmla="*/ 802 h 1326"/>
                <a:gd name="T64" fmla="*/ 1306 w 2591"/>
                <a:gd name="T65" fmla="*/ 802 h 1326"/>
                <a:gd name="T66" fmla="*/ 1308 w 2591"/>
                <a:gd name="T67" fmla="*/ 801 h 1326"/>
                <a:gd name="T68" fmla="*/ 1310 w 2591"/>
                <a:gd name="T69" fmla="*/ 800 h 1326"/>
                <a:gd name="T70" fmla="*/ 1314 w 2591"/>
                <a:gd name="T71" fmla="*/ 799 h 1326"/>
                <a:gd name="T72" fmla="*/ 1315 w 2591"/>
                <a:gd name="T73" fmla="*/ 799 h 1326"/>
                <a:gd name="T74" fmla="*/ 1319 w 2591"/>
                <a:gd name="T75" fmla="*/ 797 h 1326"/>
                <a:gd name="T76" fmla="*/ 1319 w 2591"/>
                <a:gd name="T77" fmla="*/ 796 h 1326"/>
                <a:gd name="T78" fmla="*/ 1334 w 2591"/>
                <a:gd name="T79" fmla="*/ 784 h 1326"/>
                <a:gd name="T80" fmla="*/ 1867 w 2591"/>
                <a:gd name="T81" fmla="*/ 114 h 1326"/>
                <a:gd name="T82" fmla="*/ 2468 w 2591"/>
                <a:gd name="T83" fmla="*/ 857 h 1326"/>
                <a:gd name="T84" fmla="*/ 2296 w 2591"/>
                <a:gd name="T85" fmla="*/ 1108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91" h="1326">
                  <a:moveTo>
                    <a:pt x="2567" y="843"/>
                  </a:moveTo>
                  <a:cubicBezTo>
                    <a:pt x="2534" y="608"/>
                    <a:pt x="2399" y="188"/>
                    <a:pt x="1866" y="7"/>
                  </a:cubicBezTo>
                  <a:cubicBezTo>
                    <a:pt x="1846" y="0"/>
                    <a:pt x="1824" y="7"/>
                    <a:pt x="1811" y="23"/>
                  </a:cubicBezTo>
                  <a:cubicBezTo>
                    <a:pt x="1345" y="610"/>
                    <a:pt x="1345" y="610"/>
                    <a:pt x="1345" y="610"/>
                  </a:cubicBezTo>
                  <a:cubicBezTo>
                    <a:pt x="1345" y="205"/>
                    <a:pt x="1345" y="205"/>
                    <a:pt x="1345" y="205"/>
                  </a:cubicBezTo>
                  <a:cubicBezTo>
                    <a:pt x="1345" y="177"/>
                    <a:pt x="1323" y="155"/>
                    <a:pt x="1295" y="155"/>
                  </a:cubicBezTo>
                  <a:cubicBezTo>
                    <a:pt x="1267" y="155"/>
                    <a:pt x="1245" y="177"/>
                    <a:pt x="1245" y="205"/>
                  </a:cubicBezTo>
                  <a:cubicBezTo>
                    <a:pt x="1245" y="609"/>
                    <a:pt x="1245" y="609"/>
                    <a:pt x="1245" y="609"/>
                  </a:cubicBezTo>
                  <a:cubicBezTo>
                    <a:pt x="779" y="23"/>
                    <a:pt x="779" y="23"/>
                    <a:pt x="779" y="23"/>
                  </a:cubicBezTo>
                  <a:cubicBezTo>
                    <a:pt x="766" y="7"/>
                    <a:pt x="744" y="0"/>
                    <a:pt x="724" y="7"/>
                  </a:cubicBezTo>
                  <a:cubicBezTo>
                    <a:pt x="190" y="189"/>
                    <a:pt x="55" y="611"/>
                    <a:pt x="23" y="846"/>
                  </a:cubicBezTo>
                  <a:cubicBezTo>
                    <a:pt x="0" y="1010"/>
                    <a:pt x="103" y="1166"/>
                    <a:pt x="262" y="1207"/>
                  </a:cubicBezTo>
                  <a:cubicBezTo>
                    <a:pt x="566" y="1286"/>
                    <a:pt x="898" y="1326"/>
                    <a:pt x="1247" y="1326"/>
                  </a:cubicBezTo>
                  <a:cubicBezTo>
                    <a:pt x="1725" y="1326"/>
                    <a:pt x="2123" y="1251"/>
                    <a:pt x="2318" y="1206"/>
                  </a:cubicBezTo>
                  <a:cubicBezTo>
                    <a:pt x="2484" y="1168"/>
                    <a:pt x="2591" y="1012"/>
                    <a:pt x="2567" y="843"/>
                  </a:cubicBezTo>
                  <a:close/>
                  <a:moveTo>
                    <a:pt x="2296" y="1108"/>
                  </a:moveTo>
                  <a:cubicBezTo>
                    <a:pt x="2105" y="1152"/>
                    <a:pt x="1715" y="1226"/>
                    <a:pt x="1247" y="1226"/>
                  </a:cubicBezTo>
                  <a:cubicBezTo>
                    <a:pt x="906" y="1226"/>
                    <a:pt x="583" y="1187"/>
                    <a:pt x="287" y="1110"/>
                  </a:cubicBezTo>
                  <a:cubicBezTo>
                    <a:pt x="177" y="1082"/>
                    <a:pt x="106" y="974"/>
                    <a:pt x="122" y="860"/>
                  </a:cubicBezTo>
                  <a:cubicBezTo>
                    <a:pt x="150" y="652"/>
                    <a:pt x="267" y="284"/>
                    <a:pt x="723" y="114"/>
                  </a:cubicBezTo>
                  <a:cubicBezTo>
                    <a:pt x="1254" y="782"/>
                    <a:pt x="1254" y="782"/>
                    <a:pt x="1254" y="782"/>
                  </a:cubicBezTo>
                  <a:cubicBezTo>
                    <a:pt x="1261" y="792"/>
                    <a:pt x="1272" y="799"/>
                    <a:pt x="1284" y="801"/>
                  </a:cubicBezTo>
                  <a:cubicBezTo>
                    <a:pt x="1284" y="801"/>
                    <a:pt x="1284" y="801"/>
                    <a:pt x="1284" y="801"/>
                  </a:cubicBezTo>
                  <a:cubicBezTo>
                    <a:pt x="1286" y="802"/>
                    <a:pt x="1288" y="802"/>
                    <a:pt x="1289" y="802"/>
                  </a:cubicBezTo>
                  <a:cubicBezTo>
                    <a:pt x="1289" y="802"/>
                    <a:pt x="1289" y="802"/>
                    <a:pt x="1289" y="802"/>
                  </a:cubicBezTo>
                  <a:cubicBezTo>
                    <a:pt x="1291" y="803"/>
                    <a:pt x="1293" y="803"/>
                    <a:pt x="1295" y="803"/>
                  </a:cubicBezTo>
                  <a:cubicBezTo>
                    <a:pt x="1295" y="803"/>
                    <a:pt x="1295" y="803"/>
                    <a:pt x="1295" y="803"/>
                  </a:cubicBezTo>
                  <a:cubicBezTo>
                    <a:pt x="1295" y="803"/>
                    <a:pt x="1295" y="803"/>
                    <a:pt x="1295" y="803"/>
                  </a:cubicBezTo>
                  <a:cubicBezTo>
                    <a:pt x="1295" y="803"/>
                    <a:pt x="1295" y="803"/>
                    <a:pt x="1295" y="803"/>
                  </a:cubicBezTo>
                  <a:cubicBezTo>
                    <a:pt x="1296" y="803"/>
                    <a:pt x="1296" y="803"/>
                    <a:pt x="1296" y="803"/>
                  </a:cubicBezTo>
                  <a:cubicBezTo>
                    <a:pt x="1298" y="803"/>
                    <a:pt x="1299" y="803"/>
                    <a:pt x="1300" y="802"/>
                  </a:cubicBezTo>
                  <a:cubicBezTo>
                    <a:pt x="1301" y="802"/>
                    <a:pt x="1302" y="802"/>
                    <a:pt x="1303" y="802"/>
                  </a:cubicBezTo>
                  <a:cubicBezTo>
                    <a:pt x="1304" y="802"/>
                    <a:pt x="1305" y="802"/>
                    <a:pt x="1306" y="802"/>
                  </a:cubicBezTo>
                  <a:cubicBezTo>
                    <a:pt x="1307" y="801"/>
                    <a:pt x="1307" y="801"/>
                    <a:pt x="1308" y="801"/>
                  </a:cubicBezTo>
                  <a:cubicBezTo>
                    <a:pt x="1309" y="801"/>
                    <a:pt x="1310" y="801"/>
                    <a:pt x="1310" y="800"/>
                  </a:cubicBezTo>
                  <a:cubicBezTo>
                    <a:pt x="1312" y="800"/>
                    <a:pt x="1313" y="800"/>
                    <a:pt x="1314" y="799"/>
                  </a:cubicBezTo>
                  <a:cubicBezTo>
                    <a:pt x="1314" y="799"/>
                    <a:pt x="1315" y="799"/>
                    <a:pt x="1315" y="799"/>
                  </a:cubicBezTo>
                  <a:cubicBezTo>
                    <a:pt x="1316" y="798"/>
                    <a:pt x="1317" y="797"/>
                    <a:pt x="1319" y="797"/>
                  </a:cubicBezTo>
                  <a:cubicBezTo>
                    <a:pt x="1319" y="797"/>
                    <a:pt x="1319" y="797"/>
                    <a:pt x="1319" y="796"/>
                  </a:cubicBezTo>
                  <a:cubicBezTo>
                    <a:pt x="1325" y="793"/>
                    <a:pt x="1330" y="789"/>
                    <a:pt x="1334" y="784"/>
                  </a:cubicBezTo>
                  <a:cubicBezTo>
                    <a:pt x="1867" y="114"/>
                    <a:pt x="1867" y="114"/>
                    <a:pt x="1867" y="114"/>
                  </a:cubicBezTo>
                  <a:cubicBezTo>
                    <a:pt x="2322" y="283"/>
                    <a:pt x="2439" y="650"/>
                    <a:pt x="2468" y="857"/>
                  </a:cubicBezTo>
                  <a:cubicBezTo>
                    <a:pt x="2485" y="974"/>
                    <a:pt x="2411" y="1082"/>
                    <a:pt x="2296" y="110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Freeform 272"/>
            <p:cNvSpPr>
              <a:spLocks/>
            </p:cNvSpPr>
            <p:nvPr/>
          </p:nvSpPr>
          <p:spPr bwMode="auto">
            <a:xfrm>
              <a:off x="4363" y="3347"/>
              <a:ext cx="911" cy="151"/>
            </a:xfrm>
            <a:custGeom>
              <a:avLst/>
              <a:gdLst>
                <a:gd name="T0" fmla="*/ 555 w 605"/>
                <a:gd name="T1" fmla="*/ 0 h 100"/>
                <a:gd name="T2" fmla="*/ 50 w 605"/>
                <a:gd name="T3" fmla="*/ 0 h 100"/>
                <a:gd name="T4" fmla="*/ 0 w 605"/>
                <a:gd name="T5" fmla="*/ 50 h 100"/>
                <a:gd name="T6" fmla="*/ 50 w 605"/>
                <a:gd name="T7" fmla="*/ 100 h 100"/>
                <a:gd name="T8" fmla="*/ 555 w 605"/>
                <a:gd name="T9" fmla="*/ 100 h 100"/>
                <a:gd name="T10" fmla="*/ 605 w 605"/>
                <a:gd name="T11" fmla="*/ 50 h 100"/>
                <a:gd name="T12" fmla="*/ 555 w 60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605" h="100">
                  <a:moveTo>
                    <a:pt x="555" y="0"/>
                  </a:moveTo>
                  <a:cubicBezTo>
                    <a:pt x="50" y="0"/>
                    <a:pt x="50" y="0"/>
                    <a:pt x="50" y="0"/>
                  </a:cubicBezTo>
                  <a:cubicBezTo>
                    <a:pt x="22" y="0"/>
                    <a:pt x="0" y="22"/>
                    <a:pt x="0" y="50"/>
                  </a:cubicBezTo>
                  <a:cubicBezTo>
                    <a:pt x="0" y="77"/>
                    <a:pt x="22" y="100"/>
                    <a:pt x="50" y="100"/>
                  </a:cubicBezTo>
                  <a:cubicBezTo>
                    <a:pt x="555" y="100"/>
                    <a:pt x="555" y="100"/>
                    <a:pt x="555" y="100"/>
                  </a:cubicBezTo>
                  <a:cubicBezTo>
                    <a:pt x="583" y="100"/>
                    <a:pt x="605" y="77"/>
                    <a:pt x="605" y="50"/>
                  </a:cubicBezTo>
                  <a:cubicBezTo>
                    <a:pt x="605" y="22"/>
                    <a:pt x="583" y="0"/>
                    <a:pt x="55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188" name="Group 187"/>
          <p:cNvGrpSpPr>
            <a:grpSpLocks noChangeAspect="1"/>
          </p:cNvGrpSpPr>
          <p:nvPr/>
        </p:nvGrpSpPr>
        <p:grpSpPr>
          <a:xfrm>
            <a:off x="5627940" y="4510880"/>
            <a:ext cx="524869" cy="384048"/>
            <a:chOff x="2156172" y="2364001"/>
            <a:chExt cx="143590" cy="108999"/>
          </a:xfrm>
        </p:grpSpPr>
        <p:sp>
          <p:nvSpPr>
            <p:cNvPr id="189" name="Freeform 43"/>
            <p:cNvSpPr>
              <a:spLocks noEditPoints="1"/>
            </p:cNvSpPr>
            <p:nvPr/>
          </p:nvSpPr>
          <p:spPr bwMode="auto">
            <a:xfrm>
              <a:off x="2161757" y="2364541"/>
              <a:ext cx="138005" cy="107557"/>
            </a:xfrm>
            <a:custGeom>
              <a:avLst/>
              <a:gdLst>
                <a:gd name="T0" fmla="*/ 21 w 323"/>
                <a:gd name="T1" fmla="*/ 149 h 252"/>
                <a:gd name="T2" fmla="*/ 24 w 323"/>
                <a:gd name="T3" fmla="*/ 120 h 252"/>
                <a:gd name="T4" fmla="*/ 14 w 323"/>
                <a:gd name="T5" fmla="*/ 124 h 252"/>
                <a:gd name="T6" fmla="*/ 7 w 323"/>
                <a:gd name="T7" fmla="*/ 108 h 252"/>
                <a:gd name="T8" fmla="*/ 0 w 323"/>
                <a:gd name="T9" fmla="*/ 102 h 252"/>
                <a:gd name="T10" fmla="*/ 25 w 323"/>
                <a:gd name="T11" fmla="*/ 79 h 252"/>
                <a:gd name="T12" fmla="*/ 21 w 323"/>
                <a:gd name="T13" fmla="*/ 80 h 252"/>
                <a:gd name="T14" fmla="*/ 27 w 323"/>
                <a:gd name="T15" fmla="*/ 88 h 252"/>
                <a:gd name="T16" fmla="*/ 25 w 323"/>
                <a:gd name="T17" fmla="*/ 95 h 252"/>
                <a:gd name="T18" fmla="*/ 20 w 323"/>
                <a:gd name="T19" fmla="*/ 91 h 252"/>
                <a:gd name="T20" fmla="*/ 14 w 323"/>
                <a:gd name="T21" fmla="*/ 106 h 252"/>
                <a:gd name="T22" fmla="*/ 16 w 323"/>
                <a:gd name="T23" fmla="*/ 111 h 252"/>
                <a:gd name="T24" fmla="*/ 28 w 323"/>
                <a:gd name="T25" fmla="*/ 106 h 252"/>
                <a:gd name="T26" fmla="*/ 33 w 323"/>
                <a:gd name="T27" fmla="*/ 99 h 252"/>
                <a:gd name="T28" fmla="*/ 77 w 323"/>
                <a:gd name="T29" fmla="*/ 62 h 252"/>
                <a:gd name="T30" fmla="*/ 110 w 323"/>
                <a:gd name="T31" fmla="*/ 53 h 252"/>
                <a:gd name="T32" fmla="*/ 116 w 323"/>
                <a:gd name="T33" fmla="*/ 48 h 252"/>
                <a:gd name="T34" fmla="*/ 135 w 323"/>
                <a:gd name="T35" fmla="*/ 34 h 252"/>
                <a:gd name="T36" fmla="*/ 164 w 323"/>
                <a:gd name="T37" fmla="*/ 13 h 252"/>
                <a:gd name="T38" fmla="*/ 201 w 323"/>
                <a:gd name="T39" fmla="*/ 1 h 252"/>
                <a:gd name="T40" fmla="*/ 256 w 323"/>
                <a:gd name="T41" fmla="*/ 37 h 252"/>
                <a:gd name="T42" fmla="*/ 266 w 323"/>
                <a:gd name="T43" fmla="*/ 45 h 252"/>
                <a:gd name="T44" fmla="*/ 277 w 323"/>
                <a:gd name="T45" fmla="*/ 60 h 252"/>
                <a:gd name="T46" fmla="*/ 293 w 323"/>
                <a:gd name="T47" fmla="*/ 50 h 252"/>
                <a:gd name="T48" fmla="*/ 294 w 323"/>
                <a:gd name="T49" fmla="*/ 42 h 252"/>
                <a:gd name="T50" fmla="*/ 309 w 323"/>
                <a:gd name="T51" fmla="*/ 48 h 252"/>
                <a:gd name="T52" fmla="*/ 317 w 323"/>
                <a:gd name="T53" fmla="*/ 75 h 252"/>
                <a:gd name="T54" fmla="*/ 310 w 323"/>
                <a:gd name="T55" fmla="*/ 132 h 252"/>
                <a:gd name="T56" fmla="*/ 275 w 323"/>
                <a:gd name="T57" fmla="*/ 155 h 252"/>
                <a:gd name="T58" fmla="*/ 254 w 323"/>
                <a:gd name="T59" fmla="*/ 160 h 252"/>
                <a:gd name="T60" fmla="*/ 229 w 323"/>
                <a:gd name="T61" fmla="*/ 178 h 252"/>
                <a:gd name="T62" fmla="*/ 218 w 323"/>
                <a:gd name="T63" fmla="*/ 179 h 252"/>
                <a:gd name="T64" fmla="*/ 203 w 323"/>
                <a:gd name="T65" fmla="*/ 161 h 252"/>
                <a:gd name="T66" fmla="*/ 200 w 323"/>
                <a:gd name="T67" fmla="*/ 165 h 252"/>
                <a:gd name="T68" fmla="*/ 203 w 323"/>
                <a:gd name="T69" fmla="*/ 176 h 252"/>
                <a:gd name="T70" fmla="*/ 208 w 323"/>
                <a:gd name="T71" fmla="*/ 180 h 252"/>
                <a:gd name="T72" fmla="*/ 209 w 323"/>
                <a:gd name="T73" fmla="*/ 202 h 252"/>
                <a:gd name="T74" fmla="*/ 212 w 323"/>
                <a:gd name="T75" fmla="*/ 208 h 252"/>
                <a:gd name="T76" fmla="*/ 208 w 323"/>
                <a:gd name="T77" fmla="*/ 225 h 252"/>
                <a:gd name="T78" fmla="*/ 195 w 323"/>
                <a:gd name="T79" fmla="*/ 227 h 252"/>
                <a:gd name="T80" fmla="*/ 170 w 323"/>
                <a:gd name="T81" fmla="*/ 226 h 252"/>
                <a:gd name="T82" fmla="*/ 155 w 323"/>
                <a:gd name="T83" fmla="*/ 236 h 252"/>
                <a:gd name="T84" fmla="*/ 156 w 323"/>
                <a:gd name="T85" fmla="*/ 241 h 252"/>
                <a:gd name="T86" fmla="*/ 120 w 323"/>
                <a:gd name="T87" fmla="*/ 232 h 252"/>
                <a:gd name="T88" fmla="*/ 111 w 323"/>
                <a:gd name="T89" fmla="*/ 221 h 252"/>
                <a:gd name="T90" fmla="*/ 126 w 323"/>
                <a:gd name="T91" fmla="*/ 205 h 252"/>
                <a:gd name="T92" fmla="*/ 111 w 323"/>
                <a:gd name="T93" fmla="*/ 206 h 252"/>
                <a:gd name="T94" fmla="*/ 95 w 323"/>
                <a:gd name="T95" fmla="*/ 205 h 252"/>
                <a:gd name="T96" fmla="*/ 95 w 323"/>
                <a:gd name="T97" fmla="*/ 212 h 252"/>
                <a:gd name="T98" fmla="*/ 91 w 323"/>
                <a:gd name="T99" fmla="*/ 228 h 252"/>
                <a:gd name="T100" fmla="*/ 88 w 323"/>
                <a:gd name="T101" fmla="*/ 233 h 252"/>
                <a:gd name="T102" fmla="*/ 57 w 323"/>
                <a:gd name="T103" fmla="*/ 244 h 252"/>
                <a:gd name="T104" fmla="*/ 40 w 323"/>
                <a:gd name="T105" fmla="*/ 225 h 252"/>
                <a:gd name="T106" fmla="*/ 39 w 323"/>
                <a:gd name="T107" fmla="*/ 219 h 252"/>
                <a:gd name="T108" fmla="*/ 31 w 323"/>
                <a:gd name="T109" fmla="*/ 213 h 252"/>
                <a:gd name="T110" fmla="*/ 11 w 323"/>
                <a:gd name="T111" fmla="*/ 196 h 252"/>
                <a:gd name="T112" fmla="*/ 9 w 323"/>
                <a:gd name="T113" fmla="*/ 177 h 252"/>
                <a:gd name="T114" fmla="*/ 22 w 323"/>
                <a:gd name="T115" fmla="*/ 169 h 252"/>
                <a:gd name="T116" fmla="*/ 23 w 323"/>
                <a:gd name="T117" fmla="*/ 15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3" h="252">
                  <a:moveTo>
                    <a:pt x="26" y="157"/>
                  </a:moveTo>
                  <a:cubicBezTo>
                    <a:pt x="26" y="158"/>
                    <a:pt x="26" y="158"/>
                    <a:pt x="26" y="158"/>
                  </a:cubicBezTo>
                  <a:cubicBezTo>
                    <a:pt x="24" y="157"/>
                    <a:pt x="24" y="157"/>
                    <a:pt x="24" y="157"/>
                  </a:cubicBezTo>
                  <a:moveTo>
                    <a:pt x="25" y="153"/>
                  </a:moveTo>
                  <a:cubicBezTo>
                    <a:pt x="26" y="154"/>
                    <a:pt x="26" y="155"/>
                    <a:pt x="26" y="157"/>
                  </a:cubicBezTo>
                  <a:cubicBezTo>
                    <a:pt x="23" y="157"/>
                    <a:pt x="23" y="157"/>
                    <a:pt x="23" y="157"/>
                  </a:cubicBezTo>
                  <a:cubicBezTo>
                    <a:pt x="22" y="156"/>
                    <a:pt x="22" y="155"/>
                    <a:pt x="22" y="153"/>
                  </a:cubicBezTo>
                  <a:lnTo>
                    <a:pt x="25" y="153"/>
                  </a:lnTo>
                  <a:close/>
                  <a:moveTo>
                    <a:pt x="25" y="149"/>
                  </a:moveTo>
                  <a:cubicBezTo>
                    <a:pt x="25" y="150"/>
                    <a:pt x="25" y="151"/>
                    <a:pt x="25" y="153"/>
                  </a:cubicBezTo>
                  <a:cubicBezTo>
                    <a:pt x="22" y="153"/>
                    <a:pt x="22" y="153"/>
                    <a:pt x="22" y="153"/>
                  </a:cubicBezTo>
                  <a:cubicBezTo>
                    <a:pt x="22" y="152"/>
                    <a:pt x="22" y="150"/>
                    <a:pt x="21" y="149"/>
                  </a:cubicBezTo>
                  <a:lnTo>
                    <a:pt x="25" y="149"/>
                  </a:lnTo>
                  <a:close/>
                  <a:moveTo>
                    <a:pt x="24" y="134"/>
                  </a:moveTo>
                  <a:cubicBezTo>
                    <a:pt x="24" y="138"/>
                    <a:pt x="24" y="143"/>
                    <a:pt x="25" y="149"/>
                  </a:cubicBezTo>
                  <a:cubicBezTo>
                    <a:pt x="21" y="149"/>
                    <a:pt x="21" y="149"/>
                    <a:pt x="21" y="149"/>
                  </a:cubicBezTo>
                  <a:cubicBezTo>
                    <a:pt x="21" y="143"/>
                    <a:pt x="21" y="138"/>
                    <a:pt x="21" y="134"/>
                  </a:cubicBezTo>
                  <a:lnTo>
                    <a:pt x="24" y="134"/>
                  </a:lnTo>
                  <a:close/>
                  <a:moveTo>
                    <a:pt x="26" y="122"/>
                  </a:moveTo>
                  <a:cubicBezTo>
                    <a:pt x="25" y="126"/>
                    <a:pt x="25" y="129"/>
                    <a:pt x="24" y="134"/>
                  </a:cubicBezTo>
                  <a:cubicBezTo>
                    <a:pt x="21" y="134"/>
                    <a:pt x="21" y="134"/>
                    <a:pt x="21" y="134"/>
                  </a:cubicBezTo>
                  <a:cubicBezTo>
                    <a:pt x="21" y="129"/>
                    <a:pt x="22" y="125"/>
                    <a:pt x="23" y="121"/>
                  </a:cubicBezTo>
                  <a:lnTo>
                    <a:pt x="26" y="122"/>
                  </a:lnTo>
                  <a:close/>
                  <a:moveTo>
                    <a:pt x="24" y="120"/>
                  </a:moveTo>
                  <a:cubicBezTo>
                    <a:pt x="26" y="119"/>
                    <a:pt x="26" y="119"/>
                    <a:pt x="26" y="119"/>
                  </a:cubicBezTo>
                  <a:cubicBezTo>
                    <a:pt x="26" y="122"/>
                    <a:pt x="26" y="122"/>
                    <a:pt x="26" y="122"/>
                  </a:cubicBezTo>
                  <a:cubicBezTo>
                    <a:pt x="24" y="122"/>
                    <a:pt x="24" y="122"/>
                    <a:pt x="24" y="122"/>
                  </a:cubicBezTo>
                  <a:lnTo>
                    <a:pt x="24" y="120"/>
                  </a:lnTo>
                  <a:close/>
                  <a:moveTo>
                    <a:pt x="15" y="120"/>
                  </a:moveTo>
                  <a:cubicBezTo>
                    <a:pt x="18" y="121"/>
                    <a:pt x="21" y="121"/>
                    <a:pt x="24" y="120"/>
                  </a:cubicBezTo>
                  <a:cubicBezTo>
                    <a:pt x="25" y="123"/>
                    <a:pt x="25" y="123"/>
                    <a:pt x="25" y="123"/>
                  </a:cubicBezTo>
                  <a:cubicBezTo>
                    <a:pt x="21" y="124"/>
                    <a:pt x="17" y="125"/>
                    <a:pt x="14" y="124"/>
                  </a:cubicBezTo>
                  <a:lnTo>
                    <a:pt x="15" y="120"/>
                  </a:lnTo>
                  <a:close/>
                  <a:moveTo>
                    <a:pt x="10" y="116"/>
                  </a:moveTo>
                  <a:cubicBezTo>
                    <a:pt x="11" y="118"/>
                    <a:pt x="13" y="120"/>
                    <a:pt x="15" y="120"/>
                  </a:cubicBezTo>
                  <a:cubicBezTo>
                    <a:pt x="14" y="124"/>
                    <a:pt x="14" y="124"/>
                    <a:pt x="14" y="124"/>
                  </a:cubicBezTo>
                  <a:cubicBezTo>
                    <a:pt x="11" y="123"/>
                    <a:pt x="8" y="121"/>
                    <a:pt x="7" y="117"/>
                  </a:cubicBezTo>
                  <a:lnTo>
                    <a:pt x="10" y="116"/>
                  </a:lnTo>
                  <a:close/>
                  <a:moveTo>
                    <a:pt x="8" y="112"/>
                  </a:moveTo>
                  <a:cubicBezTo>
                    <a:pt x="9" y="113"/>
                    <a:pt x="9" y="115"/>
                    <a:pt x="10" y="116"/>
                  </a:cubicBezTo>
                  <a:cubicBezTo>
                    <a:pt x="7" y="117"/>
                    <a:pt x="7" y="117"/>
                    <a:pt x="7" y="117"/>
                  </a:cubicBezTo>
                  <a:cubicBezTo>
                    <a:pt x="6" y="116"/>
                    <a:pt x="6" y="115"/>
                    <a:pt x="5" y="113"/>
                  </a:cubicBezTo>
                  <a:lnTo>
                    <a:pt x="8" y="112"/>
                  </a:lnTo>
                  <a:close/>
                  <a:moveTo>
                    <a:pt x="7" y="108"/>
                  </a:moveTo>
                  <a:cubicBezTo>
                    <a:pt x="8" y="109"/>
                    <a:pt x="8" y="111"/>
                    <a:pt x="8" y="112"/>
                  </a:cubicBezTo>
                  <a:cubicBezTo>
                    <a:pt x="5" y="113"/>
                    <a:pt x="5" y="113"/>
                    <a:pt x="5" y="113"/>
                  </a:cubicBezTo>
                  <a:cubicBezTo>
                    <a:pt x="5" y="112"/>
                    <a:pt x="4" y="110"/>
                    <a:pt x="4" y="108"/>
                  </a:cubicBezTo>
                  <a:lnTo>
                    <a:pt x="7" y="108"/>
                  </a:lnTo>
                  <a:close/>
                  <a:moveTo>
                    <a:pt x="7" y="107"/>
                  </a:moveTo>
                  <a:cubicBezTo>
                    <a:pt x="7" y="108"/>
                    <a:pt x="7" y="108"/>
                    <a:pt x="7" y="108"/>
                  </a:cubicBezTo>
                  <a:cubicBezTo>
                    <a:pt x="6" y="108"/>
                    <a:pt x="6" y="108"/>
                    <a:pt x="6" y="108"/>
                  </a:cubicBezTo>
                  <a:lnTo>
                    <a:pt x="7" y="107"/>
                  </a:lnTo>
                  <a:close/>
                  <a:moveTo>
                    <a:pt x="3" y="101"/>
                  </a:moveTo>
                  <a:cubicBezTo>
                    <a:pt x="4" y="103"/>
                    <a:pt x="5" y="105"/>
                    <a:pt x="7" y="107"/>
                  </a:cubicBezTo>
                  <a:cubicBezTo>
                    <a:pt x="4" y="109"/>
                    <a:pt x="4" y="109"/>
                    <a:pt x="4" y="109"/>
                  </a:cubicBezTo>
                  <a:cubicBezTo>
                    <a:pt x="2" y="107"/>
                    <a:pt x="1" y="104"/>
                    <a:pt x="0" y="102"/>
                  </a:cubicBezTo>
                  <a:lnTo>
                    <a:pt x="3" y="101"/>
                  </a:lnTo>
                  <a:close/>
                  <a:moveTo>
                    <a:pt x="5" y="95"/>
                  </a:moveTo>
                  <a:cubicBezTo>
                    <a:pt x="4" y="97"/>
                    <a:pt x="3" y="99"/>
                    <a:pt x="3" y="101"/>
                  </a:cubicBezTo>
                  <a:cubicBezTo>
                    <a:pt x="0" y="102"/>
                    <a:pt x="0" y="102"/>
                    <a:pt x="0" y="102"/>
                  </a:cubicBezTo>
                  <a:cubicBezTo>
                    <a:pt x="0" y="99"/>
                    <a:pt x="0" y="96"/>
                    <a:pt x="1" y="94"/>
                  </a:cubicBezTo>
                  <a:lnTo>
                    <a:pt x="5" y="95"/>
                  </a:lnTo>
                  <a:close/>
                  <a:moveTo>
                    <a:pt x="9" y="89"/>
                  </a:moveTo>
                  <a:cubicBezTo>
                    <a:pt x="7" y="91"/>
                    <a:pt x="6" y="93"/>
                    <a:pt x="5" y="95"/>
                  </a:cubicBezTo>
                  <a:cubicBezTo>
                    <a:pt x="1" y="94"/>
                    <a:pt x="1" y="94"/>
                    <a:pt x="1" y="94"/>
                  </a:cubicBezTo>
                  <a:cubicBezTo>
                    <a:pt x="3" y="91"/>
                    <a:pt x="4" y="89"/>
                    <a:pt x="7" y="86"/>
                  </a:cubicBezTo>
                  <a:lnTo>
                    <a:pt x="9" y="89"/>
                  </a:lnTo>
                  <a:close/>
                  <a:moveTo>
                    <a:pt x="25" y="79"/>
                  </a:moveTo>
                  <a:cubicBezTo>
                    <a:pt x="22" y="79"/>
                    <a:pt x="14" y="83"/>
                    <a:pt x="9" y="89"/>
                  </a:cubicBezTo>
                  <a:cubicBezTo>
                    <a:pt x="7" y="86"/>
                    <a:pt x="7" y="86"/>
                    <a:pt x="7" y="86"/>
                  </a:cubicBezTo>
                  <a:cubicBezTo>
                    <a:pt x="12" y="80"/>
                    <a:pt x="20" y="76"/>
                    <a:pt x="24" y="75"/>
                  </a:cubicBezTo>
                  <a:lnTo>
                    <a:pt x="25" y="79"/>
                  </a:lnTo>
                  <a:close/>
                  <a:moveTo>
                    <a:pt x="24" y="75"/>
                  </a:moveTo>
                  <a:cubicBezTo>
                    <a:pt x="27" y="75"/>
                    <a:pt x="27" y="75"/>
                    <a:pt x="27" y="75"/>
                  </a:cubicBezTo>
                  <a:cubicBezTo>
                    <a:pt x="26" y="77"/>
                    <a:pt x="26" y="77"/>
                    <a:pt x="26" y="77"/>
                  </a:cubicBezTo>
                  <a:cubicBezTo>
                    <a:pt x="25" y="77"/>
                    <a:pt x="25" y="77"/>
                    <a:pt x="25" y="77"/>
                  </a:cubicBezTo>
                  <a:lnTo>
                    <a:pt x="24" y="75"/>
                  </a:lnTo>
                  <a:close/>
                  <a:moveTo>
                    <a:pt x="21" y="80"/>
                  </a:moveTo>
                  <a:cubicBezTo>
                    <a:pt x="22" y="79"/>
                    <a:pt x="22" y="78"/>
                    <a:pt x="23" y="76"/>
                  </a:cubicBezTo>
                  <a:cubicBezTo>
                    <a:pt x="26" y="77"/>
                    <a:pt x="26" y="77"/>
                    <a:pt x="26" y="77"/>
                  </a:cubicBezTo>
                  <a:cubicBezTo>
                    <a:pt x="26" y="79"/>
                    <a:pt x="25" y="80"/>
                    <a:pt x="24" y="82"/>
                  </a:cubicBezTo>
                  <a:lnTo>
                    <a:pt x="21" y="80"/>
                  </a:lnTo>
                  <a:close/>
                  <a:moveTo>
                    <a:pt x="20" y="83"/>
                  </a:moveTo>
                  <a:cubicBezTo>
                    <a:pt x="21" y="82"/>
                    <a:pt x="21" y="81"/>
                    <a:pt x="21" y="80"/>
                  </a:cubicBezTo>
                  <a:cubicBezTo>
                    <a:pt x="24" y="82"/>
                    <a:pt x="24" y="82"/>
                    <a:pt x="24" y="82"/>
                  </a:cubicBezTo>
                  <a:cubicBezTo>
                    <a:pt x="24" y="82"/>
                    <a:pt x="24" y="83"/>
                    <a:pt x="24" y="84"/>
                  </a:cubicBezTo>
                  <a:lnTo>
                    <a:pt x="20" y="83"/>
                  </a:lnTo>
                  <a:close/>
                  <a:moveTo>
                    <a:pt x="21" y="85"/>
                  </a:moveTo>
                  <a:cubicBezTo>
                    <a:pt x="20" y="84"/>
                    <a:pt x="20" y="84"/>
                    <a:pt x="20" y="84"/>
                  </a:cubicBezTo>
                  <a:cubicBezTo>
                    <a:pt x="20" y="83"/>
                    <a:pt x="20" y="83"/>
                    <a:pt x="20" y="83"/>
                  </a:cubicBezTo>
                  <a:cubicBezTo>
                    <a:pt x="22" y="84"/>
                    <a:pt x="22" y="84"/>
                    <a:pt x="22" y="84"/>
                  </a:cubicBezTo>
                  <a:lnTo>
                    <a:pt x="21" y="85"/>
                  </a:lnTo>
                  <a:close/>
                  <a:moveTo>
                    <a:pt x="24" y="89"/>
                  </a:moveTo>
                  <a:cubicBezTo>
                    <a:pt x="24" y="87"/>
                    <a:pt x="23" y="86"/>
                    <a:pt x="21" y="85"/>
                  </a:cubicBezTo>
                  <a:cubicBezTo>
                    <a:pt x="23" y="82"/>
                    <a:pt x="23" y="82"/>
                    <a:pt x="23" y="82"/>
                  </a:cubicBezTo>
                  <a:cubicBezTo>
                    <a:pt x="25" y="83"/>
                    <a:pt x="27" y="86"/>
                    <a:pt x="27" y="88"/>
                  </a:cubicBezTo>
                  <a:lnTo>
                    <a:pt x="24" y="89"/>
                  </a:lnTo>
                  <a:close/>
                  <a:moveTo>
                    <a:pt x="24" y="98"/>
                  </a:moveTo>
                  <a:cubicBezTo>
                    <a:pt x="24" y="95"/>
                    <a:pt x="25" y="92"/>
                    <a:pt x="24" y="89"/>
                  </a:cubicBezTo>
                  <a:cubicBezTo>
                    <a:pt x="27" y="88"/>
                    <a:pt x="27" y="88"/>
                    <a:pt x="27" y="88"/>
                  </a:cubicBezTo>
                  <a:cubicBezTo>
                    <a:pt x="28" y="92"/>
                    <a:pt x="28" y="96"/>
                    <a:pt x="27" y="99"/>
                  </a:cubicBezTo>
                  <a:lnTo>
                    <a:pt x="24" y="98"/>
                  </a:lnTo>
                  <a:close/>
                  <a:moveTo>
                    <a:pt x="27" y="99"/>
                  </a:moveTo>
                  <a:cubicBezTo>
                    <a:pt x="26" y="102"/>
                    <a:pt x="26" y="102"/>
                    <a:pt x="26" y="102"/>
                  </a:cubicBezTo>
                  <a:cubicBezTo>
                    <a:pt x="24" y="99"/>
                    <a:pt x="24" y="99"/>
                    <a:pt x="24" y="99"/>
                  </a:cubicBezTo>
                  <a:cubicBezTo>
                    <a:pt x="25" y="98"/>
                    <a:pt x="25" y="98"/>
                    <a:pt x="25" y="98"/>
                  </a:cubicBezTo>
                  <a:lnTo>
                    <a:pt x="27" y="99"/>
                  </a:lnTo>
                  <a:close/>
                  <a:moveTo>
                    <a:pt x="25" y="95"/>
                  </a:moveTo>
                  <a:cubicBezTo>
                    <a:pt x="26" y="96"/>
                    <a:pt x="26" y="97"/>
                    <a:pt x="27" y="97"/>
                  </a:cubicBezTo>
                  <a:cubicBezTo>
                    <a:pt x="24" y="99"/>
                    <a:pt x="24" y="99"/>
                    <a:pt x="24" y="99"/>
                  </a:cubicBezTo>
                  <a:cubicBezTo>
                    <a:pt x="23" y="99"/>
                    <a:pt x="23" y="98"/>
                    <a:pt x="23" y="97"/>
                  </a:cubicBezTo>
                  <a:lnTo>
                    <a:pt x="25" y="95"/>
                  </a:lnTo>
                  <a:close/>
                  <a:moveTo>
                    <a:pt x="20" y="91"/>
                  </a:moveTo>
                  <a:cubicBezTo>
                    <a:pt x="23" y="91"/>
                    <a:pt x="24" y="93"/>
                    <a:pt x="25" y="95"/>
                  </a:cubicBezTo>
                  <a:cubicBezTo>
                    <a:pt x="23" y="97"/>
                    <a:pt x="23" y="97"/>
                    <a:pt x="23" y="97"/>
                  </a:cubicBezTo>
                  <a:cubicBezTo>
                    <a:pt x="22" y="96"/>
                    <a:pt x="21" y="95"/>
                    <a:pt x="20" y="95"/>
                  </a:cubicBezTo>
                  <a:lnTo>
                    <a:pt x="20" y="91"/>
                  </a:lnTo>
                  <a:close/>
                  <a:moveTo>
                    <a:pt x="18" y="93"/>
                  </a:moveTo>
                  <a:cubicBezTo>
                    <a:pt x="18" y="91"/>
                    <a:pt x="18" y="91"/>
                    <a:pt x="18" y="91"/>
                  </a:cubicBezTo>
                  <a:cubicBezTo>
                    <a:pt x="20" y="91"/>
                    <a:pt x="20" y="91"/>
                    <a:pt x="20" y="91"/>
                  </a:cubicBezTo>
                  <a:cubicBezTo>
                    <a:pt x="20" y="93"/>
                    <a:pt x="20" y="93"/>
                    <a:pt x="20" y="93"/>
                  </a:cubicBezTo>
                  <a:lnTo>
                    <a:pt x="18" y="93"/>
                  </a:lnTo>
                  <a:close/>
                  <a:moveTo>
                    <a:pt x="18" y="94"/>
                  </a:moveTo>
                  <a:cubicBezTo>
                    <a:pt x="18" y="94"/>
                    <a:pt x="18" y="93"/>
                    <a:pt x="18" y="93"/>
                  </a:cubicBezTo>
                  <a:cubicBezTo>
                    <a:pt x="22" y="93"/>
                    <a:pt x="22" y="93"/>
                    <a:pt x="22" y="93"/>
                  </a:cubicBezTo>
                  <a:cubicBezTo>
                    <a:pt x="22" y="94"/>
                    <a:pt x="21" y="94"/>
                    <a:pt x="21" y="95"/>
                  </a:cubicBezTo>
                  <a:lnTo>
                    <a:pt x="18" y="94"/>
                  </a:lnTo>
                  <a:close/>
                  <a:moveTo>
                    <a:pt x="14" y="106"/>
                  </a:moveTo>
                  <a:cubicBezTo>
                    <a:pt x="17" y="104"/>
                    <a:pt x="18" y="99"/>
                    <a:pt x="18" y="94"/>
                  </a:cubicBezTo>
                  <a:cubicBezTo>
                    <a:pt x="21" y="95"/>
                    <a:pt x="21" y="95"/>
                    <a:pt x="21" y="95"/>
                  </a:cubicBezTo>
                  <a:cubicBezTo>
                    <a:pt x="21" y="100"/>
                    <a:pt x="21" y="105"/>
                    <a:pt x="16" y="109"/>
                  </a:cubicBezTo>
                  <a:lnTo>
                    <a:pt x="14" y="106"/>
                  </a:lnTo>
                  <a:close/>
                  <a:moveTo>
                    <a:pt x="14" y="108"/>
                  </a:moveTo>
                  <a:cubicBezTo>
                    <a:pt x="13" y="107"/>
                    <a:pt x="13" y="107"/>
                    <a:pt x="13" y="107"/>
                  </a:cubicBezTo>
                  <a:cubicBezTo>
                    <a:pt x="14" y="106"/>
                    <a:pt x="14" y="106"/>
                    <a:pt x="14" y="106"/>
                  </a:cubicBezTo>
                  <a:cubicBezTo>
                    <a:pt x="15" y="107"/>
                    <a:pt x="15" y="107"/>
                    <a:pt x="15" y="107"/>
                  </a:cubicBezTo>
                  <a:lnTo>
                    <a:pt x="14" y="108"/>
                  </a:lnTo>
                  <a:close/>
                  <a:moveTo>
                    <a:pt x="16" y="111"/>
                  </a:moveTo>
                  <a:cubicBezTo>
                    <a:pt x="15" y="111"/>
                    <a:pt x="15" y="110"/>
                    <a:pt x="14" y="108"/>
                  </a:cubicBezTo>
                  <a:cubicBezTo>
                    <a:pt x="17" y="107"/>
                    <a:pt x="17" y="107"/>
                    <a:pt x="17" y="107"/>
                  </a:cubicBezTo>
                  <a:cubicBezTo>
                    <a:pt x="17" y="108"/>
                    <a:pt x="17" y="108"/>
                    <a:pt x="18" y="108"/>
                  </a:cubicBezTo>
                  <a:lnTo>
                    <a:pt x="16" y="111"/>
                  </a:lnTo>
                  <a:close/>
                  <a:moveTo>
                    <a:pt x="16" y="111"/>
                  </a:moveTo>
                  <a:cubicBezTo>
                    <a:pt x="16" y="111"/>
                    <a:pt x="16" y="111"/>
                    <a:pt x="16" y="111"/>
                  </a:cubicBezTo>
                  <a:cubicBezTo>
                    <a:pt x="17" y="110"/>
                    <a:pt x="17" y="110"/>
                    <a:pt x="17" y="110"/>
                  </a:cubicBezTo>
                  <a:lnTo>
                    <a:pt x="16" y="111"/>
                  </a:lnTo>
                  <a:close/>
                  <a:moveTo>
                    <a:pt x="21" y="111"/>
                  </a:moveTo>
                  <a:cubicBezTo>
                    <a:pt x="18" y="112"/>
                    <a:pt x="17" y="112"/>
                    <a:pt x="16" y="111"/>
                  </a:cubicBezTo>
                  <a:cubicBezTo>
                    <a:pt x="18" y="108"/>
                    <a:pt x="18" y="108"/>
                    <a:pt x="18" y="108"/>
                  </a:cubicBezTo>
                  <a:cubicBezTo>
                    <a:pt x="18" y="108"/>
                    <a:pt x="18" y="108"/>
                    <a:pt x="19" y="108"/>
                  </a:cubicBezTo>
                  <a:lnTo>
                    <a:pt x="21" y="111"/>
                  </a:lnTo>
                  <a:close/>
                  <a:moveTo>
                    <a:pt x="21" y="111"/>
                  </a:moveTo>
                  <a:cubicBezTo>
                    <a:pt x="21" y="111"/>
                    <a:pt x="21" y="111"/>
                    <a:pt x="21" y="111"/>
                  </a:cubicBezTo>
                  <a:cubicBezTo>
                    <a:pt x="20" y="109"/>
                    <a:pt x="20" y="109"/>
                    <a:pt x="20" y="109"/>
                  </a:cubicBezTo>
                  <a:lnTo>
                    <a:pt x="21" y="111"/>
                  </a:lnTo>
                  <a:close/>
                  <a:moveTo>
                    <a:pt x="28" y="106"/>
                  </a:moveTo>
                  <a:cubicBezTo>
                    <a:pt x="26" y="108"/>
                    <a:pt x="23" y="110"/>
                    <a:pt x="21" y="111"/>
                  </a:cubicBezTo>
                  <a:cubicBezTo>
                    <a:pt x="19" y="108"/>
                    <a:pt x="19" y="108"/>
                    <a:pt x="19" y="108"/>
                  </a:cubicBezTo>
                  <a:cubicBezTo>
                    <a:pt x="22" y="107"/>
                    <a:pt x="24" y="105"/>
                    <a:pt x="26" y="104"/>
                  </a:cubicBezTo>
                  <a:lnTo>
                    <a:pt x="28" y="106"/>
                  </a:lnTo>
                  <a:close/>
                  <a:moveTo>
                    <a:pt x="34" y="100"/>
                  </a:moveTo>
                  <a:cubicBezTo>
                    <a:pt x="32" y="102"/>
                    <a:pt x="30" y="104"/>
                    <a:pt x="28" y="106"/>
                  </a:cubicBezTo>
                  <a:cubicBezTo>
                    <a:pt x="26" y="104"/>
                    <a:pt x="26" y="104"/>
                    <a:pt x="26" y="104"/>
                  </a:cubicBezTo>
                  <a:cubicBezTo>
                    <a:pt x="28" y="102"/>
                    <a:pt x="29" y="100"/>
                    <a:pt x="31" y="98"/>
                  </a:cubicBezTo>
                  <a:lnTo>
                    <a:pt x="34" y="100"/>
                  </a:lnTo>
                  <a:close/>
                  <a:moveTo>
                    <a:pt x="34" y="100"/>
                  </a:moveTo>
                  <a:cubicBezTo>
                    <a:pt x="34" y="100"/>
                    <a:pt x="34" y="100"/>
                    <a:pt x="34" y="100"/>
                  </a:cubicBezTo>
                  <a:cubicBezTo>
                    <a:pt x="33" y="99"/>
                    <a:pt x="33" y="99"/>
                    <a:pt x="33" y="99"/>
                  </a:cubicBezTo>
                  <a:lnTo>
                    <a:pt x="34" y="100"/>
                  </a:lnTo>
                  <a:close/>
                  <a:moveTo>
                    <a:pt x="41" y="89"/>
                  </a:moveTo>
                  <a:cubicBezTo>
                    <a:pt x="38" y="92"/>
                    <a:pt x="36" y="96"/>
                    <a:pt x="34" y="100"/>
                  </a:cubicBezTo>
                  <a:cubicBezTo>
                    <a:pt x="31" y="98"/>
                    <a:pt x="31" y="98"/>
                    <a:pt x="31" y="98"/>
                  </a:cubicBezTo>
                  <a:cubicBezTo>
                    <a:pt x="33" y="94"/>
                    <a:pt x="35" y="90"/>
                    <a:pt x="38" y="87"/>
                  </a:cubicBezTo>
                  <a:lnTo>
                    <a:pt x="41" y="89"/>
                  </a:lnTo>
                  <a:close/>
                  <a:moveTo>
                    <a:pt x="50" y="79"/>
                  </a:moveTo>
                  <a:cubicBezTo>
                    <a:pt x="47" y="82"/>
                    <a:pt x="44" y="85"/>
                    <a:pt x="41" y="89"/>
                  </a:cubicBezTo>
                  <a:cubicBezTo>
                    <a:pt x="38" y="87"/>
                    <a:pt x="38" y="87"/>
                    <a:pt x="38" y="87"/>
                  </a:cubicBezTo>
                  <a:cubicBezTo>
                    <a:pt x="41" y="83"/>
                    <a:pt x="44" y="80"/>
                    <a:pt x="48" y="76"/>
                  </a:cubicBezTo>
                  <a:lnTo>
                    <a:pt x="50" y="79"/>
                  </a:lnTo>
                  <a:close/>
                  <a:moveTo>
                    <a:pt x="77" y="62"/>
                  </a:moveTo>
                  <a:cubicBezTo>
                    <a:pt x="67" y="66"/>
                    <a:pt x="59" y="71"/>
                    <a:pt x="50" y="79"/>
                  </a:cubicBezTo>
                  <a:cubicBezTo>
                    <a:pt x="48" y="76"/>
                    <a:pt x="48" y="76"/>
                    <a:pt x="48" y="76"/>
                  </a:cubicBezTo>
                  <a:cubicBezTo>
                    <a:pt x="57" y="68"/>
                    <a:pt x="65" y="63"/>
                    <a:pt x="75" y="59"/>
                  </a:cubicBezTo>
                  <a:lnTo>
                    <a:pt x="77" y="62"/>
                  </a:lnTo>
                  <a:close/>
                  <a:moveTo>
                    <a:pt x="110" y="54"/>
                  </a:moveTo>
                  <a:cubicBezTo>
                    <a:pt x="97" y="56"/>
                    <a:pt x="86" y="59"/>
                    <a:pt x="77" y="62"/>
                  </a:cubicBezTo>
                  <a:cubicBezTo>
                    <a:pt x="75" y="59"/>
                    <a:pt x="75" y="59"/>
                    <a:pt x="75" y="59"/>
                  </a:cubicBezTo>
                  <a:cubicBezTo>
                    <a:pt x="85" y="55"/>
                    <a:pt x="96" y="53"/>
                    <a:pt x="110" y="51"/>
                  </a:cubicBezTo>
                  <a:lnTo>
                    <a:pt x="110" y="54"/>
                  </a:lnTo>
                  <a:close/>
                  <a:moveTo>
                    <a:pt x="111" y="54"/>
                  </a:moveTo>
                  <a:cubicBezTo>
                    <a:pt x="110" y="54"/>
                    <a:pt x="110" y="54"/>
                    <a:pt x="110" y="54"/>
                  </a:cubicBezTo>
                  <a:cubicBezTo>
                    <a:pt x="110" y="53"/>
                    <a:pt x="110" y="53"/>
                    <a:pt x="110" y="53"/>
                  </a:cubicBezTo>
                  <a:lnTo>
                    <a:pt x="111" y="54"/>
                  </a:lnTo>
                  <a:close/>
                  <a:moveTo>
                    <a:pt x="116" y="48"/>
                  </a:moveTo>
                  <a:cubicBezTo>
                    <a:pt x="115" y="50"/>
                    <a:pt x="113" y="52"/>
                    <a:pt x="111" y="54"/>
                  </a:cubicBezTo>
                  <a:cubicBezTo>
                    <a:pt x="109" y="51"/>
                    <a:pt x="109" y="51"/>
                    <a:pt x="109" y="51"/>
                  </a:cubicBezTo>
                  <a:cubicBezTo>
                    <a:pt x="110" y="50"/>
                    <a:pt x="112" y="48"/>
                    <a:pt x="114" y="46"/>
                  </a:cubicBezTo>
                  <a:lnTo>
                    <a:pt x="116" y="48"/>
                  </a:lnTo>
                  <a:close/>
                  <a:moveTo>
                    <a:pt x="116" y="48"/>
                  </a:moveTo>
                  <a:cubicBezTo>
                    <a:pt x="116" y="48"/>
                    <a:pt x="116" y="48"/>
                    <a:pt x="116" y="48"/>
                  </a:cubicBezTo>
                  <a:cubicBezTo>
                    <a:pt x="115" y="47"/>
                    <a:pt x="115" y="47"/>
                    <a:pt x="115" y="47"/>
                  </a:cubicBezTo>
                  <a:lnTo>
                    <a:pt x="116" y="48"/>
                  </a:lnTo>
                  <a:close/>
                  <a:moveTo>
                    <a:pt x="122" y="43"/>
                  </a:moveTo>
                  <a:cubicBezTo>
                    <a:pt x="120" y="45"/>
                    <a:pt x="118" y="47"/>
                    <a:pt x="116" y="48"/>
                  </a:cubicBezTo>
                  <a:cubicBezTo>
                    <a:pt x="114" y="46"/>
                    <a:pt x="114" y="46"/>
                    <a:pt x="114" y="46"/>
                  </a:cubicBezTo>
                  <a:cubicBezTo>
                    <a:pt x="116" y="44"/>
                    <a:pt x="118" y="42"/>
                    <a:pt x="120" y="41"/>
                  </a:cubicBezTo>
                  <a:lnTo>
                    <a:pt x="122" y="43"/>
                  </a:lnTo>
                  <a:close/>
                  <a:moveTo>
                    <a:pt x="129" y="39"/>
                  </a:moveTo>
                  <a:cubicBezTo>
                    <a:pt x="127" y="40"/>
                    <a:pt x="125" y="41"/>
                    <a:pt x="122" y="43"/>
                  </a:cubicBezTo>
                  <a:cubicBezTo>
                    <a:pt x="120" y="41"/>
                    <a:pt x="120" y="41"/>
                    <a:pt x="120" y="41"/>
                  </a:cubicBezTo>
                  <a:cubicBezTo>
                    <a:pt x="123" y="38"/>
                    <a:pt x="125" y="37"/>
                    <a:pt x="127" y="36"/>
                  </a:cubicBezTo>
                  <a:lnTo>
                    <a:pt x="129" y="39"/>
                  </a:lnTo>
                  <a:close/>
                  <a:moveTo>
                    <a:pt x="135" y="38"/>
                  </a:moveTo>
                  <a:cubicBezTo>
                    <a:pt x="133" y="38"/>
                    <a:pt x="131" y="38"/>
                    <a:pt x="129" y="39"/>
                  </a:cubicBezTo>
                  <a:cubicBezTo>
                    <a:pt x="127" y="36"/>
                    <a:pt x="127" y="36"/>
                    <a:pt x="127" y="36"/>
                  </a:cubicBezTo>
                  <a:cubicBezTo>
                    <a:pt x="130" y="35"/>
                    <a:pt x="132" y="34"/>
                    <a:pt x="135" y="34"/>
                  </a:cubicBezTo>
                  <a:lnTo>
                    <a:pt x="135" y="38"/>
                  </a:lnTo>
                  <a:close/>
                  <a:moveTo>
                    <a:pt x="136" y="37"/>
                  </a:moveTo>
                  <a:cubicBezTo>
                    <a:pt x="136" y="38"/>
                    <a:pt x="136" y="38"/>
                    <a:pt x="136" y="38"/>
                  </a:cubicBezTo>
                  <a:cubicBezTo>
                    <a:pt x="135" y="38"/>
                    <a:pt x="135" y="38"/>
                    <a:pt x="135" y="38"/>
                  </a:cubicBezTo>
                  <a:cubicBezTo>
                    <a:pt x="135" y="36"/>
                    <a:pt x="135" y="36"/>
                    <a:pt x="135" y="36"/>
                  </a:cubicBezTo>
                  <a:lnTo>
                    <a:pt x="136" y="37"/>
                  </a:lnTo>
                  <a:close/>
                  <a:moveTo>
                    <a:pt x="148" y="23"/>
                  </a:moveTo>
                  <a:cubicBezTo>
                    <a:pt x="144" y="27"/>
                    <a:pt x="140" y="31"/>
                    <a:pt x="136" y="37"/>
                  </a:cubicBezTo>
                  <a:cubicBezTo>
                    <a:pt x="134" y="35"/>
                    <a:pt x="134" y="35"/>
                    <a:pt x="134" y="35"/>
                  </a:cubicBezTo>
                  <a:cubicBezTo>
                    <a:pt x="138" y="29"/>
                    <a:pt x="142" y="24"/>
                    <a:pt x="146" y="20"/>
                  </a:cubicBezTo>
                  <a:lnTo>
                    <a:pt x="148" y="23"/>
                  </a:lnTo>
                  <a:close/>
                  <a:moveTo>
                    <a:pt x="164" y="13"/>
                  </a:moveTo>
                  <a:cubicBezTo>
                    <a:pt x="157" y="16"/>
                    <a:pt x="153" y="19"/>
                    <a:pt x="148" y="23"/>
                  </a:cubicBezTo>
                  <a:cubicBezTo>
                    <a:pt x="146" y="20"/>
                    <a:pt x="146" y="20"/>
                    <a:pt x="146" y="20"/>
                  </a:cubicBezTo>
                  <a:cubicBezTo>
                    <a:pt x="151" y="16"/>
                    <a:pt x="156" y="13"/>
                    <a:pt x="163" y="10"/>
                  </a:cubicBezTo>
                  <a:lnTo>
                    <a:pt x="164" y="13"/>
                  </a:lnTo>
                  <a:close/>
                  <a:moveTo>
                    <a:pt x="201" y="4"/>
                  </a:moveTo>
                  <a:cubicBezTo>
                    <a:pt x="190" y="4"/>
                    <a:pt x="178" y="7"/>
                    <a:pt x="164" y="13"/>
                  </a:cubicBezTo>
                  <a:cubicBezTo>
                    <a:pt x="163" y="10"/>
                    <a:pt x="163" y="10"/>
                    <a:pt x="163" y="10"/>
                  </a:cubicBezTo>
                  <a:cubicBezTo>
                    <a:pt x="177" y="3"/>
                    <a:pt x="190" y="0"/>
                    <a:pt x="201" y="1"/>
                  </a:cubicBezTo>
                  <a:lnTo>
                    <a:pt x="201" y="4"/>
                  </a:lnTo>
                  <a:close/>
                  <a:moveTo>
                    <a:pt x="234" y="19"/>
                  </a:moveTo>
                  <a:cubicBezTo>
                    <a:pt x="222" y="10"/>
                    <a:pt x="212" y="5"/>
                    <a:pt x="201" y="4"/>
                  </a:cubicBezTo>
                  <a:cubicBezTo>
                    <a:pt x="201" y="1"/>
                    <a:pt x="201" y="1"/>
                    <a:pt x="201" y="1"/>
                  </a:cubicBezTo>
                  <a:cubicBezTo>
                    <a:pt x="213" y="2"/>
                    <a:pt x="224" y="6"/>
                    <a:pt x="236" y="16"/>
                  </a:cubicBezTo>
                  <a:lnTo>
                    <a:pt x="234" y="19"/>
                  </a:lnTo>
                  <a:close/>
                  <a:moveTo>
                    <a:pt x="240" y="25"/>
                  </a:moveTo>
                  <a:cubicBezTo>
                    <a:pt x="238" y="23"/>
                    <a:pt x="236" y="21"/>
                    <a:pt x="234" y="19"/>
                  </a:cubicBezTo>
                  <a:cubicBezTo>
                    <a:pt x="236" y="16"/>
                    <a:pt x="236" y="16"/>
                    <a:pt x="236" y="16"/>
                  </a:cubicBezTo>
                  <a:cubicBezTo>
                    <a:pt x="238" y="18"/>
                    <a:pt x="240" y="20"/>
                    <a:pt x="243" y="22"/>
                  </a:cubicBezTo>
                  <a:lnTo>
                    <a:pt x="240" y="25"/>
                  </a:lnTo>
                  <a:close/>
                  <a:moveTo>
                    <a:pt x="256" y="37"/>
                  </a:moveTo>
                  <a:cubicBezTo>
                    <a:pt x="250" y="33"/>
                    <a:pt x="245" y="29"/>
                    <a:pt x="240" y="25"/>
                  </a:cubicBezTo>
                  <a:cubicBezTo>
                    <a:pt x="243" y="22"/>
                    <a:pt x="243" y="22"/>
                    <a:pt x="243" y="22"/>
                  </a:cubicBezTo>
                  <a:cubicBezTo>
                    <a:pt x="247" y="26"/>
                    <a:pt x="252" y="31"/>
                    <a:pt x="258" y="34"/>
                  </a:cubicBezTo>
                  <a:lnTo>
                    <a:pt x="256" y="37"/>
                  </a:lnTo>
                  <a:close/>
                  <a:moveTo>
                    <a:pt x="262" y="41"/>
                  </a:moveTo>
                  <a:cubicBezTo>
                    <a:pt x="260" y="39"/>
                    <a:pt x="258" y="38"/>
                    <a:pt x="256" y="37"/>
                  </a:cubicBezTo>
                  <a:cubicBezTo>
                    <a:pt x="258" y="34"/>
                    <a:pt x="258" y="34"/>
                    <a:pt x="258" y="34"/>
                  </a:cubicBezTo>
                  <a:cubicBezTo>
                    <a:pt x="260" y="35"/>
                    <a:pt x="262" y="37"/>
                    <a:pt x="264" y="38"/>
                  </a:cubicBezTo>
                  <a:lnTo>
                    <a:pt x="262" y="41"/>
                  </a:lnTo>
                  <a:close/>
                  <a:moveTo>
                    <a:pt x="266" y="45"/>
                  </a:moveTo>
                  <a:cubicBezTo>
                    <a:pt x="265" y="43"/>
                    <a:pt x="263" y="42"/>
                    <a:pt x="262" y="41"/>
                  </a:cubicBezTo>
                  <a:cubicBezTo>
                    <a:pt x="264" y="38"/>
                    <a:pt x="264" y="38"/>
                    <a:pt x="264" y="38"/>
                  </a:cubicBezTo>
                  <a:cubicBezTo>
                    <a:pt x="266" y="39"/>
                    <a:pt x="267" y="41"/>
                    <a:pt x="269" y="43"/>
                  </a:cubicBezTo>
                  <a:lnTo>
                    <a:pt x="266" y="45"/>
                  </a:lnTo>
                  <a:close/>
                  <a:moveTo>
                    <a:pt x="272" y="52"/>
                  </a:moveTo>
                  <a:cubicBezTo>
                    <a:pt x="270" y="50"/>
                    <a:pt x="268" y="47"/>
                    <a:pt x="266" y="45"/>
                  </a:cubicBezTo>
                  <a:cubicBezTo>
                    <a:pt x="269" y="43"/>
                    <a:pt x="269" y="43"/>
                    <a:pt x="269" y="43"/>
                  </a:cubicBezTo>
                  <a:cubicBezTo>
                    <a:pt x="271" y="45"/>
                    <a:pt x="273" y="48"/>
                    <a:pt x="274" y="50"/>
                  </a:cubicBezTo>
                  <a:lnTo>
                    <a:pt x="272" y="52"/>
                  </a:lnTo>
                  <a:close/>
                  <a:moveTo>
                    <a:pt x="276" y="60"/>
                  </a:moveTo>
                  <a:cubicBezTo>
                    <a:pt x="274" y="57"/>
                    <a:pt x="273" y="55"/>
                    <a:pt x="272" y="52"/>
                  </a:cubicBezTo>
                  <a:cubicBezTo>
                    <a:pt x="274" y="50"/>
                    <a:pt x="274" y="50"/>
                    <a:pt x="274" y="50"/>
                  </a:cubicBezTo>
                  <a:cubicBezTo>
                    <a:pt x="276" y="53"/>
                    <a:pt x="278" y="56"/>
                    <a:pt x="279" y="59"/>
                  </a:cubicBezTo>
                  <a:lnTo>
                    <a:pt x="276" y="60"/>
                  </a:lnTo>
                  <a:close/>
                  <a:moveTo>
                    <a:pt x="278" y="61"/>
                  </a:moveTo>
                  <a:cubicBezTo>
                    <a:pt x="276" y="62"/>
                    <a:pt x="276" y="62"/>
                    <a:pt x="276" y="62"/>
                  </a:cubicBezTo>
                  <a:cubicBezTo>
                    <a:pt x="276" y="60"/>
                    <a:pt x="276" y="60"/>
                    <a:pt x="276" y="60"/>
                  </a:cubicBezTo>
                  <a:cubicBezTo>
                    <a:pt x="277" y="60"/>
                    <a:pt x="277" y="60"/>
                    <a:pt x="277" y="60"/>
                  </a:cubicBezTo>
                  <a:lnTo>
                    <a:pt x="278" y="61"/>
                  </a:lnTo>
                  <a:close/>
                  <a:moveTo>
                    <a:pt x="279" y="61"/>
                  </a:moveTo>
                  <a:cubicBezTo>
                    <a:pt x="279" y="61"/>
                    <a:pt x="278" y="61"/>
                    <a:pt x="278" y="61"/>
                  </a:cubicBezTo>
                  <a:cubicBezTo>
                    <a:pt x="277" y="58"/>
                    <a:pt x="277" y="58"/>
                    <a:pt x="277" y="58"/>
                  </a:cubicBezTo>
                  <a:cubicBezTo>
                    <a:pt x="277" y="58"/>
                    <a:pt x="277" y="58"/>
                    <a:pt x="278" y="58"/>
                  </a:cubicBezTo>
                  <a:lnTo>
                    <a:pt x="279" y="61"/>
                  </a:lnTo>
                  <a:close/>
                  <a:moveTo>
                    <a:pt x="287" y="56"/>
                  </a:moveTo>
                  <a:cubicBezTo>
                    <a:pt x="285" y="58"/>
                    <a:pt x="282" y="60"/>
                    <a:pt x="279" y="61"/>
                  </a:cubicBezTo>
                  <a:cubicBezTo>
                    <a:pt x="278" y="58"/>
                    <a:pt x="278" y="58"/>
                    <a:pt x="278" y="58"/>
                  </a:cubicBezTo>
                  <a:cubicBezTo>
                    <a:pt x="280" y="57"/>
                    <a:pt x="283" y="55"/>
                    <a:pt x="285" y="54"/>
                  </a:cubicBezTo>
                  <a:lnTo>
                    <a:pt x="287" y="56"/>
                  </a:lnTo>
                  <a:close/>
                  <a:moveTo>
                    <a:pt x="293" y="50"/>
                  </a:moveTo>
                  <a:cubicBezTo>
                    <a:pt x="291" y="52"/>
                    <a:pt x="289" y="54"/>
                    <a:pt x="287" y="56"/>
                  </a:cubicBezTo>
                  <a:cubicBezTo>
                    <a:pt x="285" y="54"/>
                    <a:pt x="285" y="54"/>
                    <a:pt x="285" y="54"/>
                  </a:cubicBezTo>
                  <a:cubicBezTo>
                    <a:pt x="287" y="52"/>
                    <a:pt x="288" y="50"/>
                    <a:pt x="290" y="48"/>
                  </a:cubicBezTo>
                  <a:lnTo>
                    <a:pt x="293" y="50"/>
                  </a:lnTo>
                  <a:close/>
                  <a:moveTo>
                    <a:pt x="296" y="45"/>
                  </a:moveTo>
                  <a:cubicBezTo>
                    <a:pt x="295" y="46"/>
                    <a:pt x="294" y="48"/>
                    <a:pt x="293" y="50"/>
                  </a:cubicBezTo>
                  <a:cubicBezTo>
                    <a:pt x="290" y="48"/>
                    <a:pt x="290" y="48"/>
                    <a:pt x="290" y="48"/>
                  </a:cubicBezTo>
                  <a:cubicBezTo>
                    <a:pt x="291" y="46"/>
                    <a:pt x="292" y="44"/>
                    <a:pt x="294" y="42"/>
                  </a:cubicBezTo>
                  <a:lnTo>
                    <a:pt x="296" y="45"/>
                  </a:lnTo>
                  <a:close/>
                  <a:moveTo>
                    <a:pt x="297" y="44"/>
                  </a:moveTo>
                  <a:cubicBezTo>
                    <a:pt x="297" y="44"/>
                    <a:pt x="297" y="45"/>
                    <a:pt x="296" y="45"/>
                  </a:cubicBezTo>
                  <a:cubicBezTo>
                    <a:pt x="294" y="42"/>
                    <a:pt x="294" y="42"/>
                    <a:pt x="294" y="42"/>
                  </a:cubicBezTo>
                  <a:cubicBezTo>
                    <a:pt x="295" y="42"/>
                    <a:pt x="295" y="42"/>
                    <a:pt x="296" y="41"/>
                  </a:cubicBezTo>
                  <a:lnTo>
                    <a:pt x="297" y="44"/>
                  </a:lnTo>
                  <a:close/>
                  <a:moveTo>
                    <a:pt x="303" y="44"/>
                  </a:moveTo>
                  <a:cubicBezTo>
                    <a:pt x="301" y="44"/>
                    <a:pt x="299" y="43"/>
                    <a:pt x="297" y="44"/>
                  </a:cubicBezTo>
                  <a:cubicBezTo>
                    <a:pt x="296" y="41"/>
                    <a:pt x="296" y="41"/>
                    <a:pt x="296" y="41"/>
                  </a:cubicBezTo>
                  <a:cubicBezTo>
                    <a:pt x="298" y="40"/>
                    <a:pt x="301" y="40"/>
                    <a:pt x="304" y="41"/>
                  </a:cubicBezTo>
                  <a:lnTo>
                    <a:pt x="303" y="44"/>
                  </a:lnTo>
                  <a:close/>
                  <a:moveTo>
                    <a:pt x="309" y="48"/>
                  </a:moveTo>
                  <a:cubicBezTo>
                    <a:pt x="307" y="46"/>
                    <a:pt x="305" y="45"/>
                    <a:pt x="303" y="44"/>
                  </a:cubicBezTo>
                  <a:cubicBezTo>
                    <a:pt x="304" y="41"/>
                    <a:pt x="304" y="41"/>
                    <a:pt x="304" y="41"/>
                  </a:cubicBezTo>
                  <a:cubicBezTo>
                    <a:pt x="307" y="42"/>
                    <a:pt x="309" y="44"/>
                    <a:pt x="311" y="45"/>
                  </a:cubicBezTo>
                  <a:lnTo>
                    <a:pt x="309" y="48"/>
                  </a:lnTo>
                  <a:close/>
                  <a:moveTo>
                    <a:pt x="310" y="50"/>
                  </a:moveTo>
                  <a:cubicBezTo>
                    <a:pt x="310" y="49"/>
                    <a:pt x="309" y="48"/>
                    <a:pt x="309" y="48"/>
                  </a:cubicBezTo>
                  <a:cubicBezTo>
                    <a:pt x="311" y="45"/>
                    <a:pt x="311" y="45"/>
                    <a:pt x="311" y="45"/>
                  </a:cubicBezTo>
                  <a:cubicBezTo>
                    <a:pt x="312" y="46"/>
                    <a:pt x="313" y="47"/>
                    <a:pt x="313" y="48"/>
                  </a:cubicBezTo>
                  <a:lnTo>
                    <a:pt x="310" y="50"/>
                  </a:lnTo>
                  <a:close/>
                  <a:moveTo>
                    <a:pt x="317" y="75"/>
                  </a:moveTo>
                  <a:cubicBezTo>
                    <a:pt x="316" y="65"/>
                    <a:pt x="313" y="56"/>
                    <a:pt x="310" y="50"/>
                  </a:cubicBezTo>
                  <a:cubicBezTo>
                    <a:pt x="313" y="48"/>
                    <a:pt x="313" y="48"/>
                    <a:pt x="313" y="48"/>
                  </a:cubicBezTo>
                  <a:cubicBezTo>
                    <a:pt x="317" y="55"/>
                    <a:pt x="319" y="64"/>
                    <a:pt x="321" y="74"/>
                  </a:cubicBezTo>
                  <a:lnTo>
                    <a:pt x="317" y="75"/>
                  </a:lnTo>
                  <a:close/>
                  <a:moveTo>
                    <a:pt x="319" y="104"/>
                  </a:moveTo>
                  <a:cubicBezTo>
                    <a:pt x="320" y="96"/>
                    <a:pt x="319" y="85"/>
                    <a:pt x="317" y="75"/>
                  </a:cubicBezTo>
                  <a:cubicBezTo>
                    <a:pt x="321" y="74"/>
                    <a:pt x="321" y="74"/>
                    <a:pt x="321" y="74"/>
                  </a:cubicBezTo>
                  <a:cubicBezTo>
                    <a:pt x="322" y="85"/>
                    <a:pt x="323" y="96"/>
                    <a:pt x="322" y="105"/>
                  </a:cubicBezTo>
                  <a:lnTo>
                    <a:pt x="319" y="104"/>
                  </a:lnTo>
                  <a:close/>
                  <a:moveTo>
                    <a:pt x="310" y="132"/>
                  </a:moveTo>
                  <a:cubicBezTo>
                    <a:pt x="315" y="124"/>
                    <a:pt x="318" y="114"/>
                    <a:pt x="319" y="104"/>
                  </a:cubicBezTo>
                  <a:cubicBezTo>
                    <a:pt x="322" y="105"/>
                    <a:pt x="322" y="105"/>
                    <a:pt x="322" y="105"/>
                  </a:cubicBezTo>
                  <a:cubicBezTo>
                    <a:pt x="321" y="115"/>
                    <a:pt x="318" y="125"/>
                    <a:pt x="313" y="134"/>
                  </a:cubicBezTo>
                  <a:lnTo>
                    <a:pt x="310" y="132"/>
                  </a:lnTo>
                  <a:close/>
                  <a:moveTo>
                    <a:pt x="310" y="132"/>
                  </a:moveTo>
                  <a:cubicBezTo>
                    <a:pt x="310" y="132"/>
                    <a:pt x="310" y="132"/>
                    <a:pt x="310" y="132"/>
                  </a:cubicBezTo>
                  <a:cubicBezTo>
                    <a:pt x="312" y="133"/>
                    <a:pt x="312" y="133"/>
                    <a:pt x="312" y="133"/>
                  </a:cubicBezTo>
                  <a:lnTo>
                    <a:pt x="310" y="132"/>
                  </a:lnTo>
                  <a:close/>
                  <a:moveTo>
                    <a:pt x="293" y="150"/>
                  </a:moveTo>
                  <a:cubicBezTo>
                    <a:pt x="300" y="146"/>
                    <a:pt x="306" y="139"/>
                    <a:pt x="310" y="132"/>
                  </a:cubicBezTo>
                  <a:cubicBezTo>
                    <a:pt x="313" y="134"/>
                    <a:pt x="313" y="134"/>
                    <a:pt x="313" y="134"/>
                  </a:cubicBezTo>
                  <a:cubicBezTo>
                    <a:pt x="309" y="142"/>
                    <a:pt x="303" y="148"/>
                    <a:pt x="294" y="153"/>
                  </a:cubicBezTo>
                  <a:lnTo>
                    <a:pt x="293" y="150"/>
                  </a:lnTo>
                  <a:close/>
                  <a:moveTo>
                    <a:pt x="275" y="155"/>
                  </a:moveTo>
                  <a:cubicBezTo>
                    <a:pt x="281" y="154"/>
                    <a:pt x="288" y="152"/>
                    <a:pt x="293" y="150"/>
                  </a:cubicBezTo>
                  <a:cubicBezTo>
                    <a:pt x="294" y="153"/>
                    <a:pt x="294" y="153"/>
                    <a:pt x="294" y="153"/>
                  </a:cubicBezTo>
                  <a:cubicBezTo>
                    <a:pt x="289" y="156"/>
                    <a:pt x="282" y="157"/>
                    <a:pt x="276" y="158"/>
                  </a:cubicBezTo>
                  <a:lnTo>
                    <a:pt x="275" y="155"/>
                  </a:lnTo>
                  <a:close/>
                  <a:moveTo>
                    <a:pt x="254" y="154"/>
                  </a:moveTo>
                  <a:cubicBezTo>
                    <a:pt x="261" y="155"/>
                    <a:pt x="268" y="155"/>
                    <a:pt x="275" y="155"/>
                  </a:cubicBezTo>
                  <a:cubicBezTo>
                    <a:pt x="276" y="158"/>
                    <a:pt x="276" y="158"/>
                    <a:pt x="276" y="158"/>
                  </a:cubicBezTo>
                  <a:cubicBezTo>
                    <a:pt x="268" y="159"/>
                    <a:pt x="260" y="158"/>
                    <a:pt x="253" y="157"/>
                  </a:cubicBezTo>
                  <a:lnTo>
                    <a:pt x="254" y="154"/>
                  </a:lnTo>
                  <a:close/>
                  <a:moveTo>
                    <a:pt x="252" y="155"/>
                  </a:moveTo>
                  <a:cubicBezTo>
                    <a:pt x="252" y="153"/>
                    <a:pt x="252" y="153"/>
                    <a:pt x="252" y="153"/>
                  </a:cubicBezTo>
                  <a:cubicBezTo>
                    <a:pt x="254" y="154"/>
                    <a:pt x="254" y="154"/>
                    <a:pt x="254" y="154"/>
                  </a:cubicBezTo>
                  <a:cubicBezTo>
                    <a:pt x="253" y="155"/>
                    <a:pt x="253" y="155"/>
                    <a:pt x="253" y="155"/>
                  </a:cubicBezTo>
                  <a:lnTo>
                    <a:pt x="252" y="155"/>
                  </a:lnTo>
                  <a:close/>
                  <a:moveTo>
                    <a:pt x="250" y="159"/>
                  </a:moveTo>
                  <a:cubicBezTo>
                    <a:pt x="251" y="158"/>
                    <a:pt x="251" y="156"/>
                    <a:pt x="252" y="155"/>
                  </a:cubicBezTo>
                  <a:cubicBezTo>
                    <a:pt x="255" y="156"/>
                    <a:pt x="255" y="156"/>
                    <a:pt x="255" y="156"/>
                  </a:cubicBezTo>
                  <a:cubicBezTo>
                    <a:pt x="255" y="157"/>
                    <a:pt x="254" y="159"/>
                    <a:pt x="254" y="160"/>
                  </a:cubicBezTo>
                  <a:lnTo>
                    <a:pt x="250" y="159"/>
                  </a:lnTo>
                  <a:close/>
                  <a:moveTo>
                    <a:pt x="249" y="163"/>
                  </a:moveTo>
                  <a:cubicBezTo>
                    <a:pt x="250" y="162"/>
                    <a:pt x="250" y="161"/>
                    <a:pt x="250" y="159"/>
                  </a:cubicBezTo>
                  <a:cubicBezTo>
                    <a:pt x="254" y="160"/>
                    <a:pt x="254" y="160"/>
                    <a:pt x="254" y="160"/>
                  </a:cubicBezTo>
                  <a:cubicBezTo>
                    <a:pt x="253" y="162"/>
                    <a:pt x="253" y="163"/>
                    <a:pt x="252" y="164"/>
                  </a:cubicBezTo>
                  <a:lnTo>
                    <a:pt x="249" y="163"/>
                  </a:lnTo>
                  <a:close/>
                  <a:moveTo>
                    <a:pt x="242" y="173"/>
                  </a:moveTo>
                  <a:cubicBezTo>
                    <a:pt x="245" y="171"/>
                    <a:pt x="248" y="167"/>
                    <a:pt x="249" y="163"/>
                  </a:cubicBezTo>
                  <a:cubicBezTo>
                    <a:pt x="252" y="164"/>
                    <a:pt x="252" y="164"/>
                    <a:pt x="252" y="164"/>
                  </a:cubicBezTo>
                  <a:cubicBezTo>
                    <a:pt x="251" y="169"/>
                    <a:pt x="248" y="173"/>
                    <a:pt x="244" y="176"/>
                  </a:cubicBezTo>
                  <a:lnTo>
                    <a:pt x="242" y="173"/>
                  </a:lnTo>
                  <a:close/>
                  <a:moveTo>
                    <a:pt x="229" y="178"/>
                  </a:moveTo>
                  <a:cubicBezTo>
                    <a:pt x="233" y="178"/>
                    <a:pt x="238" y="176"/>
                    <a:pt x="242" y="173"/>
                  </a:cubicBezTo>
                  <a:cubicBezTo>
                    <a:pt x="244" y="176"/>
                    <a:pt x="244" y="176"/>
                    <a:pt x="244" y="176"/>
                  </a:cubicBezTo>
                  <a:cubicBezTo>
                    <a:pt x="239" y="179"/>
                    <a:pt x="234" y="181"/>
                    <a:pt x="229" y="181"/>
                  </a:cubicBezTo>
                  <a:lnTo>
                    <a:pt x="229" y="178"/>
                  </a:lnTo>
                  <a:close/>
                  <a:moveTo>
                    <a:pt x="220" y="176"/>
                  </a:moveTo>
                  <a:cubicBezTo>
                    <a:pt x="223" y="177"/>
                    <a:pt x="225" y="178"/>
                    <a:pt x="229" y="178"/>
                  </a:cubicBezTo>
                  <a:cubicBezTo>
                    <a:pt x="229" y="181"/>
                    <a:pt x="229" y="181"/>
                    <a:pt x="229" y="181"/>
                  </a:cubicBezTo>
                  <a:cubicBezTo>
                    <a:pt x="225" y="181"/>
                    <a:pt x="221" y="180"/>
                    <a:pt x="218" y="179"/>
                  </a:cubicBezTo>
                  <a:lnTo>
                    <a:pt x="220" y="176"/>
                  </a:lnTo>
                  <a:close/>
                  <a:moveTo>
                    <a:pt x="212" y="169"/>
                  </a:moveTo>
                  <a:cubicBezTo>
                    <a:pt x="215" y="172"/>
                    <a:pt x="217" y="174"/>
                    <a:pt x="220" y="176"/>
                  </a:cubicBezTo>
                  <a:cubicBezTo>
                    <a:pt x="218" y="179"/>
                    <a:pt x="218" y="179"/>
                    <a:pt x="218" y="179"/>
                  </a:cubicBezTo>
                  <a:cubicBezTo>
                    <a:pt x="215" y="177"/>
                    <a:pt x="213" y="174"/>
                    <a:pt x="210" y="172"/>
                  </a:cubicBezTo>
                  <a:lnTo>
                    <a:pt x="212" y="169"/>
                  </a:lnTo>
                  <a:close/>
                  <a:moveTo>
                    <a:pt x="208" y="166"/>
                  </a:moveTo>
                  <a:cubicBezTo>
                    <a:pt x="212" y="169"/>
                    <a:pt x="212" y="169"/>
                    <a:pt x="212" y="169"/>
                  </a:cubicBezTo>
                  <a:cubicBezTo>
                    <a:pt x="210" y="172"/>
                    <a:pt x="210" y="172"/>
                    <a:pt x="210" y="172"/>
                  </a:cubicBezTo>
                  <a:cubicBezTo>
                    <a:pt x="206" y="168"/>
                    <a:pt x="206" y="168"/>
                    <a:pt x="206" y="168"/>
                  </a:cubicBezTo>
                  <a:lnTo>
                    <a:pt x="208" y="166"/>
                  </a:lnTo>
                  <a:close/>
                  <a:moveTo>
                    <a:pt x="203" y="161"/>
                  </a:moveTo>
                  <a:cubicBezTo>
                    <a:pt x="205" y="162"/>
                    <a:pt x="207" y="164"/>
                    <a:pt x="208" y="166"/>
                  </a:cubicBezTo>
                  <a:cubicBezTo>
                    <a:pt x="206" y="168"/>
                    <a:pt x="206" y="168"/>
                    <a:pt x="206" y="168"/>
                  </a:cubicBezTo>
                  <a:cubicBezTo>
                    <a:pt x="204" y="166"/>
                    <a:pt x="203" y="165"/>
                    <a:pt x="201" y="163"/>
                  </a:cubicBezTo>
                  <a:lnTo>
                    <a:pt x="203" y="161"/>
                  </a:lnTo>
                  <a:close/>
                  <a:moveTo>
                    <a:pt x="201" y="162"/>
                  </a:moveTo>
                  <a:cubicBezTo>
                    <a:pt x="201" y="158"/>
                    <a:pt x="201" y="158"/>
                    <a:pt x="201" y="158"/>
                  </a:cubicBezTo>
                  <a:cubicBezTo>
                    <a:pt x="203" y="161"/>
                    <a:pt x="203" y="161"/>
                    <a:pt x="203" y="161"/>
                  </a:cubicBezTo>
                  <a:cubicBezTo>
                    <a:pt x="202" y="162"/>
                    <a:pt x="202" y="162"/>
                    <a:pt x="202" y="162"/>
                  </a:cubicBezTo>
                  <a:lnTo>
                    <a:pt x="201" y="162"/>
                  </a:lnTo>
                  <a:close/>
                  <a:moveTo>
                    <a:pt x="200" y="165"/>
                  </a:moveTo>
                  <a:cubicBezTo>
                    <a:pt x="200" y="164"/>
                    <a:pt x="200" y="163"/>
                    <a:pt x="201" y="162"/>
                  </a:cubicBezTo>
                  <a:cubicBezTo>
                    <a:pt x="204" y="162"/>
                    <a:pt x="204" y="162"/>
                    <a:pt x="204" y="162"/>
                  </a:cubicBezTo>
                  <a:cubicBezTo>
                    <a:pt x="204" y="163"/>
                    <a:pt x="204" y="164"/>
                    <a:pt x="204" y="165"/>
                  </a:cubicBezTo>
                  <a:lnTo>
                    <a:pt x="200" y="165"/>
                  </a:lnTo>
                  <a:close/>
                  <a:moveTo>
                    <a:pt x="200" y="167"/>
                  </a:moveTo>
                  <a:cubicBezTo>
                    <a:pt x="200" y="166"/>
                    <a:pt x="200" y="165"/>
                    <a:pt x="200" y="165"/>
                  </a:cubicBezTo>
                  <a:cubicBezTo>
                    <a:pt x="204" y="165"/>
                    <a:pt x="204" y="165"/>
                    <a:pt x="204" y="165"/>
                  </a:cubicBezTo>
                  <a:cubicBezTo>
                    <a:pt x="203" y="166"/>
                    <a:pt x="203" y="167"/>
                    <a:pt x="203" y="168"/>
                  </a:cubicBezTo>
                  <a:lnTo>
                    <a:pt x="200" y="167"/>
                  </a:lnTo>
                  <a:close/>
                  <a:moveTo>
                    <a:pt x="200" y="168"/>
                  </a:moveTo>
                  <a:cubicBezTo>
                    <a:pt x="200" y="167"/>
                    <a:pt x="200" y="167"/>
                    <a:pt x="200" y="167"/>
                  </a:cubicBezTo>
                  <a:cubicBezTo>
                    <a:pt x="201" y="167"/>
                    <a:pt x="201" y="167"/>
                    <a:pt x="201" y="167"/>
                  </a:cubicBezTo>
                  <a:lnTo>
                    <a:pt x="200" y="168"/>
                  </a:lnTo>
                  <a:close/>
                  <a:moveTo>
                    <a:pt x="203" y="176"/>
                  </a:moveTo>
                  <a:cubicBezTo>
                    <a:pt x="202" y="173"/>
                    <a:pt x="201" y="171"/>
                    <a:pt x="200" y="168"/>
                  </a:cubicBezTo>
                  <a:cubicBezTo>
                    <a:pt x="203" y="167"/>
                    <a:pt x="203" y="167"/>
                    <a:pt x="203" y="167"/>
                  </a:cubicBezTo>
                  <a:cubicBezTo>
                    <a:pt x="204" y="170"/>
                    <a:pt x="205" y="172"/>
                    <a:pt x="206" y="175"/>
                  </a:cubicBezTo>
                  <a:lnTo>
                    <a:pt x="203" y="176"/>
                  </a:lnTo>
                  <a:close/>
                  <a:moveTo>
                    <a:pt x="206" y="175"/>
                  </a:moveTo>
                  <a:cubicBezTo>
                    <a:pt x="206" y="175"/>
                    <a:pt x="206" y="175"/>
                    <a:pt x="206" y="175"/>
                  </a:cubicBezTo>
                  <a:cubicBezTo>
                    <a:pt x="205" y="175"/>
                    <a:pt x="205" y="175"/>
                    <a:pt x="205" y="175"/>
                  </a:cubicBezTo>
                  <a:lnTo>
                    <a:pt x="206" y="175"/>
                  </a:lnTo>
                  <a:close/>
                  <a:moveTo>
                    <a:pt x="205" y="181"/>
                  </a:moveTo>
                  <a:cubicBezTo>
                    <a:pt x="204" y="179"/>
                    <a:pt x="204" y="178"/>
                    <a:pt x="203" y="176"/>
                  </a:cubicBezTo>
                  <a:cubicBezTo>
                    <a:pt x="206" y="175"/>
                    <a:pt x="206" y="175"/>
                    <a:pt x="206" y="175"/>
                  </a:cubicBezTo>
                  <a:cubicBezTo>
                    <a:pt x="207" y="176"/>
                    <a:pt x="208" y="178"/>
                    <a:pt x="208" y="180"/>
                  </a:cubicBezTo>
                  <a:lnTo>
                    <a:pt x="205" y="181"/>
                  </a:lnTo>
                  <a:close/>
                  <a:moveTo>
                    <a:pt x="208" y="188"/>
                  </a:moveTo>
                  <a:cubicBezTo>
                    <a:pt x="207" y="186"/>
                    <a:pt x="206" y="184"/>
                    <a:pt x="205" y="181"/>
                  </a:cubicBezTo>
                  <a:cubicBezTo>
                    <a:pt x="208" y="180"/>
                    <a:pt x="208" y="180"/>
                    <a:pt x="208" y="180"/>
                  </a:cubicBezTo>
                  <a:cubicBezTo>
                    <a:pt x="209" y="183"/>
                    <a:pt x="210" y="185"/>
                    <a:pt x="211" y="187"/>
                  </a:cubicBezTo>
                  <a:lnTo>
                    <a:pt x="208" y="188"/>
                  </a:lnTo>
                  <a:close/>
                  <a:moveTo>
                    <a:pt x="208" y="195"/>
                  </a:moveTo>
                  <a:cubicBezTo>
                    <a:pt x="208" y="192"/>
                    <a:pt x="208" y="190"/>
                    <a:pt x="208" y="188"/>
                  </a:cubicBezTo>
                  <a:cubicBezTo>
                    <a:pt x="211" y="187"/>
                    <a:pt x="211" y="187"/>
                    <a:pt x="211" y="187"/>
                  </a:cubicBezTo>
                  <a:cubicBezTo>
                    <a:pt x="211" y="189"/>
                    <a:pt x="212" y="192"/>
                    <a:pt x="212" y="194"/>
                  </a:cubicBezTo>
                  <a:lnTo>
                    <a:pt x="208" y="195"/>
                  </a:lnTo>
                  <a:close/>
                  <a:moveTo>
                    <a:pt x="209" y="202"/>
                  </a:moveTo>
                  <a:cubicBezTo>
                    <a:pt x="209" y="199"/>
                    <a:pt x="209" y="197"/>
                    <a:pt x="208" y="195"/>
                  </a:cubicBezTo>
                  <a:cubicBezTo>
                    <a:pt x="212" y="194"/>
                    <a:pt x="212" y="194"/>
                    <a:pt x="212" y="194"/>
                  </a:cubicBezTo>
                  <a:cubicBezTo>
                    <a:pt x="212" y="197"/>
                    <a:pt x="212" y="199"/>
                    <a:pt x="212" y="202"/>
                  </a:cubicBezTo>
                  <a:lnTo>
                    <a:pt x="209" y="202"/>
                  </a:lnTo>
                  <a:close/>
                  <a:moveTo>
                    <a:pt x="209" y="209"/>
                  </a:moveTo>
                  <a:cubicBezTo>
                    <a:pt x="209" y="207"/>
                    <a:pt x="209" y="204"/>
                    <a:pt x="209" y="202"/>
                  </a:cubicBezTo>
                  <a:cubicBezTo>
                    <a:pt x="212" y="202"/>
                    <a:pt x="212" y="202"/>
                    <a:pt x="212" y="202"/>
                  </a:cubicBezTo>
                  <a:cubicBezTo>
                    <a:pt x="212" y="204"/>
                    <a:pt x="212" y="207"/>
                    <a:pt x="212" y="209"/>
                  </a:cubicBezTo>
                  <a:lnTo>
                    <a:pt x="209" y="209"/>
                  </a:lnTo>
                  <a:close/>
                  <a:moveTo>
                    <a:pt x="209" y="210"/>
                  </a:moveTo>
                  <a:cubicBezTo>
                    <a:pt x="209" y="209"/>
                    <a:pt x="209" y="209"/>
                    <a:pt x="209" y="209"/>
                  </a:cubicBezTo>
                  <a:cubicBezTo>
                    <a:pt x="211" y="209"/>
                    <a:pt x="211" y="209"/>
                    <a:pt x="211" y="209"/>
                  </a:cubicBezTo>
                  <a:lnTo>
                    <a:pt x="209" y="210"/>
                  </a:lnTo>
                  <a:close/>
                  <a:moveTo>
                    <a:pt x="211" y="214"/>
                  </a:moveTo>
                  <a:cubicBezTo>
                    <a:pt x="211" y="213"/>
                    <a:pt x="210" y="212"/>
                    <a:pt x="209" y="210"/>
                  </a:cubicBezTo>
                  <a:cubicBezTo>
                    <a:pt x="212" y="208"/>
                    <a:pt x="212" y="208"/>
                    <a:pt x="212" y="208"/>
                  </a:cubicBezTo>
                  <a:cubicBezTo>
                    <a:pt x="213" y="210"/>
                    <a:pt x="214" y="212"/>
                    <a:pt x="214" y="213"/>
                  </a:cubicBezTo>
                  <a:lnTo>
                    <a:pt x="211" y="214"/>
                  </a:lnTo>
                  <a:close/>
                  <a:moveTo>
                    <a:pt x="211" y="218"/>
                  </a:moveTo>
                  <a:cubicBezTo>
                    <a:pt x="211" y="216"/>
                    <a:pt x="211" y="215"/>
                    <a:pt x="211" y="214"/>
                  </a:cubicBezTo>
                  <a:cubicBezTo>
                    <a:pt x="214" y="213"/>
                    <a:pt x="214" y="213"/>
                    <a:pt x="214" y="213"/>
                  </a:cubicBezTo>
                  <a:cubicBezTo>
                    <a:pt x="214" y="215"/>
                    <a:pt x="214" y="216"/>
                    <a:pt x="214" y="218"/>
                  </a:cubicBezTo>
                  <a:lnTo>
                    <a:pt x="211" y="218"/>
                  </a:lnTo>
                  <a:close/>
                  <a:moveTo>
                    <a:pt x="208" y="225"/>
                  </a:moveTo>
                  <a:cubicBezTo>
                    <a:pt x="209" y="224"/>
                    <a:pt x="211" y="222"/>
                    <a:pt x="211" y="218"/>
                  </a:cubicBezTo>
                  <a:cubicBezTo>
                    <a:pt x="214" y="218"/>
                    <a:pt x="214" y="218"/>
                    <a:pt x="214" y="218"/>
                  </a:cubicBezTo>
                  <a:cubicBezTo>
                    <a:pt x="214" y="224"/>
                    <a:pt x="212" y="227"/>
                    <a:pt x="209" y="228"/>
                  </a:cubicBezTo>
                  <a:lnTo>
                    <a:pt x="208" y="225"/>
                  </a:lnTo>
                  <a:close/>
                  <a:moveTo>
                    <a:pt x="198" y="227"/>
                  </a:moveTo>
                  <a:cubicBezTo>
                    <a:pt x="202" y="227"/>
                    <a:pt x="205" y="227"/>
                    <a:pt x="208" y="225"/>
                  </a:cubicBezTo>
                  <a:cubicBezTo>
                    <a:pt x="209" y="228"/>
                    <a:pt x="209" y="228"/>
                    <a:pt x="209" y="228"/>
                  </a:cubicBezTo>
                  <a:cubicBezTo>
                    <a:pt x="206" y="230"/>
                    <a:pt x="203" y="230"/>
                    <a:pt x="198" y="230"/>
                  </a:cubicBezTo>
                  <a:lnTo>
                    <a:pt x="198" y="227"/>
                  </a:lnTo>
                  <a:close/>
                  <a:moveTo>
                    <a:pt x="195" y="227"/>
                  </a:moveTo>
                  <a:cubicBezTo>
                    <a:pt x="196" y="227"/>
                    <a:pt x="198" y="227"/>
                    <a:pt x="198" y="227"/>
                  </a:cubicBezTo>
                  <a:cubicBezTo>
                    <a:pt x="198" y="230"/>
                    <a:pt x="198" y="230"/>
                    <a:pt x="198" y="230"/>
                  </a:cubicBezTo>
                  <a:cubicBezTo>
                    <a:pt x="198" y="230"/>
                    <a:pt x="196" y="230"/>
                    <a:pt x="195" y="230"/>
                  </a:cubicBezTo>
                  <a:lnTo>
                    <a:pt x="195" y="227"/>
                  </a:lnTo>
                  <a:close/>
                  <a:moveTo>
                    <a:pt x="182" y="227"/>
                  </a:moveTo>
                  <a:cubicBezTo>
                    <a:pt x="184" y="227"/>
                    <a:pt x="191" y="227"/>
                    <a:pt x="195" y="227"/>
                  </a:cubicBezTo>
                  <a:cubicBezTo>
                    <a:pt x="195" y="230"/>
                    <a:pt x="195" y="230"/>
                    <a:pt x="195" y="230"/>
                  </a:cubicBezTo>
                  <a:cubicBezTo>
                    <a:pt x="191" y="230"/>
                    <a:pt x="184" y="230"/>
                    <a:pt x="182" y="230"/>
                  </a:cubicBezTo>
                  <a:lnTo>
                    <a:pt x="182" y="227"/>
                  </a:lnTo>
                  <a:close/>
                  <a:moveTo>
                    <a:pt x="176" y="226"/>
                  </a:moveTo>
                  <a:cubicBezTo>
                    <a:pt x="177" y="226"/>
                    <a:pt x="179" y="226"/>
                    <a:pt x="182" y="227"/>
                  </a:cubicBezTo>
                  <a:cubicBezTo>
                    <a:pt x="182" y="230"/>
                    <a:pt x="182" y="230"/>
                    <a:pt x="182" y="230"/>
                  </a:cubicBezTo>
                  <a:cubicBezTo>
                    <a:pt x="179" y="230"/>
                    <a:pt x="177" y="230"/>
                    <a:pt x="175" y="229"/>
                  </a:cubicBezTo>
                  <a:lnTo>
                    <a:pt x="176" y="226"/>
                  </a:lnTo>
                  <a:close/>
                  <a:moveTo>
                    <a:pt x="172" y="224"/>
                  </a:moveTo>
                  <a:cubicBezTo>
                    <a:pt x="173" y="225"/>
                    <a:pt x="174" y="225"/>
                    <a:pt x="176" y="226"/>
                  </a:cubicBezTo>
                  <a:cubicBezTo>
                    <a:pt x="175" y="229"/>
                    <a:pt x="175" y="229"/>
                    <a:pt x="175" y="229"/>
                  </a:cubicBezTo>
                  <a:cubicBezTo>
                    <a:pt x="173" y="229"/>
                    <a:pt x="171" y="228"/>
                    <a:pt x="170" y="226"/>
                  </a:cubicBezTo>
                  <a:lnTo>
                    <a:pt x="172" y="224"/>
                  </a:lnTo>
                  <a:close/>
                  <a:moveTo>
                    <a:pt x="170" y="224"/>
                  </a:moveTo>
                  <a:cubicBezTo>
                    <a:pt x="171" y="223"/>
                    <a:pt x="171" y="223"/>
                    <a:pt x="171" y="223"/>
                  </a:cubicBezTo>
                  <a:cubicBezTo>
                    <a:pt x="172" y="224"/>
                    <a:pt x="172" y="224"/>
                    <a:pt x="172" y="224"/>
                  </a:cubicBezTo>
                  <a:cubicBezTo>
                    <a:pt x="171" y="225"/>
                    <a:pt x="171" y="225"/>
                    <a:pt x="171" y="225"/>
                  </a:cubicBezTo>
                  <a:lnTo>
                    <a:pt x="170" y="224"/>
                  </a:lnTo>
                  <a:close/>
                  <a:moveTo>
                    <a:pt x="165" y="228"/>
                  </a:moveTo>
                  <a:cubicBezTo>
                    <a:pt x="167" y="226"/>
                    <a:pt x="169" y="225"/>
                    <a:pt x="170" y="224"/>
                  </a:cubicBezTo>
                  <a:cubicBezTo>
                    <a:pt x="172" y="227"/>
                    <a:pt x="172" y="227"/>
                    <a:pt x="172" y="227"/>
                  </a:cubicBezTo>
                  <a:cubicBezTo>
                    <a:pt x="170" y="228"/>
                    <a:pt x="169" y="229"/>
                    <a:pt x="167" y="231"/>
                  </a:cubicBezTo>
                  <a:lnTo>
                    <a:pt x="165" y="228"/>
                  </a:lnTo>
                  <a:close/>
                  <a:moveTo>
                    <a:pt x="155" y="236"/>
                  </a:moveTo>
                  <a:cubicBezTo>
                    <a:pt x="156" y="235"/>
                    <a:pt x="161" y="232"/>
                    <a:pt x="165" y="228"/>
                  </a:cubicBezTo>
                  <a:cubicBezTo>
                    <a:pt x="167" y="231"/>
                    <a:pt x="167" y="231"/>
                    <a:pt x="167" y="231"/>
                  </a:cubicBezTo>
                  <a:cubicBezTo>
                    <a:pt x="163" y="234"/>
                    <a:pt x="158" y="238"/>
                    <a:pt x="157" y="239"/>
                  </a:cubicBezTo>
                  <a:lnTo>
                    <a:pt x="155" y="236"/>
                  </a:lnTo>
                  <a:close/>
                  <a:moveTo>
                    <a:pt x="155" y="236"/>
                  </a:moveTo>
                  <a:cubicBezTo>
                    <a:pt x="155" y="236"/>
                    <a:pt x="155" y="236"/>
                    <a:pt x="155" y="236"/>
                  </a:cubicBezTo>
                  <a:cubicBezTo>
                    <a:pt x="156" y="237"/>
                    <a:pt x="156" y="237"/>
                    <a:pt x="156" y="237"/>
                  </a:cubicBezTo>
                  <a:lnTo>
                    <a:pt x="155" y="236"/>
                  </a:lnTo>
                  <a:close/>
                  <a:moveTo>
                    <a:pt x="153" y="239"/>
                  </a:moveTo>
                  <a:cubicBezTo>
                    <a:pt x="153" y="239"/>
                    <a:pt x="154" y="237"/>
                    <a:pt x="155" y="236"/>
                  </a:cubicBezTo>
                  <a:cubicBezTo>
                    <a:pt x="158" y="238"/>
                    <a:pt x="158" y="238"/>
                    <a:pt x="158" y="238"/>
                  </a:cubicBezTo>
                  <a:cubicBezTo>
                    <a:pt x="157" y="239"/>
                    <a:pt x="156" y="240"/>
                    <a:pt x="156" y="241"/>
                  </a:cubicBezTo>
                  <a:lnTo>
                    <a:pt x="153" y="239"/>
                  </a:lnTo>
                  <a:close/>
                  <a:moveTo>
                    <a:pt x="147" y="245"/>
                  </a:moveTo>
                  <a:cubicBezTo>
                    <a:pt x="150" y="244"/>
                    <a:pt x="151" y="242"/>
                    <a:pt x="153" y="239"/>
                  </a:cubicBezTo>
                  <a:cubicBezTo>
                    <a:pt x="156" y="241"/>
                    <a:pt x="156" y="241"/>
                    <a:pt x="156" y="241"/>
                  </a:cubicBezTo>
                  <a:cubicBezTo>
                    <a:pt x="154" y="244"/>
                    <a:pt x="153" y="246"/>
                    <a:pt x="149" y="248"/>
                  </a:cubicBezTo>
                  <a:lnTo>
                    <a:pt x="147" y="245"/>
                  </a:lnTo>
                  <a:close/>
                  <a:moveTo>
                    <a:pt x="132" y="246"/>
                  </a:moveTo>
                  <a:cubicBezTo>
                    <a:pt x="136" y="248"/>
                    <a:pt x="141" y="249"/>
                    <a:pt x="147" y="245"/>
                  </a:cubicBezTo>
                  <a:cubicBezTo>
                    <a:pt x="149" y="248"/>
                    <a:pt x="149" y="248"/>
                    <a:pt x="149" y="248"/>
                  </a:cubicBezTo>
                  <a:cubicBezTo>
                    <a:pt x="141" y="252"/>
                    <a:pt x="136" y="252"/>
                    <a:pt x="130" y="249"/>
                  </a:cubicBezTo>
                  <a:lnTo>
                    <a:pt x="132" y="246"/>
                  </a:lnTo>
                  <a:close/>
                  <a:moveTo>
                    <a:pt x="120" y="232"/>
                  </a:moveTo>
                  <a:cubicBezTo>
                    <a:pt x="124" y="238"/>
                    <a:pt x="128" y="243"/>
                    <a:pt x="132" y="246"/>
                  </a:cubicBezTo>
                  <a:cubicBezTo>
                    <a:pt x="130" y="249"/>
                    <a:pt x="130" y="249"/>
                    <a:pt x="130" y="249"/>
                  </a:cubicBezTo>
                  <a:cubicBezTo>
                    <a:pt x="126" y="246"/>
                    <a:pt x="122" y="240"/>
                    <a:pt x="117" y="234"/>
                  </a:cubicBezTo>
                  <a:lnTo>
                    <a:pt x="120" y="232"/>
                  </a:lnTo>
                  <a:close/>
                  <a:moveTo>
                    <a:pt x="114" y="220"/>
                  </a:moveTo>
                  <a:cubicBezTo>
                    <a:pt x="115" y="224"/>
                    <a:pt x="118" y="229"/>
                    <a:pt x="120" y="232"/>
                  </a:cubicBezTo>
                  <a:cubicBezTo>
                    <a:pt x="117" y="234"/>
                    <a:pt x="117" y="234"/>
                    <a:pt x="117" y="234"/>
                  </a:cubicBezTo>
                  <a:cubicBezTo>
                    <a:pt x="115" y="231"/>
                    <a:pt x="112" y="226"/>
                    <a:pt x="111" y="221"/>
                  </a:cubicBezTo>
                  <a:lnTo>
                    <a:pt x="114" y="220"/>
                  </a:lnTo>
                  <a:close/>
                  <a:moveTo>
                    <a:pt x="116" y="210"/>
                  </a:moveTo>
                  <a:cubicBezTo>
                    <a:pt x="113" y="212"/>
                    <a:pt x="112" y="215"/>
                    <a:pt x="114" y="220"/>
                  </a:cubicBezTo>
                  <a:cubicBezTo>
                    <a:pt x="111" y="221"/>
                    <a:pt x="111" y="221"/>
                    <a:pt x="111" y="221"/>
                  </a:cubicBezTo>
                  <a:cubicBezTo>
                    <a:pt x="109" y="215"/>
                    <a:pt x="109" y="210"/>
                    <a:pt x="115" y="207"/>
                  </a:cubicBezTo>
                  <a:lnTo>
                    <a:pt x="116" y="210"/>
                  </a:lnTo>
                  <a:close/>
                  <a:moveTo>
                    <a:pt x="117" y="209"/>
                  </a:moveTo>
                  <a:cubicBezTo>
                    <a:pt x="117" y="210"/>
                    <a:pt x="116" y="210"/>
                    <a:pt x="116" y="210"/>
                  </a:cubicBezTo>
                  <a:cubicBezTo>
                    <a:pt x="115" y="207"/>
                    <a:pt x="115" y="207"/>
                    <a:pt x="115" y="207"/>
                  </a:cubicBezTo>
                  <a:cubicBezTo>
                    <a:pt x="115" y="207"/>
                    <a:pt x="115" y="206"/>
                    <a:pt x="115" y="206"/>
                  </a:cubicBezTo>
                  <a:lnTo>
                    <a:pt x="117" y="209"/>
                  </a:lnTo>
                  <a:close/>
                  <a:moveTo>
                    <a:pt x="126" y="205"/>
                  </a:moveTo>
                  <a:cubicBezTo>
                    <a:pt x="123" y="206"/>
                    <a:pt x="120" y="208"/>
                    <a:pt x="117" y="209"/>
                  </a:cubicBezTo>
                  <a:cubicBezTo>
                    <a:pt x="115" y="206"/>
                    <a:pt x="115" y="206"/>
                    <a:pt x="115" y="206"/>
                  </a:cubicBezTo>
                  <a:cubicBezTo>
                    <a:pt x="119" y="205"/>
                    <a:pt x="121" y="203"/>
                    <a:pt x="124" y="202"/>
                  </a:cubicBezTo>
                  <a:lnTo>
                    <a:pt x="126" y="205"/>
                  </a:lnTo>
                  <a:close/>
                  <a:moveTo>
                    <a:pt x="125" y="201"/>
                  </a:moveTo>
                  <a:cubicBezTo>
                    <a:pt x="126" y="205"/>
                    <a:pt x="126" y="205"/>
                    <a:pt x="126" y="205"/>
                  </a:cubicBezTo>
                  <a:cubicBezTo>
                    <a:pt x="125" y="203"/>
                    <a:pt x="125" y="203"/>
                    <a:pt x="125" y="203"/>
                  </a:cubicBezTo>
                  <a:lnTo>
                    <a:pt x="125" y="201"/>
                  </a:lnTo>
                  <a:close/>
                  <a:moveTo>
                    <a:pt x="111" y="202"/>
                  </a:moveTo>
                  <a:cubicBezTo>
                    <a:pt x="115" y="202"/>
                    <a:pt x="120" y="202"/>
                    <a:pt x="125" y="201"/>
                  </a:cubicBezTo>
                  <a:cubicBezTo>
                    <a:pt x="125" y="205"/>
                    <a:pt x="125" y="205"/>
                    <a:pt x="125" y="205"/>
                  </a:cubicBezTo>
                  <a:cubicBezTo>
                    <a:pt x="120" y="205"/>
                    <a:pt x="116" y="206"/>
                    <a:pt x="111" y="206"/>
                  </a:cubicBezTo>
                  <a:lnTo>
                    <a:pt x="111" y="202"/>
                  </a:lnTo>
                  <a:close/>
                  <a:moveTo>
                    <a:pt x="97" y="201"/>
                  </a:moveTo>
                  <a:cubicBezTo>
                    <a:pt x="101" y="202"/>
                    <a:pt x="106" y="202"/>
                    <a:pt x="111" y="202"/>
                  </a:cubicBezTo>
                  <a:cubicBezTo>
                    <a:pt x="111" y="206"/>
                    <a:pt x="111" y="206"/>
                    <a:pt x="111" y="206"/>
                  </a:cubicBezTo>
                  <a:cubicBezTo>
                    <a:pt x="106" y="206"/>
                    <a:pt x="101" y="205"/>
                    <a:pt x="96" y="205"/>
                  </a:cubicBezTo>
                  <a:lnTo>
                    <a:pt x="97" y="201"/>
                  </a:lnTo>
                  <a:close/>
                  <a:moveTo>
                    <a:pt x="95" y="203"/>
                  </a:moveTo>
                  <a:cubicBezTo>
                    <a:pt x="94" y="201"/>
                    <a:pt x="94" y="201"/>
                    <a:pt x="94" y="201"/>
                  </a:cubicBezTo>
                  <a:cubicBezTo>
                    <a:pt x="97" y="201"/>
                    <a:pt x="97" y="201"/>
                    <a:pt x="97" y="201"/>
                  </a:cubicBezTo>
                  <a:cubicBezTo>
                    <a:pt x="96" y="203"/>
                    <a:pt x="96" y="203"/>
                    <a:pt x="96" y="203"/>
                  </a:cubicBezTo>
                  <a:lnTo>
                    <a:pt x="95" y="203"/>
                  </a:lnTo>
                  <a:close/>
                  <a:moveTo>
                    <a:pt x="95" y="205"/>
                  </a:moveTo>
                  <a:cubicBezTo>
                    <a:pt x="95" y="204"/>
                    <a:pt x="95" y="204"/>
                    <a:pt x="95" y="203"/>
                  </a:cubicBezTo>
                  <a:cubicBezTo>
                    <a:pt x="98" y="203"/>
                    <a:pt x="98" y="203"/>
                    <a:pt x="98" y="203"/>
                  </a:cubicBezTo>
                  <a:cubicBezTo>
                    <a:pt x="98" y="203"/>
                    <a:pt x="98" y="204"/>
                    <a:pt x="98" y="204"/>
                  </a:cubicBezTo>
                  <a:lnTo>
                    <a:pt x="95" y="205"/>
                  </a:lnTo>
                  <a:close/>
                  <a:moveTo>
                    <a:pt x="95" y="206"/>
                  </a:moveTo>
                  <a:cubicBezTo>
                    <a:pt x="95" y="206"/>
                    <a:pt x="95" y="205"/>
                    <a:pt x="95" y="205"/>
                  </a:cubicBezTo>
                  <a:cubicBezTo>
                    <a:pt x="98" y="204"/>
                    <a:pt x="98" y="204"/>
                    <a:pt x="98" y="204"/>
                  </a:cubicBezTo>
                  <a:cubicBezTo>
                    <a:pt x="98" y="205"/>
                    <a:pt x="98" y="206"/>
                    <a:pt x="98" y="206"/>
                  </a:cubicBezTo>
                  <a:lnTo>
                    <a:pt x="95" y="206"/>
                  </a:lnTo>
                  <a:close/>
                  <a:moveTo>
                    <a:pt x="95" y="212"/>
                  </a:moveTo>
                  <a:cubicBezTo>
                    <a:pt x="96" y="211"/>
                    <a:pt x="95" y="209"/>
                    <a:pt x="95" y="206"/>
                  </a:cubicBezTo>
                  <a:cubicBezTo>
                    <a:pt x="98" y="206"/>
                    <a:pt x="98" y="206"/>
                    <a:pt x="98" y="206"/>
                  </a:cubicBezTo>
                  <a:cubicBezTo>
                    <a:pt x="99" y="209"/>
                    <a:pt x="99" y="211"/>
                    <a:pt x="99" y="212"/>
                  </a:cubicBezTo>
                  <a:lnTo>
                    <a:pt x="95" y="212"/>
                  </a:lnTo>
                  <a:close/>
                  <a:moveTo>
                    <a:pt x="93" y="216"/>
                  </a:moveTo>
                  <a:cubicBezTo>
                    <a:pt x="95" y="215"/>
                    <a:pt x="95" y="213"/>
                    <a:pt x="95" y="212"/>
                  </a:cubicBezTo>
                  <a:cubicBezTo>
                    <a:pt x="99" y="212"/>
                    <a:pt x="99" y="212"/>
                    <a:pt x="99" y="212"/>
                  </a:cubicBezTo>
                  <a:cubicBezTo>
                    <a:pt x="98" y="214"/>
                    <a:pt x="98" y="216"/>
                    <a:pt x="96" y="218"/>
                  </a:cubicBezTo>
                  <a:lnTo>
                    <a:pt x="93" y="216"/>
                  </a:lnTo>
                  <a:close/>
                  <a:moveTo>
                    <a:pt x="93" y="218"/>
                  </a:moveTo>
                  <a:cubicBezTo>
                    <a:pt x="93" y="217"/>
                    <a:pt x="93" y="217"/>
                    <a:pt x="93" y="216"/>
                  </a:cubicBezTo>
                  <a:cubicBezTo>
                    <a:pt x="96" y="218"/>
                    <a:pt x="96" y="218"/>
                    <a:pt x="96" y="218"/>
                  </a:cubicBezTo>
                  <a:cubicBezTo>
                    <a:pt x="96" y="219"/>
                    <a:pt x="96" y="219"/>
                    <a:pt x="95" y="219"/>
                  </a:cubicBezTo>
                  <a:lnTo>
                    <a:pt x="93" y="218"/>
                  </a:lnTo>
                  <a:close/>
                  <a:moveTo>
                    <a:pt x="88" y="226"/>
                  </a:moveTo>
                  <a:cubicBezTo>
                    <a:pt x="90" y="221"/>
                    <a:pt x="91" y="220"/>
                    <a:pt x="93" y="218"/>
                  </a:cubicBezTo>
                  <a:cubicBezTo>
                    <a:pt x="95" y="219"/>
                    <a:pt x="95" y="219"/>
                    <a:pt x="95" y="219"/>
                  </a:cubicBezTo>
                  <a:cubicBezTo>
                    <a:pt x="94" y="222"/>
                    <a:pt x="93" y="223"/>
                    <a:pt x="91" y="228"/>
                  </a:cubicBezTo>
                  <a:lnTo>
                    <a:pt x="88" y="226"/>
                  </a:lnTo>
                  <a:close/>
                  <a:moveTo>
                    <a:pt x="88" y="227"/>
                  </a:moveTo>
                  <a:cubicBezTo>
                    <a:pt x="88" y="226"/>
                    <a:pt x="88" y="226"/>
                    <a:pt x="88" y="226"/>
                  </a:cubicBezTo>
                  <a:cubicBezTo>
                    <a:pt x="89" y="227"/>
                    <a:pt x="89" y="227"/>
                    <a:pt x="89" y="227"/>
                  </a:cubicBezTo>
                  <a:lnTo>
                    <a:pt x="88" y="227"/>
                  </a:lnTo>
                  <a:close/>
                  <a:moveTo>
                    <a:pt x="88" y="233"/>
                  </a:moveTo>
                  <a:cubicBezTo>
                    <a:pt x="88" y="231"/>
                    <a:pt x="88" y="229"/>
                    <a:pt x="88" y="227"/>
                  </a:cubicBezTo>
                  <a:cubicBezTo>
                    <a:pt x="91" y="227"/>
                    <a:pt x="91" y="227"/>
                    <a:pt x="91" y="227"/>
                  </a:cubicBezTo>
                  <a:cubicBezTo>
                    <a:pt x="91" y="229"/>
                    <a:pt x="91" y="231"/>
                    <a:pt x="91" y="233"/>
                  </a:cubicBezTo>
                  <a:lnTo>
                    <a:pt x="88" y="233"/>
                  </a:lnTo>
                  <a:close/>
                  <a:moveTo>
                    <a:pt x="87" y="239"/>
                  </a:moveTo>
                  <a:cubicBezTo>
                    <a:pt x="87" y="237"/>
                    <a:pt x="88" y="235"/>
                    <a:pt x="88" y="233"/>
                  </a:cubicBezTo>
                  <a:cubicBezTo>
                    <a:pt x="91" y="233"/>
                    <a:pt x="91" y="233"/>
                    <a:pt x="91" y="233"/>
                  </a:cubicBezTo>
                  <a:cubicBezTo>
                    <a:pt x="91" y="235"/>
                    <a:pt x="90" y="237"/>
                    <a:pt x="90" y="240"/>
                  </a:cubicBezTo>
                  <a:lnTo>
                    <a:pt x="87" y="239"/>
                  </a:lnTo>
                  <a:close/>
                  <a:moveTo>
                    <a:pt x="75" y="244"/>
                  </a:moveTo>
                  <a:cubicBezTo>
                    <a:pt x="80" y="244"/>
                    <a:pt x="85" y="243"/>
                    <a:pt x="87" y="239"/>
                  </a:cubicBezTo>
                  <a:cubicBezTo>
                    <a:pt x="90" y="240"/>
                    <a:pt x="90" y="240"/>
                    <a:pt x="90" y="240"/>
                  </a:cubicBezTo>
                  <a:cubicBezTo>
                    <a:pt x="88" y="246"/>
                    <a:pt x="82" y="248"/>
                    <a:pt x="74" y="247"/>
                  </a:cubicBezTo>
                  <a:lnTo>
                    <a:pt x="75" y="244"/>
                  </a:lnTo>
                  <a:close/>
                  <a:moveTo>
                    <a:pt x="57" y="240"/>
                  </a:moveTo>
                  <a:cubicBezTo>
                    <a:pt x="61" y="241"/>
                    <a:pt x="68" y="243"/>
                    <a:pt x="75" y="244"/>
                  </a:cubicBezTo>
                  <a:cubicBezTo>
                    <a:pt x="74" y="247"/>
                    <a:pt x="74" y="247"/>
                    <a:pt x="74" y="247"/>
                  </a:cubicBezTo>
                  <a:cubicBezTo>
                    <a:pt x="68" y="247"/>
                    <a:pt x="61" y="245"/>
                    <a:pt x="57" y="244"/>
                  </a:cubicBezTo>
                  <a:lnTo>
                    <a:pt x="57" y="240"/>
                  </a:lnTo>
                  <a:close/>
                  <a:moveTo>
                    <a:pt x="55" y="240"/>
                  </a:moveTo>
                  <a:cubicBezTo>
                    <a:pt x="56" y="240"/>
                    <a:pt x="57" y="240"/>
                    <a:pt x="57" y="240"/>
                  </a:cubicBezTo>
                  <a:cubicBezTo>
                    <a:pt x="57" y="244"/>
                    <a:pt x="57" y="244"/>
                    <a:pt x="57" y="244"/>
                  </a:cubicBezTo>
                  <a:cubicBezTo>
                    <a:pt x="56" y="243"/>
                    <a:pt x="55" y="243"/>
                    <a:pt x="54" y="243"/>
                  </a:cubicBezTo>
                  <a:lnTo>
                    <a:pt x="55" y="240"/>
                  </a:lnTo>
                  <a:close/>
                  <a:moveTo>
                    <a:pt x="45" y="236"/>
                  </a:moveTo>
                  <a:cubicBezTo>
                    <a:pt x="48" y="238"/>
                    <a:pt x="52" y="239"/>
                    <a:pt x="55" y="240"/>
                  </a:cubicBezTo>
                  <a:cubicBezTo>
                    <a:pt x="54" y="243"/>
                    <a:pt x="54" y="243"/>
                    <a:pt x="54" y="243"/>
                  </a:cubicBezTo>
                  <a:cubicBezTo>
                    <a:pt x="51" y="242"/>
                    <a:pt x="47" y="241"/>
                    <a:pt x="44" y="240"/>
                  </a:cubicBezTo>
                  <a:lnTo>
                    <a:pt x="45" y="236"/>
                  </a:lnTo>
                  <a:close/>
                  <a:moveTo>
                    <a:pt x="40" y="225"/>
                  </a:moveTo>
                  <a:cubicBezTo>
                    <a:pt x="38" y="231"/>
                    <a:pt x="41" y="234"/>
                    <a:pt x="45" y="236"/>
                  </a:cubicBezTo>
                  <a:cubicBezTo>
                    <a:pt x="44" y="240"/>
                    <a:pt x="44" y="240"/>
                    <a:pt x="44" y="240"/>
                  </a:cubicBezTo>
                  <a:cubicBezTo>
                    <a:pt x="37" y="237"/>
                    <a:pt x="33" y="232"/>
                    <a:pt x="37" y="223"/>
                  </a:cubicBezTo>
                  <a:lnTo>
                    <a:pt x="40" y="225"/>
                  </a:lnTo>
                  <a:close/>
                  <a:moveTo>
                    <a:pt x="42" y="220"/>
                  </a:moveTo>
                  <a:cubicBezTo>
                    <a:pt x="42" y="222"/>
                    <a:pt x="41" y="223"/>
                    <a:pt x="40" y="225"/>
                  </a:cubicBezTo>
                  <a:cubicBezTo>
                    <a:pt x="37" y="223"/>
                    <a:pt x="37" y="223"/>
                    <a:pt x="37" y="223"/>
                  </a:cubicBezTo>
                  <a:cubicBezTo>
                    <a:pt x="38" y="222"/>
                    <a:pt x="38" y="221"/>
                    <a:pt x="39" y="219"/>
                  </a:cubicBezTo>
                  <a:lnTo>
                    <a:pt x="42" y="220"/>
                  </a:lnTo>
                  <a:close/>
                  <a:moveTo>
                    <a:pt x="44" y="216"/>
                  </a:moveTo>
                  <a:cubicBezTo>
                    <a:pt x="43" y="217"/>
                    <a:pt x="43" y="219"/>
                    <a:pt x="42" y="220"/>
                  </a:cubicBezTo>
                  <a:cubicBezTo>
                    <a:pt x="39" y="219"/>
                    <a:pt x="39" y="219"/>
                    <a:pt x="39" y="219"/>
                  </a:cubicBezTo>
                  <a:cubicBezTo>
                    <a:pt x="40" y="218"/>
                    <a:pt x="40" y="216"/>
                    <a:pt x="40" y="215"/>
                  </a:cubicBezTo>
                  <a:lnTo>
                    <a:pt x="44" y="216"/>
                  </a:lnTo>
                  <a:close/>
                  <a:moveTo>
                    <a:pt x="41" y="214"/>
                  </a:moveTo>
                  <a:cubicBezTo>
                    <a:pt x="45" y="212"/>
                    <a:pt x="45" y="212"/>
                    <a:pt x="45" y="212"/>
                  </a:cubicBezTo>
                  <a:cubicBezTo>
                    <a:pt x="44" y="216"/>
                    <a:pt x="44" y="216"/>
                    <a:pt x="44" y="216"/>
                  </a:cubicBezTo>
                  <a:cubicBezTo>
                    <a:pt x="42" y="215"/>
                    <a:pt x="42" y="215"/>
                    <a:pt x="42" y="215"/>
                  </a:cubicBezTo>
                  <a:lnTo>
                    <a:pt x="41" y="214"/>
                  </a:lnTo>
                  <a:close/>
                  <a:moveTo>
                    <a:pt x="31" y="213"/>
                  </a:moveTo>
                  <a:cubicBezTo>
                    <a:pt x="34" y="215"/>
                    <a:pt x="38" y="215"/>
                    <a:pt x="41" y="214"/>
                  </a:cubicBezTo>
                  <a:cubicBezTo>
                    <a:pt x="43" y="217"/>
                    <a:pt x="43" y="217"/>
                    <a:pt x="43" y="217"/>
                  </a:cubicBezTo>
                  <a:cubicBezTo>
                    <a:pt x="39" y="219"/>
                    <a:pt x="34" y="218"/>
                    <a:pt x="29" y="216"/>
                  </a:cubicBezTo>
                  <a:lnTo>
                    <a:pt x="31" y="213"/>
                  </a:lnTo>
                  <a:close/>
                  <a:moveTo>
                    <a:pt x="17" y="204"/>
                  </a:moveTo>
                  <a:cubicBezTo>
                    <a:pt x="20" y="207"/>
                    <a:pt x="25" y="211"/>
                    <a:pt x="31" y="213"/>
                  </a:cubicBezTo>
                  <a:cubicBezTo>
                    <a:pt x="29" y="216"/>
                    <a:pt x="29" y="216"/>
                    <a:pt x="29" y="216"/>
                  </a:cubicBezTo>
                  <a:cubicBezTo>
                    <a:pt x="24" y="214"/>
                    <a:pt x="18" y="210"/>
                    <a:pt x="15" y="206"/>
                  </a:cubicBezTo>
                  <a:lnTo>
                    <a:pt x="17" y="204"/>
                  </a:lnTo>
                  <a:close/>
                  <a:moveTo>
                    <a:pt x="11" y="196"/>
                  </a:moveTo>
                  <a:cubicBezTo>
                    <a:pt x="13" y="199"/>
                    <a:pt x="14" y="202"/>
                    <a:pt x="17" y="204"/>
                  </a:cubicBezTo>
                  <a:cubicBezTo>
                    <a:pt x="15" y="206"/>
                    <a:pt x="15" y="206"/>
                    <a:pt x="15" y="206"/>
                  </a:cubicBezTo>
                  <a:cubicBezTo>
                    <a:pt x="12" y="204"/>
                    <a:pt x="10" y="201"/>
                    <a:pt x="8" y="198"/>
                  </a:cubicBezTo>
                  <a:lnTo>
                    <a:pt x="11" y="196"/>
                  </a:lnTo>
                  <a:close/>
                  <a:moveTo>
                    <a:pt x="8" y="187"/>
                  </a:moveTo>
                  <a:cubicBezTo>
                    <a:pt x="9" y="190"/>
                    <a:pt x="10" y="193"/>
                    <a:pt x="11" y="196"/>
                  </a:cubicBezTo>
                  <a:cubicBezTo>
                    <a:pt x="8" y="198"/>
                    <a:pt x="8" y="198"/>
                    <a:pt x="8" y="198"/>
                  </a:cubicBezTo>
                  <a:cubicBezTo>
                    <a:pt x="6" y="194"/>
                    <a:pt x="5" y="191"/>
                    <a:pt x="5" y="188"/>
                  </a:cubicBezTo>
                  <a:lnTo>
                    <a:pt x="8" y="187"/>
                  </a:lnTo>
                  <a:close/>
                  <a:moveTo>
                    <a:pt x="10" y="181"/>
                  </a:moveTo>
                  <a:cubicBezTo>
                    <a:pt x="8" y="183"/>
                    <a:pt x="7" y="183"/>
                    <a:pt x="8" y="187"/>
                  </a:cubicBezTo>
                  <a:cubicBezTo>
                    <a:pt x="5" y="188"/>
                    <a:pt x="5" y="188"/>
                    <a:pt x="5" y="188"/>
                  </a:cubicBezTo>
                  <a:cubicBezTo>
                    <a:pt x="4" y="182"/>
                    <a:pt x="4" y="181"/>
                    <a:pt x="8" y="178"/>
                  </a:cubicBezTo>
                  <a:lnTo>
                    <a:pt x="10" y="181"/>
                  </a:lnTo>
                  <a:close/>
                  <a:moveTo>
                    <a:pt x="11" y="180"/>
                  </a:moveTo>
                  <a:cubicBezTo>
                    <a:pt x="10" y="180"/>
                    <a:pt x="10" y="181"/>
                    <a:pt x="10" y="181"/>
                  </a:cubicBezTo>
                  <a:cubicBezTo>
                    <a:pt x="8" y="178"/>
                    <a:pt x="8" y="178"/>
                    <a:pt x="8" y="178"/>
                  </a:cubicBezTo>
                  <a:cubicBezTo>
                    <a:pt x="8" y="178"/>
                    <a:pt x="9" y="177"/>
                    <a:pt x="9" y="177"/>
                  </a:cubicBezTo>
                  <a:lnTo>
                    <a:pt x="11" y="180"/>
                  </a:lnTo>
                  <a:close/>
                  <a:moveTo>
                    <a:pt x="16" y="175"/>
                  </a:moveTo>
                  <a:cubicBezTo>
                    <a:pt x="14" y="176"/>
                    <a:pt x="13" y="178"/>
                    <a:pt x="11" y="180"/>
                  </a:cubicBezTo>
                  <a:cubicBezTo>
                    <a:pt x="9" y="177"/>
                    <a:pt x="9" y="177"/>
                    <a:pt x="9" y="177"/>
                  </a:cubicBezTo>
                  <a:cubicBezTo>
                    <a:pt x="10" y="176"/>
                    <a:pt x="12" y="174"/>
                    <a:pt x="14" y="172"/>
                  </a:cubicBezTo>
                  <a:lnTo>
                    <a:pt x="16" y="175"/>
                  </a:lnTo>
                  <a:close/>
                  <a:moveTo>
                    <a:pt x="21" y="170"/>
                  </a:moveTo>
                  <a:cubicBezTo>
                    <a:pt x="20" y="171"/>
                    <a:pt x="18" y="173"/>
                    <a:pt x="16" y="175"/>
                  </a:cubicBezTo>
                  <a:cubicBezTo>
                    <a:pt x="14" y="172"/>
                    <a:pt x="14" y="172"/>
                    <a:pt x="14" y="172"/>
                  </a:cubicBezTo>
                  <a:cubicBezTo>
                    <a:pt x="15" y="171"/>
                    <a:pt x="17" y="169"/>
                    <a:pt x="19" y="167"/>
                  </a:cubicBezTo>
                  <a:lnTo>
                    <a:pt x="21" y="170"/>
                  </a:lnTo>
                  <a:close/>
                  <a:moveTo>
                    <a:pt x="22" y="169"/>
                  </a:moveTo>
                  <a:cubicBezTo>
                    <a:pt x="21" y="170"/>
                    <a:pt x="21" y="170"/>
                    <a:pt x="21" y="170"/>
                  </a:cubicBezTo>
                  <a:cubicBezTo>
                    <a:pt x="20" y="168"/>
                    <a:pt x="20" y="168"/>
                    <a:pt x="20" y="168"/>
                  </a:cubicBezTo>
                  <a:lnTo>
                    <a:pt x="22" y="169"/>
                  </a:lnTo>
                  <a:close/>
                  <a:moveTo>
                    <a:pt x="24" y="162"/>
                  </a:moveTo>
                  <a:cubicBezTo>
                    <a:pt x="23" y="164"/>
                    <a:pt x="23" y="167"/>
                    <a:pt x="22" y="169"/>
                  </a:cubicBezTo>
                  <a:cubicBezTo>
                    <a:pt x="19" y="168"/>
                    <a:pt x="19" y="168"/>
                    <a:pt x="19" y="168"/>
                  </a:cubicBezTo>
                  <a:cubicBezTo>
                    <a:pt x="19" y="165"/>
                    <a:pt x="20" y="163"/>
                    <a:pt x="21" y="161"/>
                  </a:cubicBezTo>
                  <a:lnTo>
                    <a:pt x="24" y="162"/>
                  </a:lnTo>
                  <a:close/>
                  <a:moveTo>
                    <a:pt x="26" y="158"/>
                  </a:moveTo>
                  <a:cubicBezTo>
                    <a:pt x="25" y="159"/>
                    <a:pt x="25" y="161"/>
                    <a:pt x="24" y="162"/>
                  </a:cubicBezTo>
                  <a:cubicBezTo>
                    <a:pt x="21" y="161"/>
                    <a:pt x="21" y="161"/>
                    <a:pt x="21" y="161"/>
                  </a:cubicBezTo>
                  <a:cubicBezTo>
                    <a:pt x="22" y="160"/>
                    <a:pt x="22" y="158"/>
                    <a:pt x="23" y="157"/>
                  </a:cubicBezTo>
                  <a:lnTo>
                    <a:pt x="26" y="158"/>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90" name="Freeform 45"/>
            <p:cNvSpPr>
              <a:spLocks noEditPoints="1"/>
            </p:cNvSpPr>
            <p:nvPr/>
          </p:nvSpPr>
          <p:spPr bwMode="auto">
            <a:xfrm>
              <a:off x="2163559" y="2366703"/>
              <a:ext cx="134582" cy="103233"/>
            </a:xfrm>
            <a:custGeom>
              <a:avLst/>
              <a:gdLst>
                <a:gd name="T0" fmla="*/ 296 w 747"/>
                <a:gd name="T1" fmla="*/ 561 h 573"/>
                <a:gd name="T2" fmla="*/ 263 w 747"/>
                <a:gd name="T3" fmla="*/ 467 h 573"/>
                <a:gd name="T4" fmla="*/ 194 w 747"/>
                <a:gd name="T5" fmla="*/ 550 h 573"/>
                <a:gd name="T6" fmla="*/ 125 w 747"/>
                <a:gd name="T7" fmla="*/ 557 h 573"/>
                <a:gd name="T8" fmla="*/ 64 w 747"/>
                <a:gd name="T9" fmla="*/ 490 h 573"/>
                <a:gd name="T10" fmla="*/ 11 w 747"/>
                <a:gd name="T11" fmla="*/ 424 h 573"/>
                <a:gd name="T12" fmla="*/ 47 w 747"/>
                <a:gd name="T13" fmla="*/ 310 h 573"/>
                <a:gd name="T14" fmla="*/ 28 w 747"/>
                <a:gd name="T15" fmla="*/ 275 h 573"/>
                <a:gd name="T16" fmla="*/ 0 w 747"/>
                <a:gd name="T17" fmla="*/ 227 h 573"/>
                <a:gd name="T18" fmla="*/ 40 w 747"/>
                <a:gd name="T19" fmla="*/ 177 h 573"/>
                <a:gd name="T20" fmla="*/ 49 w 747"/>
                <a:gd name="T21" fmla="*/ 213 h 573"/>
                <a:gd name="T22" fmla="*/ 33 w 747"/>
                <a:gd name="T23" fmla="*/ 225 h 573"/>
                <a:gd name="T24" fmla="*/ 71 w 747"/>
                <a:gd name="T25" fmla="*/ 222 h 573"/>
                <a:gd name="T26" fmla="*/ 253 w 747"/>
                <a:gd name="T27" fmla="*/ 118 h 573"/>
                <a:gd name="T28" fmla="*/ 367 w 747"/>
                <a:gd name="T29" fmla="*/ 23 h 573"/>
                <a:gd name="T30" fmla="*/ 536 w 747"/>
                <a:gd name="T31" fmla="*/ 26 h 573"/>
                <a:gd name="T32" fmla="*/ 645 w 747"/>
                <a:gd name="T33" fmla="*/ 135 h 573"/>
                <a:gd name="T34" fmla="*/ 718 w 747"/>
                <a:gd name="T35" fmla="*/ 99 h 573"/>
                <a:gd name="T36" fmla="*/ 740 w 747"/>
                <a:gd name="T37" fmla="*/ 270 h 573"/>
                <a:gd name="T38" fmla="*/ 649 w 747"/>
                <a:gd name="T39" fmla="*/ 355 h 573"/>
                <a:gd name="T40" fmla="*/ 557 w 747"/>
                <a:gd name="T41" fmla="*/ 400 h 573"/>
                <a:gd name="T42" fmla="*/ 476 w 747"/>
                <a:gd name="T43" fmla="*/ 372 h 573"/>
                <a:gd name="T44" fmla="*/ 486 w 747"/>
                <a:gd name="T45" fmla="*/ 483 h 573"/>
                <a:gd name="T46" fmla="*/ 474 w 747"/>
                <a:gd name="T47" fmla="*/ 523 h 573"/>
                <a:gd name="T48" fmla="*/ 353 w 747"/>
                <a:gd name="T49" fmla="*/ 547 h 573"/>
                <a:gd name="T50" fmla="*/ 322 w 747"/>
                <a:gd name="T51" fmla="*/ 573 h 573"/>
                <a:gd name="T52" fmla="*/ 405 w 747"/>
                <a:gd name="T53" fmla="*/ 521 h 573"/>
                <a:gd name="T54" fmla="*/ 486 w 747"/>
                <a:gd name="T55" fmla="*/ 483 h 573"/>
                <a:gd name="T56" fmla="*/ 476 w 747"/>
                <a:gd name="T57" fmla="*/ 369 h 573"/>
                <a:gd name="T58" fmla="*/ 576 w 747"/>
                <a:gd name="T59" fmla="*/ 384 h 573"/>
                <a:gd name="T60" fmla="*/ 687 w 747"/>
                <a:gd name="T61" fmla="*/ 339 h 573"/>
                <a:gd name="T62" fmla="*/ 740 w 747"/>
                <a:gd name="T63" fmla="*/ 166 h 573"/>
                <a:gd name="T64" fmla="*/ 671 w 747"/>
                <a:gd name="T65" fmla="*/ 125 h 573"/>
                <a:gd name="T66" fmla="*/ 597 w 747"/>
                <a:gd name="T67" fmla="*/ 76 h 573"/>
                <a:gd name="T68" fmla="*/ 455 w 747"/>
                <a:gd name="T69" fmla="*/ 2 h 573"/>
                <a:gd name="T70" fmla="*/ 317 w 747"/>
                <a:gd name="T71" fmla="*/ 76 h 573"/>
                <a:gd name="T72" fmla="*/ 253 w 747"/>
                <a:gd name="T73" fmla="*/ 121 h 573"/>
                <a:gd name="T74" fmla="*/ 73 w 747"/>
                <a:gd name="T75" fmla="*/ 222 h 573"/>
                <a:gd name="T76" fmla="*/ 23 w 747"/>
                <a:gd name="T77" fmla="*/ 239 h 573"/>
                <a:gd name="T78" fmla="*/ 42 w 747"/>
                <a:gd name="T79" fmla="*/ 206 h 573"/>
                <a:gd name="T80" fmla="*/ 37 w 747"/>
                <a:gd name="T81" fmla="*/ 180 h 573"/>
                <a:gd name="T82" fmla="*/ 7 w 747"/>
                <a:gd name="T83" fmla="*/ 241 h 573"/>
                <a:gd name="T84" fmla="*/ 56 w 747"/>
                <a:gd name="T85" fmla="*/ 263 h 573"/>
                <a:gd name="T86" fmla="*/ 47 w 747"/>
                <a:gd name="T87" fmla="*/ 388 h 573"/>
                <a:gd name="T88" fmla="*/ 64 w 747"/>
                <a:gd name="T89" fmla="*/ 490 h 573"/>
                <a:gd name="T90" fmla="*/ 128 w 747"/>
                <a:gd name="T91" fmla="*/ 554 h 573"/>
                <a:gd name="T92" fmla="*/ 213 w 747"/>
                <a:gd name="T93" fmla="*/ 488 h 573"/>
                <a:gd name="T94" fmla="*/ 308 w 747"/>
                <a:gd name="T95" fmla="*/ 462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7" h="573">
                  <a:moveTo>
                    <a:pt x="322" y="573"/>
                  </a:moveTo>
                  <a:lnTo>
                    <a:pt x="322" y="573"/>
                  </a:lnTo>
                  <a:lnTo>
                    <a:pt x="296" y="561"/>
                  </a:lnTo>
                  <a:lnTo>
                    <a:pt x="296" y="561"/>
                  </a:lnTo>
                  <a:lnTo>
                    <a:pt x="268" y="519"/>
                  </a:lnTo>
                  <a:lnTo>
                    <a:pt x="260" y="488"/>
                  </a:lnTo>
                  <a:lnTo>
                    <a:pt x="303" y="464"/>
                  </a:lnTo>
                  <a:lnTo>
                    <a:pt x="263" y="467"/>
                  </a:lnTo>
                  <a:lnTo>
                    <a:pt x="215" y="464"/>
                  </a:lnTo>
                  <a:lnTo>
                    <a:pt x="215" y="488"/>
                  </a:lnTo>
                  <a:lnTo>
                    <a:pt x="196" y="521"/>
                  </a:lnTo>
                  <a:lnTo>
                    <a:pt x="194" y="550"/>
                  </a:lnTo>
                  <a:lnTo>
                    <a:pt x="194" y="552"/>
                  </a:lnTo>
                  <a:lnTo>
                    <a:pt x="177" y="561"/>
                  </a:lnTo>
                  <a:lnTo>
                    <a:pt x="177" y="561"/>
                  </a:lnTo>
                  <a:lnTo>
                    <a:pt x="125" y="557"/>
                  </a:lnTo>
                  <a:lnTo>
                    <a:pt x="85" y="538"/>
                  </a:lnTo>
                  <a:lnTo>
                    <a:pt x="97" y="495"/>
                  </a:lnTo>
                  <a:lnTo>
                    <a:pt x="80" y="493"/>
                  </a:lnTo>
                  <a:lnTo>
                    <a:pt x="64" y="490"/>
                  </a:lnTo>
                  <a:lnTo>
                    <a:pt x="33" y="469"/>
                  </a:lnTo>
                  <a:lnTo>
                    <a:pt x="19" y="445"/>
                  </a:lnTo>
                  <a:lnTo>
                    <a:pt x="11" y="424"/>
                  </a:lnTo>
                  <a:lnTo>
                    <a:pt x="11" y="424"/>
                  </a:lnTo>
                  <a:lnTo>
                    <a:pt x="45" y="386"/>
                  </a:lnTo>
                  <a:lnTo>
                    <a:pt x="54" y="362"/>
                  </a:lnTo>
                  <a:lnTo>
                    <a:pt x="47" y="310"/>
                  </a:lnTo>
                  <a:lnTo>
                    <a:pt x="47" y="310"/>
                  </a:lnTo>
                  <a:lnTo>
                    <a:pt x="54" y="265"/>
                  </a:lnTo>
                  <a:lnTo>
                    <a:pt x="42" y="272"/>
                  </a:lnTo>
                  <a:lnTo>
                    <a:pt x="28" y="275"/>
                  </a:lnTo>
                  <a:lnTo>
                    <a:pt x="28" y="275"/>
                  </a:lnTo>
                  <a:lnTo>
                    <a:pt x="14" y="268"/>
                  </a:lnTo>
                  <a:lnTo>
                    <a:pt x="14" y="268"/>
                  </a:lnTo>
                  <a:lnTo>
                    <a:pt x="7" y="241"/>
                  </a:lnTo>
                  <a:lnTo>
                    <a:pt x="0" y="227"/>
                  </a:lnTo>
                  <a:lnTo>
                    <a:pt x="0" y="227"/>
                  </a:lnTo>
                  <a:lnTo>
                    <a:pt x="2" y="208"/>
                  </a:lnTo>
                  <a:lnTo>
                    <a:pt x="19" y="189"/>
                  </a:lnTo>
                  <a:lnTo>
                    <a:pt x="40" y="177"/>
                  </a:lnTo>
                  <a:lnTo>
                    <a:pt x="40" y="187"/>
                  </a:lnTo>
                  <a:lnTo>
                    <a:pt x="47" y="192"/>
                  </a:lnTo>
                  <a:lnTo>
                    <a:pt x="47" y="192"/>
                  </a:lnTo>
                  <a:lnTo>
                    <a:pt x="49" y="213"/>
                  </a:lnTo>
                  <a:lnTo>
                    <a:pt x="40" y="206"/>
                  </a:lnTo>
                  <a:lnTo>
                    <a:pt x="35" y="206"/>
                  </a:lnTo>
                  <a:lnTo>
                    <a:pt x="33" y="225"/>
                  </a:lnTo>
                  <a:lnTo>
                    <a:pt x="33" y="225"/>
                  </a:lnTo>
                  <a:lnTo>
                    <a:pt x="23" y="239"/>
                  </a:lnTo>
                  <a:lnTo>
                    <a:pt x="28" y="253"/>
                  </a:lnTo>
                  <a:lnTo>
                    <a:pt x="49" y="244"/>
                  </a:lnTo>
                  <a:lnTo>
                    <a:pt x="71" y="222"/>
                  </a:lnTo>
                  <a:lnTo>
                    <a:pt x="111" y="175"/>
                  </a:lnTo>
                  <a:lnTo>
                    <a:pt x="151" y="149"/>
                  </a:lnTo>
                  <a:lnTo>
                    <a:pt x="199" y="128"/>
                  </a:lnTo>
                  <a:lnTo>
                    <a:pt x="253" y="118"/>
                  </a:lnTo>
                  <a:lnTo>
                    <a:pt x="294" y="80"/>
                  </a:lnTo>
                  <a:lnTo>
                    <a:pt x="315" y="73"/>
                  </a:lnTo>
                  <a:lnTo>
                    <a:pt x="339" y="47"/>
                  </a:lnTo>
                  <a:lnTo>
                    <a:pt x="367" y="23"/>
                  </a:lnTo>
                  <a:lnTo>
                    <a:pt x="407" y="9"/>
                  </a:lnTo>
                  <a:lnTo>
                    <a:pt x="455" y="0"/>
                  </a:lnTo>
                  <a:lnTo>
                    <a:pt x="495" y="4"/>
                  </a:lnTo>
                  <a:lnTo>
                    <a:pt x="536" y="26"/>
                  </a:lnTo>
                  <a:lnTo>
                    <a:pt x="585" y="66"/>
                  </a:lnTo>
                  <a:lnTo>
                    <a:pt x="600" y="76"/>
                  </a:lnTo>
                  <a:lnTo>
                    <a:pt x="621" y="97"/>
                  </a:lnTo>
                  <a:lnTo>
                    <a:pt x="645" y="135"/>
                  </a:lnTo>
                  <a:lnTo>
                    <a:pt x="671" y="125"/>
                  </a:lnTo>
                  <a:lnTo>
                    <a:pt x="699" y="92"/>
                  </a:lnTo>
                  <a:lnTo>
                    <a:pt x="718" y="99"/>
                  </a:lnTo>
                  <a:lnTo>
                    <a:pt x="718" y="99"/>
                  </a:lnTo>
                  <a:lnTo>
                    <a:pt x="730" y="116"/>
                  </a:lnTo>
                  <a:lnTo>
                    <a:pt x="742" y="166"/>
                  </a:lnTo>
                  <a:lnTo>
                    <a:pt x="747" y="222"/>
                  </a:lnTo>
                  <a:lnTo>
                    <a:pt x="740" y="270"/>
                  </a:lnTo>
                  <a:lnTo>
                    <a:pt x="718" y="310"/>
                  </a:lnTo>
                  <a:lnTo>
                    <a:pt x="687" y="339"/>
                  </a:lnTo>
                  <a:lnTo>
                    <a:pt x="649" y="355"/>
                  </a:lnTo>
                  <a:lnTo>
                    <a:pt x="649" y="355"/>
                  </a:lnTo>
                  <a:lnTo>
                    <a:pt x="588" y="350"/>
                  </a:lnTo>
                  <a:lnTo>
                    <a:pt x="578" y="384"/>
                  </a:lnTo>
                  <a:lnTo>
                    <a:pt x="578" y="384"/>
                  </a:lnTo>
                  <a:lnTo>
                    <a:pt x="557" y="400"/>
                  </a:lnTo>
                  <a:lnTo>
                    <a:pt x="536" y="410"/>
                  </a:lnTo>
                  <a:lnTo>
                    <a:pt x="517" y="407"/>
                  </a:lnTo>
                  <a:lnTo>
                    <a:pt x="514" y="407"/>
                  </a:lnTo>
                  <a:lnTo>
                    <a:pt x="476" y="372"/>
                  </a:lnTo>
                  <a:lnTo>
                    <a:pt x="464" y="365"/>
                  </a:lnTo>
                  <a:lnTo>
                    <a:pt x="460" y="384"/>
                  </a:lnTo>
                  <a:lnTo>
                    <a:pt x="483" y="431"/>
                  </a:lnTo>
                  <a:lnTo>
                    <a:pt x="486" y="483"/>
                  </a:lnTo>
                  <a:lnTo>
                    <a:pt x="491" y="493"/>
                  </a:lnTo>
                  <a:lnTo>
                    <a:pt x="491" y="493"/>
                  </a:lnTo>
                  <a:lnTo>
                    <a:pt x="488" y="512"/>
                  </a:lnTo>
                  <a:lnTo>
                    <a:pt x="474" y="523"/>
                  </a:lnTo>
                  <a:lnTo>
                    <a:pt x="474" y="523"/>
                  </a:lnTo>
                  <a:lnTo>
                    <a:pt x="405" y="521"/>
                  </a:lnTo>
                  <a:lnTo>
                    <a:pt x="396" y="514"/>
                  </a:lnTo>
                  <a:lnTo>
                    <a:pt x="353" y="547"/>
                  </a:lnTo>
                  <a:lnTo>
                    <a:pt x="343" y="564"/>
                  </a:lnTo>
                  <a:lnTo>
                    <a:pt x="322" y="573"/>
                  </a:lnTo>
                  <a:close/>
                  <a:moveTo>
                    <a:pt x="296" y="561"/>
                  </a:moveTo>
                  <a:lnTo>
                    <a:pt x="322" y="573"/>
                  </a:lnTo>
                  <a:lnTo>
                    <a:pt x="343" y="564"/>
                  </a:lnTo>
                  <a:lnTo>
                    <a:pt x="353" y="547"/>
                  </a:lnTo>
                  <a:lnTo>
                    <a:pt x="398" y="512"/>
                  </a:lnTo>
                  <a:lnTo>
                    <a:pt x="405" y="521"/>
                  </a:lnTo>
                  <a:lnTo>
                    <a:pt x="474" y="523"/>
                  </a:lnTo>
                  <a:lnTo>
                    <a:pt x="488" y="512"/>
                  </a:lnTo>
                  <a:lnTo>
                    <a:pt x="491" y="493"/>
                  </a:lnTo>
                  <a:lnTo>
                    <a:pt x="486" y="483"/>
                  </a:lnTo>
                  <a:lnTo>
                    <a:pt x="481" y="431"/>
                  </a:lnTo>
                  <a:lnTo>
                    <a:pt x="457" y="384"/>
                  </a:lnTo>
                  <a:lnTo>
                    <a:pt x="462" y="362"/>
                  </a:lnTo>
                  <a:lnTo>
                    <a:pt x="476" y="369"/>
                  </a:lnTo>
                  <a:lnTo>
                    <a:pt x="517" y="407"/>
                  </a:lnTo>
                  <a:lnTo>
                    <a:pt x="536" y="407"/>
                  </a:lnTo>
                  <a:lnTo>
                    <a:pt x="557" y="400"/>
                  </a:lnTo>
                  <a:lnTo>
                    <a:pt x="576" y="384"/>
                  </a:lnTo>
                  <a:lnTo>
                    <a:pt x="588" y="348"/>
                  </a:lnTo>
                  <a:lnTo>
                    <a:pt x="588" y="348"/>
                  </a:lnTo>
                  <a:lnTo>
                    <a:pt x="649" y="353"/>
                  </a:lnTo>
                  <a:lnTo>
                    <a:pt x="687" y="339"/>
                  </a:lnTo>
                  <a:lnTo>
                    <a:pt x="718" y="310"/>
                  </a:lnTo>
                  <a:lnTo>
                    <a:pt x="740" y="270"/>
                  </a:lnTo>
                  <a:lnTo>
                    <a:pt x="744" y="222"/>
                  </a:lnTo>
                  <a:lnTo>
                    <a:pt x="740" y="166"/>
                  </a:lnTo>
                  <a:lnTo>
                    <a:pt x="728" y="116"/>
                  </a:lnTo>
                  <a:lnTo>
                    <a:pt x="716" y="99"/>
                  </a:lnTo>
                  <a:lnTo>
                    <a:pt x="702" y="95"/>
                  </a:lnTo>
                  <a:lnTo>
                    <a:pt x="671" y="125"/>
                  </a:lnTo>
                  <a:lnTo>
                    <a:pt x="645" y="135"/>
                  </a:lnTo>
                  <a:lnTo>
                    <a:pt x="645" y="135"/>
                  </a:lnTo>
                  <a:lnTo>
                    <a:pt x="621" y="97"/>
                  </a:lnTo>
                  <a:lnTo>
                    <a:pt x="597" y="76"/>
                  </a:lnTo>
                  <a:lnTo>
                    <a:pt x="585" y="68"/>
                  </a:lnTo>
                  <a:lnTo>
                    <a:pt x="536" y="26"/>
                  </a:lnTo>
                  <a:lnTo>
                    <a:pt x="495" y="4"/>
                  </a:lnTo>
                  <a:lnTo>
                    <a:pt x="455" y="2"/>
                  </a:lnTo>
                  <a:lnTo>
                    <a:pt x="407" y="9"/>
                  </a:lnTo>
                  <a:lnTo>
                    <a:pt x="367" y="23"/>
                  </a:lnTo>
                  <a:lnTo>
                    <a:pt x="339" y="47"/>
                  </a:lnTo>
                  <a:lnTo>
                    <a:pt x="317" y="76"/>
                  </a:lnTo>
                  <a:lnTo>
                    <a:pt x="317" y="76"/>
                  </a:lnTo>
                  <a:lnTo>
                    <a:pt x="294" y="80"/>
                  </a:lnTo>
                  <a:lnTo>
                    <a:pt x="253" y="121"/>
                  </a:lnTo>
                  <a:lnTo>
                    <a:pt x="253" y="121"/>
                  </a:lnTo>
                  <a:lnTo>
                    <a:pt x="201" y="128"/>
                  </a:lnTo>
                  <a:lnTo>
                    <a:pt x="151" y="149"/>
                  </a:lnTo>
                  <a:lnTo>
                    <a:pt x="111" y="175"/>
                  </a:lnTo>
                  <a:lnTo>
                    <a:pt x="73" y="222"/>
                  </a:lnTo>
                  <a:lnTo>
                    <a:pt x="49" y="246"/>
                  </a:lnTo>
                  <a:lnTo>
                    <a:pt x="28" y="253"/>
                  </a:lnTo>
                  <a:lnTo>
                    <a:pt x="21" y="239"/>
                  </a:lnTo>
                  <a:lnTo>
                    <a:pt x="23" y="239"/>
                  </a:lnTo>
                  <a:lnTo>
                    <a:pt x="33" y="225"/>
                  </a:lnTo>
                  <a:lnTo>
                    <a:pt x="35" y="204"/>
                  </a:lnTo>
                  <a:lnTo>
                    <a:pt x="42" y="206"/>
                  </a:lnTo>
                  <a:lnTo>
                    <a:pt x="42" y="206"/>
                  </a:lnTo>
                  <a:lnTo>
                    <a:pt x="47" y="211"/>
                  </a:lnTo>
                  <a:lnTo>
                    <a:pt x="47" y="192"/>
                  </a:lnTo>
                  <a:lnTo>
                    <a:pt x="37" y="187"/>
                  </a:lnTo>
                  <a:lnTo>
                    <a:pt x="37" y="180"/>
                  </a:lnTo>
                  <a:lnTo>
                    <a:pt x="21" y="189"/>
                  </a:lnTo>
                  <a:lnTo>
                    <a:pt x="4" y="211"/>
                  </a:lnTo>
                  <a:lnTo>
                    <a:pt x="0" y="227"/>
                  </a:lnTo>
                  <a:lnTo>
                    <a:pt x="7" y="241"/>
                  </a:lnTo>
                  <a:lnTo>
                    <a:pt x="14" y="265"/>
                  </a:lnTo>
                  <a:lnTo>
                    <a:pt x="28" y="272"/>
                  </a:lnTo>
                  <a:lnTo>
                    <a:pt x="42" y="272"/>
                  </a:lnTo>
                  <a:lnTo>
                    <a:pt x="56" y="263"/>
                  </a:lnTo>
                  <a:lnTo>
                    <a:pt x="47" y="310"/>
                  </a:lnTo>
                  <a:lnTo>
                    <a:pt x="56" y="362"/>
                  </a:lnTo>
                  <a:lnTo>
                    <a:pt x="56" y="365"/>
                  </a:lnTo>
                  <a:lnTo>
                    <a:pt x="47" y="388"/>
                  </a:lnTo>
                  <a:lnTo>
                    <a:pt x="14" y="424"/>
                  </a:lnTo>
                  <a:lnTo>
                    <a:pt x="19" y="445"/>
                  </a:lnTo>
                  <a:lnTo>
                    <a:pt x="35" y="469"/>
                  </a:lnTo>
                  <a:lnTo>
                    <a:pt x="64" y="490"/>
                  </a:lnTo>
                  <a:lnTo>
                    <a:pt x="80" y="493"/>
                  </a:lnTo>
                  <a:lnTo>
                    <a:pt x="97" y="493"/>
                  </a:lnTo>
                  <a:lnTo>
                    <a:pt x="87" y="538"/>
                  </a:lnTo>
                  <a:lnTo>
                    <a:pt x="128" y="554"/>
                  </a:lnTo>
                  <a:lnTo>
                    <a:pt x="177" y="561"/>
                  </a:lnTo>
                  <a:lnTo>
                    <a:pt x="194" y="550"/>
                  </a:lnTo>
                  <a:lnTo>
                    <a:pt x="194" y="519"/>
                  </a:lnTo>
                  <a:lnTo>
                    <a:pt x="213" y="488"/>
                  </a:lnTo>
                  <a:lnTo>
                    <a:pt x="215" y="462"/>
                  </a:lnTo>
                  <a:lnTo>
                    <a:pt x="215" y="462"/>
                  </a:lnTo>
                  <a:lnTo>
                    <a:pt x="263" y="467"/>
                  </a:lnTo>
                  <a:lnTo>
                    <a:pt x="308" y="462"/>
                  </a:lnTo>
                  <a:lnTo>
                    <a:pt x="263" y="488"/>
                  </a:lnTo>
                  <a:lnTo>
                    <a:pt x="270" y="519"/>
                  </a:lnTo>
                  <a:lnTo>
                    <a:pt x="296" y="561"/>
                  </a:lnTo>
                  <a:close/>
                </a:path>
              </a:pathLst>
            </a:custGeom>
            <a:solidFill>
              <a:srgbClr val="1F1A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91" name="Freeform 67"/>
            <p:cNvSpPr>
              <a:spLocks noEditPoints="1"/>
            </p:cNvSpPr>
            <p:nvPr/>
          </p:nvSpPr>
          <p:spPr bwMode="auto">
            <a:xfrm>
              <a:off x="2156172" y="2364001"/>
              <a:ext cx="143229" cy="108999"/>
            </a:xfrm>
            <a:custGeom>
              <a:avLst/>
              <a:gdLst>
                <a:gd name="T0" fmla="*/ 220 w 335"/>
                <a:gd name="T1" fmla="*/ 48 h 255"/>
                <a:gd name="T2" fmla="*/ 301 w 335"/>
                <a:gd name="T3" fmla="*/ 68 h 255"/>
                <a:gd name="T4" fmla="*/ 151 w 335"/>
                <a:gd name="T5" fmla="*/ 56 h 255"/>
                <a:gd name="T6" fmla="*/ 174 w 335"/>
                <a:gd name="T7" fmla="*/ 48 h 255"/>
                <a:gd name="T8" fmla="*/ 239 w 335"/>
                <a:gd name="T9" fmla="*/ 66 h 255"/>
                <a:gd name="T10" fmla="*/ 222 w 335"/>
                <a:gd name="T11" fmla="*/ 95 h 255"/>
                <a:gd name="T12" fmla="*/ 286 w 335"/>
                <a:gd name="T13" fmla="*/ 63 h 255"/>
                <a:gd name="T14" fmla="*/ 57 w 335"/>
                <a:gd name="T15" fmla="*/ 204 h 255"/>
                <a:gd name="T16" fmla="*/ 37 w 335"/>
                <a:gd name="T17" fmla="*/ 173 h 255"/>
                <a:gd name="T18" fmla="*/ 24 w 335"/>
                <a:gd name="T19" fmla="*/ 116 h 255"/>
                <a:gd name="T20" fmla="*/ 34 w 335"/>
                <a:gd name="T21" fmla="*/ 113 h 255"/>
                <a:gd name="T22" fmla="*/ 34 w 335"/>
                <a:gd name="T23" fmla="*/ 89 h 255"/>
                <a:gd name="T24" fmla="*/ 196 w 335"/>
                <a:gd name="T25" fmla="*/ 225 h 255"/>
                <a:gd name="T26" fmla="*/ 215 w 335"/>
                <a:gd name="T27" fmla="*/ 183 h 255"/>
                <a:gd name="T28" fmla="*/ 132 w 335"/>
                <a:gd name="T29" fmla="*/ 234 h 255"/>
                <a:gd name="T30" fmla="*/ 108 w 335"/>
                <a:gd name="T31" fmla="*/ 218 h 255"/>
                <a:gd name="T32" fmla="*/ 55 w 335"/>
                <a:gd name="T33" fmla="*/ 216 h 255"/>
                <a:gd name="T34" fmla="*/ 37 w 335"/>
                <a:gd name="T35" fmla="*/ 158 h 255"/>
                <a:gd name="T36" fmla="*/ 38 w 335"/>
                <a:gd name="T37" fmla="*/ 78 h 255"/>
                <a:gd name="T38" fmla="*/ 33 w 335"/>
                <a:gd name="T39" fmla="*/ 110 h 255"/>
                <a:gd name="T40" fmla="*/ 148 w 335"/>
                <a:gd name="T41" fmla="*/ 37 h 255"/>
                <a:gd name="T42" fmla="*/ 290 w 335"/>
                <a:gd name="T43" fmla="*/ 61 h 255"/>
                <a:gd name="T44" fmla="*/ 307 w 335"/>
                <a:gd name="T45" fmla="*/ 152 h 255"/>
                <a:gd name="T46" fmla="*/ 215 w 335"/>
                <a:gd name="T47" fmla="*/ 163 h 255"/>
                <a:gd name="T48" fmla="*/ 226 w 335"/>
                <a:gd name="T49" fmla="*/ 219 h 255"/>
                <a:gd name="T50" fmla="*/ 150 w 335"/>
                <a:gd name="T51" fmla="*/ 204 h 255"/>
                <a:gd name="T52" fmla="*/ 108 w 335"/>
                <a:gd name="T53" fmla="*/ 199 h 255"/>
                <a:gd name="T54" fmla="*/ 96 w 335"/>
                <a:gd name="T55" fmla="*/ 238 h 255"/>
                <a:gd name="T56" fmla="*/ 43 w 335"/>
                <a:gd name="T57" fmla="*/ 117 h 255"/>
                <a:gd name="T58" fmla="*/ 89 w 335"/>
                <a:gd name="T59" fmla="*/ 123 h 255"/>
                <a:gd name="T60" fmla="*/ 174 w 335"/>
                <a:gd name="T61" fmla="*/ 152 h 255"/>
                <a:gd name="T62" fmla="*/ 133 w 335"/>
                <a:gd name="T63" fmla="*/ 163 h 255"/>
                <a:gd name="T64" fmla="*/ 104 w 335"/>
                <a:gd name="T65" fmla="*/ 135 h 255"/>
                <a:gd name="T66" fmla="*/ 154 w 335"/>
                <a:gd name="T67" fmla="*/ 40 h 255"/>
                <a:gd name="T68" fmla="*/ 246 w 335"/>
                <a:gd name="T69" fmla="*/ 23 h 255"/>
                <a:gd name="T70" fmla="*/ 277 w 335"/>
                <a:gd name="T71" fmla="*/ 48 h 255"/>
                <a:gd name="T72" fmla="*/ 274 w 335"/>
                <a:gd name="T73" fmla="*/ 60 h 255"/>
                <a:gd name="T74" fmla="*/ 271 w 335"/>
                <a:gd name="T75" fmla="*/ 70 h 255"/>
                <a:gd name="T76" fmla="*/ 285 w 335"/>
                <a:gd name="T77" fmla="*/ 78 h 255"/>
                <a:gd name="T78" fmla="*/ 274 w 335"/>
                <a:gd name="T79" fmla="*/ 80 h 255"/>
                <a:gd name="T80" fmla="*/ 283 w 335"/>
                <a:gd name="T81" fmla="*/ 81 h 255"/>
                <a:gd name="T82" fmla="*/ 288 w 335"/>
                <a:gd name="T83" fmla="*/ 72 h 255"/>
                <a:gd name="T84" fmla="*/ 305 w 335"/>
                <a:gd name="T85" fmla="*/ 148 h 255"/>
                <a:gd name="T86" fmla="*/ 250 w 335"/>
                <a:gd name="T87" fmla="*/ 171 h 255"/>
                <a:gd name="T88" fmla="*/ 258 w 335"/>
                <a:gd name="T89" fmla="*/ 154 h 255"/>
                <a:gd name="T90" fmla="*/ 217 w 335"/>
                <a:gd name="T91" fmla="*/ 159 h 255"/>
                <a:gd name="T92" fmla="*/ 165 w 335"/>
                <a:gd name="T93" fmla="*/ 235 h 255"/>
                <a:gd name="T94" fmla="*/ 150 w 335"/>
                <a:gd name="T95" fmla="*/ 209 h 255"/>
                <a:gd name="T96" fmla="*/ 169 w 335"/>
                <a:gd name="T97" fmla="*/ 1 h 255"/>
                <a:gd name="T98" fmla="*/ 235 w 335"/>
                <a:gd name="T99" fmla="*/ 137 h 255"/>
                <a:gd name="T100" fmla="*/ 231 w 335"/>
                <a:gd name="T101" fmla="*/ 14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255">
                  <a:moveTo>
                    <a:pt x="4" y="108"/>
                  </a:moveTo>
                  <a:cubicBezTo>
                    <a:pt x="5" y="93"/>
                    <a:pt x="8" y="87"/>
                    <a:pt x="19" y="75"/>
                  </a:cubicBezTo>
                  <a:cubicBezTo>
                    <a:pt x="5" y="85"/>
                    <a:pt x="2" y="89"/>
                    <a:pt x="4" y="108"/>
                  </a:cubicBezTo>
                  <a:moveTo>
                    <a:pt x="203" y="68"/>
                  </a:moveTo>
                  <a:cubicBezTo>
                    <a:pt x="205" y="60"/>
                    <a:pt x="208" y="53"/>
                    <a:pt x="220" y="48"/>
                  </a:cubicBezTo>
                  <a:cubicBezTo>
                    <a:pt x="204" y="51"/>
                    <a:pt x="201" y="58"/>
                    <a:pt x="203" y="68"/>
                  </a:cubicBezTo>
                  <a:close/>
                  <a:moveTo>
                    <a:pt x="289" y="67"/>
                  </a:moveTo>
                  <a:cubicBezTo>
                    <a:pt x="294" y="67"/>
                    <a:pt x="296" y="68"/>
                    <a:pt x="300" y="66"/>
                  </a:cubicBezTo>
                  <a:cubicBezTo>
                    <a:pt x="308" y="62"/>
                    <a:pt x="313" y="56"/>
                    <a:pt x="317" y="49"/>
                  </a:cubicBezTo>
                  <a:cubicBezTo>
                    <a:pt x="315" y="58"/>
                    <a:pt x="310" y="65"/>
                    <a:pt x="301" y="68"/>
                  </a:cubicBezTo>
                  <a:cubicBezTo>
                    <a:pt x="297" y="70"/>
                    <a:pt x="294" y="68"/>
                    <a:pt x="289" y="67"/>
                  </a:cubicBezTo>
                  <a:close/>
                  <a:moveTo>
                    <a:pt x="174" y="48"/>
                  </a:moveTo>
                  <a:cubicBezTo>
                    <a:pt x="168" y="51"/>
                    <a:pt x="163" y="52"/>
                    <a:pt x="158" y="54"/>
                  </a:cubicBezTo>
                  <a:cubicBezTo>
                    <a:pt x="153" y="60"/>
                    <a:pt x="150" y="63"/>
                    <a:pt x="149" y="72"/>
                  </a:cubicBezTo>
                  <a:cubicBezTo>
                    <a:pt x="148" y="64"/>
                    <a:pt x="147" y="62"/>
                    <a:pt x="151" y="56"/>
                  </a:cubicBezTo>
                  <a:cubicBezTo>
                    <a:pt x="150" y="56"/>
                    <a:pt x="149" y="57"/>
                    <a:pt x="148" y="58"/>
                  </a:cubicBezTo>
                  <a:cubicBezTo>
                    <a:pt x="142" y="63"/>
                    <a:pt x="135" y="80"/>
                    <a:pt x="133" y="87"/>
                  </a:cubicBezTo>
                  <a:cubicBezTo>
                    <a:pt x="134" y="79"/>
                    <a:pt x="140" y="60"/>
                    <a:pt x="146" y="54"/>
                  </a:cubicBezTo>
                  <a:cubicBezTo>
                    <a:pt x="149" y="51"/>
                    <a:pt x="150" y="51"/>
                    <a:pt x="155" y="50"/>
                  </a:cubicBezTo>
                  <a:cubicBezTo>
                    <a:pt x="162" y="50"/>
                    <a:pt x="168" y="49"/>
                    <a:pt x="174" y="48"/>
                  </a:cubicBezTo>
                  <a:close/>
                  <a:moveTo>
                    <a:pt x="220" y="85"/>
                  </a:moveTo>
                  <a:cubicBezTo>
                    <a:pt x="220" y="83"/>
                    <a:pt x="219" y="82"/>
                    <a:pt x="219" y="80"/>
                  </a:cubicBezTo>
                  <a:cubicBezTo>
                    <a:pt x="217" y="82"/>
                    <a:pt x="214" y="84"/>
                    <a:pt x="211" y="85"/>
                  </a:cubicBezTo>
                  <a:cubicBezTo>
                    <a:pt x="215" y="82"/>
                    <a:pt x="221" y="74"/>
                    <a:pt x="224" y="71"/>
                  </a:cubicBezTo>
                  <a:cubicBezTo>
                    <a:pt x="229" y="68"/>
                    <a:pt x="234" y="69"/>
                    <a:pt x="239" y="66"/>
                  </a:cubicBezTo>
                  <a:cubicBezTo>
                    <a:pt x="238" y="68"/>
                    <a:pt x="236" y="69"/>
                    <a:pt x="233" y="70"/>
                  </a:cubicBezTo>
                  <a:cubicBezTo>
                    <a:pt x="236" y="71"/>
                    <a:pt x="238" y="73"/>
                    <a:pt x="239" y="76"/>
                  </a:cubicBezTo>
                  <a:cubicBezTo>
                    <a:pt x="240" y="77"/>
                    <a:pt x="240" y="78"/>
                    <a:pt x="240" y="79"/>
                  </a:cubicBezTo>
                  <a:cubicBezTo>
                    <a:pt x="243" y="78"/>
                    <a:pt x="247" y="77"/>
                    <a:pt x="250" y="77"/>
                  </a:cubicBezTo>
                  <a:cubicBezTo>
                    <a:pt x="240" y="80"/>
                    <a:pt x="229" y="87"/>
                    <a:pt x="222" y="95"/>
                  </a:cubicBezTo>
                  <a:cubicBezTo>
                    <a:pt x="222" y="93"/>
                    <a:pt x="224" y="91"/>
                    <a:pt x="225" y="89"/>
                  </a:cubicBezTo>
                  <a:cubicBezTo>
                    <a:pt x="223" y="88"/>
                    <a:pt x="221" y="87"/>
                    <a:pt x="220" y="85"/>
                  </a:cubicBezTo>
                  <a:close/>
                  <a:moveTo>
                    <a:pt x="284" y="61"/>
                  </a:moveTo>
                  <a:cubicBezTo>
                    <a:pt x="284" y="62"/>
                    <a:pt x="285" y="62"/>
                    <a:pt x="285" y="63"/>
                  </a:cubicBezTo>
                  <a:cubicBezTo>
                    <a:pt x="285" y="63"/>
                    <a:pt x="286" y="63"/>
                    <a:pt x="286" y="63"/>
                  </a:cubicBezTo>
                  <a:cubicBezTo>
                    <a:pt x="286" y="62"/>
                    <a:pt x="285" y="61"/>
                    <a:pt x="285" y="61"/>
                  </a:cubicBezTo>
                  <a:cubicBezTo>
                    <a:pt x="285" y="61"/>
                    <a:pt x="284" y="61"/>
                    <a:pt x="284" y="61"/>
                  </a:cubicBezTo>
                  <a:close/>
                  <a:moveTo>
                    <a:pt x="39" y="167"/>
                  </a:moveTo>
                  <a:cubicBezTo>
                    <a:pt x="43" y="180"/>
                    <a:pt x="50" y="193"/>
                    <a:pt x="57" y="204"/>
                  </a:cubicBezTo>
                  <a:cubicBezTo>
                    <a:pt x="57" y="204"/>
                    <a:pt x="57" y="204"/>
                    <a:pt x="57" y="204"/>
                  </a:cubicBezTo>
                  <a:cubicBezTo>
                    <a:pt x="57" y="206"/>
                    <a:pt x="56" y="208"/>
                    <a:pt x="55" y="209"/>
                  </a:cubicBezTo>
                  <a:cubicBezTo>
                    <a:pt x="50" y="216"/>
                    <a:pt x="37" y="206"/>
                    <a:pt x="33" y="202"/>
                  </a:cubicBezTo>
                  <a:cubicBezTo>
                    <a:pt x="29" y="198"/>
                    <a:pt x="26" y="193"/>
                    <a:pt x="25" y="188"/>
                  </a:cubicBezTo>
                  <a:cubicBezTo>
                    <a:pt x="25" y="185"/>
                    <a:pt x="25" y="185"/>
                    <a:pt x="28" y="182"/>
                  </a:cubicBezTo>
                  <a:cubicBezTo>
                    <a:pt x="31" y="179"/>
                    <a:pt x="34" y="176"/>
                    <a:pt x="37" y="173"/>
                  </a:cubicBezTo>
                  <a:cubicBezTo>
                    <a:pt x="38" y="171"/>
                    <a:pt x="39" y="169"/>
                    <a:pt x="39" y="167"/>
                  </a:cubicBezTo>
                  <a:close/>
                  <a:moveTo>
                    <a:pt x="41" y="109"/>
                  </a:moveTo>
                  <a:cubicBezTo>
                    <a:pt x="40" y="111"/>
                    <a:pt x="40" y="114"/>
                    <a:pt x="39" y="117"/>
                  </a:cubicBezTo>
                  <a:cubicBezTo>
                    <a:pt x="39" y="117"/>
                    <a:pt x="38" y="118"/>
                    <a:pt x="38" y="118"/>
                  </a:cubicBezTo>
                  <a:cubicBezTo>
                    <a:pt x="33" y="120"/>
                    <a:pt x="27" y="121"/>
                    <a:pt x="24" y="116"/>
                  </a:cubicBezTo>
                  <a:cubicBezTo>
                    <a:pt x="23" y="114"/>
                    <a:pt x="22" y="111"/>
                    <a:pt x="21" y="108"/>
                  </a:cubicBezTo>
                  <a:cubicBezTo>
                    <a:pt x="13" y="99"/>
                    <a:pt x="25" y="88"/>
                    <a:pt x="32" y="84"/>
                  </a:cubicBezTo>
                  <a:cubicBezTo>
                    <a:pt x="31" y="86"/>
                    <a:pt x="31" y="88"/>
                    <a:pt x="30" y="89"/>
                  </a:cubicBezTo>
                  <a:cubicBezTo>
                    <a:pt x="28" y="96"/>
                    <a:pt x="31" y="103"/>
                    <a:pt x="25" y="108"/>
                  </a:cubicBezTo>
                  <a:cubicBezTo>
                    <a:pt x="28" y="114"/>
                    <a:pt x="27" y="116"/>
                    <a:pt x="34" y="113"/>
                  </a:cubicBezTo>
                  <a:cubicBezTo>
                    <a:pt x="37" y="112"/>
                    <a:pt x="39" y="111"/>
                    <a:pt x="41" y="109"/>
                  </a:cubicBezTo>
                  <a:close/>
                  <a:moveTo>
                    <a:pt x="33" y="91"/>
                  </a:moveTo>
                  <a:cubicBezTo>
                    <a:pt x="34" y="91"/>
                    <a:pt x="35" y="92"/>
                    <a:pt x="36" y="93"/>
                  </a:cubicBezTo>
                  <a:cubicBezTo>
                    <a:pt x="36" y="90"/>
                    <a:pt x="36" y="89"/>
                    <a:pt x="34" y="88"/>
                  </a:cubicBezTo>
                  <a:cubicBezTo>
                    <a:pt x="34" y="88"/>
                    <a:pt x="34" y="88"/>
                    <a:pt x="34" y="89"/>
                  </a:cubicBezTo>
                  <a:cubicBezTo>
                    <a:pt x="33" y="90"/>
                    <a:pt x="33" y="90"/>
                    <a:pt x="33" y="91"/>
                  </a:cubicBezTo>
                  <a:close/>
                  <a:moveTo>
                    <a:pt x="213" y="176"/>
                  </a:moveTo>
                  <a:cubicBezTo>
                    <a:pt x="211" y="182"/>
                    <a:pt x="209" y="187"/>
                    <a:pt x="207" y="194"/>
                  </a:cubicBezTo>
                  <a:cubicBezTo>
                    <a:pt x="205" y="200"/>
                    <a:pt x="194" y="219"/>
                    <a:pt x="188" y="223"/>
                  </a:cubicBezTo>
                  <a:cubicBezTo>
                    <a:pt x="190" y="224"/>
                    <a:pt x="192" y="224"/>
                    <a:pt x="196" y="225"/>
                  </a:cubicBezTo>
                  <a:cubicBezTo>
                    <a:pt x="198" y="225"/>
                    <a:pt x="209" y="225"/>
                    <a:pt x="212" y="225"/>
                  </a:cubicBezTo>
                  <a:cubicBezTo>
                    <a:pt x="218" y="225"/>
                    <a:pt x="220" y="224"/>
                    <a:pt x="220" y="218"/>
                  </a:cubicBezTo>
                  <a:cubicBezTo>
                    <a:pt x="221" y="214"/>
                    <a:pt x="220" y="214"/>
                    <a:pt x="219" y="211"/>
                  </a:cubicBezTo>
                  <a:cubicBezTo>
                    <a:pt x="219" y="206"/>
                    <a:pt x="219" y="201"/>
                    <a:pt x="218" y="196"/>
                  </a:cubicBezTo>
                  <a:cubicBezTo>
                    <a:pt x="218" y="191"/>
                    <a:pt x="217" y="188"/>
                    <a:pt x="215" y="183"/>
                  </a:cubicBezTo>
                  <a:cubicBezTo>
                    <a:pt x="214" y="181"/>
                    <a:pt x="214" y="178"/>
                    <a:pt x="213" y="176"/>
                  </a:cubicBezTo>
                  <a:close/>
                  <a:moveTo>
                    <a:pt x="184" y="226"/>
                  </a:moveTo>
                  <a:cubicBezTo>
                    <a:pt x="179" y="230"/>
                    <a:pt x="171" y="237"/>
                    <a:pt x="169" y="238"/>
                  </a:cubicBezTo>
                  <a:cubicBezTo>
                    <a:pt x="166" y="242"/>
                    <a:pt x="166" y="245"/>
                    <a:pt x="161" y="248"/>
                  </a:cubicBezTo>
                  <a:cubicBezTo>
                    <a:pt x="147" y="255"/>
                    <a:pt x="140" y="247"/>
                    <a:pt x="132" y="234"/>
                  </a:cubicBezTo>
                  <a:cubicBezTo>
                    <a:pt x="128" y="228"/>
                    <a:pt x="119" y="214"/>
                    <a:pt x="128" y="209"/>
                  </a:cubicBezTo>
                  <a:cubicBezTo>
                    <a:pt x="132" y="207"/>
                    <a:pt x="135" y="206"/>
                    <a:pt x="138" y="204"/>
                  </a:cubicBezTo>
                  <a:cubicBezTo>
                    <a:pt x="128" y="205"/>
                    <a:pt x="119" y="205"/>
                    <a:pt x="109" y="204"/>
                  </a:cubicBezTo>
                  <a:cubicBezTo>
                    <a:pt x="109" y="205"/>
                    <a:pt x="110" y="206"/>
                    <a:pt x="110" y="207"/>
                  </a:cubicBezTo>
                  <a:cubicBezTo>
                    <a:pt x="110" y="213"/>
                    <a:pt x="111" y="214"/>
                    <a:pt x="108" y="218"/>
                  </a:cubicBezTo>
                  <a:cubicBezTo>
                    <a:pt x="106" y="222"/>
                    <a:pt x="105" y="222"/>
                    <a:pt x="102" y="228"/>
                  </a:cubicBezTo>
                  <a:cubicBezTo>
                    <a:pt x="103" y="233"/>
                    <a:pt x="102" y="235"/>
                    <a:pt x="101" y="240"/>
                  </a:cubicBezTo>
                  <a:cubicBezTo>
                    <a:pt x="98" y="251"/>
                    <a:pt x="78" y="245"/>
                    <a:pt x="70" y="243"/>
                  </a:cubicBezTo>
                  <a:cubicBezTo>
                    <a:pt x="60" y="240"/>
                    <a:pt x="46" y="238"/>
                    <a:pt x="52" y="225"/>
                  </a:cubicBezTo>
                  <a:cubicBezTo>
                    <a:pt x="53" y="222"/>
                    <a:pt x="54" y="219"/>
                    <a:pt x="55" y="216"/>
                  </a:cubicBezTo>
                  <a:cubicBezTo>
                    <a:pt x="46" y="220"/>
                    <a:pt x="34" y="212"/>
                    <a:pt x="29" y="206"/>
                  </a:cubicBezTo>
                  <a:cubicBezTo>
                    <a:pt x="23" y="201"/>
                    <a:pt x="20" y="194"/>
                    <a:pt x="19" y="188"/>
                  </a:cubicBezTo>
                  <a:cubicBezTo>
                    <a:pt x="19" y="183"/>
                    <a:pt x="19" y="183"/>
                    <a:pt x="23" y="179"/>
                  </a:cubicBezTo>
                  <a:cubicBezTo>
                    <a:pt x="26" y="176"/>
                    <a:pt x="30" y="173"/>
                    <a:pt x="33" y="169"/>
                  </a:cubicBezTo>
                  <a:cubicBezTo>
                    <a:pt x="35" y="166"/>
                    <a:pt x="36" y="162"/>
                    <a:pt x="37" y="158"/>
                  </a:cubicBezTo>
                  <a:cubicBezTo>
                    <a:pt x="37" y="155"/>
                    <a:pt x="36" y="153"/>
                    <a:pt x="36" y="150"/>
                  </a:cubicBezTo>
                  <a:cubicBezTo>
                    <a:pt x="35" y="138"/>
                    <a:pt x="36" y="130"/>
                    <a:pt x="37" y="123"/>
                  </a:cubicBezTo>
                  <a:cubicBezTo>
                    <a:pt x="31" y="125"/>
                    <a:pt x="24" y="124"/>
                    <a:pt x="21" y="117"/>
                  </a:cubicBezTo>
                  <a:cubicBezTo>
                    <a:pt x="20" y="115"/>
                    <a:pt x="19" y="113"/>
                    <a:pt x="19" y="109"/>
                  </a:cubicBezTo>
                  <a:cubicBezTo>
                    <a:pt x="5" y="96"/>
                    <a:pt x="30" y="79"/>
                    <a:pt x="38" y="78"/>
                  </a:cubicBezTo>
                  <a:cubicBezTo>
                    <a:pt x="37" y="80"/>
                    <a:pt x="36" y="82"/>
                    <a:pt x="35" y="85"/>
                  </a:cubicBezTo>
                  <a:cubicBezTo>
                    <a:pt x="40" y="87"/>
                    <a:pt x="39" y="94"/>
                    <a:pt x="38" y="99"/>
                  </a:cubicBezTo>
                  <a:cubicBezTo>
                    <a:pt x="36" y="97"/>
                    <a:pt x="35" y="94"/>
                    <a:pt x="33" y="94"/>
                  </a:cubicBezTo>
                  <a:cubicBezTo>
                    <a:pt x="32" y="99"/>
                    <a:pt x="33" y="105"/>
                    <a:pt x="28" y="108"/>
                  </a:cubicBezTo>
                  <a:cubicBezTo>
                    <a:pt x="30" y="112"/>
                    <a:pt x="30" y="112"/>
                    <a:pt x="33" y="110"/>
                  </a:cubicBezTo>
                  <a:cubicBezTo>
                    <a:pt x="38" y="108"/>
                    <a:pt x="42" y="104"/>
                    <a:pt x="46" y="100"/>
                  </a:cubicBezTo>
                  <a:cubicBezTo>
                    <a:pt x="50" y="92"/>
                    <a:pt x="55" y="85"/>
                    <a:pt x="62" y="79"/>
                  </a:cubicBezTo>
                  <a:cubicBezTo>
                    <a:pt x="79" y="63"/>
                    <a:pt x="96" y="58"/>
                    <a:pt x="123" y="54"/>
                  </a:cubicBezTo>
                  <a:cubicBezTo>
                    <a:pt x="126" y="50"/>
                    <a:pt x="130" y="46"/>
                    <a:pt x="134" y="43"/>
                  </a:cubicBezTo>
                  <a:cubicBezTo>
                    <a:pt x="139" y="38"/>
                    <a:pt x="143" y="37"/>
                    <a:pt x="148" y="37"/>
                  </a:cubicBezTo>
                  <a:cubicBezTo>
                    <a:pt x="156" y="26"/>
                    <a:pt x="163" y="18"/>
                    <a:pt x="176" y="12"/>
                  </a:cubicBezTo>
                  <a:cubicBezTo>
                    <a:pt x="205" y="0"/>
                    <a:pt x="225" y="0"/>
                    <a:pt x="248" y="18"/>
                  </a:cubicBezTo>
                  <a:cubicBezTo>
                    <a:pt x="255" y="25"/>
                    <a:pt x="262" y="31"/>
                    <a:pt x="270" y="37"/>
                  </a:cubicBezTo>
                  <a:cubicBezTo>
                    <a:pt x="274" y="39"/>
                    <a:pt x="277" y="41"/>
                    <a:pt x="281" y="45"/>
                  </a:cubicBezTo>
                  <a:cubicBezTo>
                    <a:pt x="285" y="50"/>
                    <a:pt x="288" y="54"/>
                    <a:pt x="290" y="61"/>
                  </a:cubicBezTo>
                  <a:cubicBezTo>
                    <a:pt x="293" y="59"/>
                    <a:pt x="296" y="58"/>
                    <a:pt x="299" y="56"/>
                  </a:cubicBezTo>
                  <a:cubicBezTo>
                    <a:pt x="303" y="53"/>
                    <a:pt x="305" y="48"/>
                    <a:pt x="308" y="45"/>
                  </a:cubicBezTo>
                  <a:cubicBezTo>
                    <a:pt x="313" y="40"/>
                    <a:pt x="322" y="46"/>
                    <a:pt x="325" y="50"/>
                  </a:cubicBezTo>
                  <a:cubicBezTo>
                    <a:pt x="332" y="64"/>
                    <a:pt x="335" y="90"/>
                    <a:pt x="333" y="106"/>
                  </a:cubicBezTo>
                  <a:cubicBezTo>
                    <a:pt x="331" y="125"/>
                    <a:pt x="324" y="143"/>
                    <a:pt x="307" y="152"/>
                  </a:cubicBezTo>
                  <a:cubicBezTo>
                    <a:pt x="295" y="158"/>
                    <a:pt x="280" y="159"/>
                    <a:pt x="266" y="156"/>
                  </a:cubicBezTo>
                  <a:cubicBezTo>
                    <a:pt x="266" y="159"/>
                    <a:pt x="265" y="162"/>
                    <a:pt x="264" y="165"/>
                  </a:cubicBezTo>
                  <a:cubicBezTo>
                    <a:pt x="261" y="173"/>
                    <a:pt x="251" y="180"/>
                    <a:pt x="242" y="181"/>
                  </a:cubicBezTo>
                  <a:cubicBezTo>
                    <a:pt x="234" y="181"/>
                    <a:pt x="229" y="177"/>
                    <a:pt x="224" y="171"/>
                  </a:cubicBezTo>
                  <a:cubicBezTo>
                    <a:pt x="221" y="169"/>
                    <a:pt x="218" y="166"/>
                    <a:pt x="215" y="163"/>
                  </a:cubicBezTo>
                  <a:cubicBezTo>
                    <a:pt x="215" y="165"/>
                    <a:pt x="215" y="167"/>
                    <a:pt x="214" y="168"/>
                  </a:cubicBezTo>
                  <a:cubicBezTo>
                    <a:pt x="217" y="173"/>
                    <a:pt x="218" y="177"/>
                    <a:pt x="220" y="182"/>
                  </a:cubicBezTo>
                  <a:cubicBezTo>
                    <a:pt x="222" y="187"/>
                    <a:pt x="223" y="190"/>
                    <a:pt x="223" y="195"/>
                  </a:cubicBezTo>
                  <a:cubicBezTo>
                    <a:pt x="223" y="200"/>
                    <a:pt x="223" y="205"/>
                    <a:pt x="224" y="210"/>
                  </a:cubicBezTo>
                  <a:cubicBezTo>
                    <a:pt x="226" y="214"/>
                    <a:pt x="226" y="215"/>
                    <a:pt x="226" y="219"/>
                  </a:cubicBezTo>
                  <a:cubicBezTo>
                    <a:pt x="225" y="229"/>
                    <a:pt x="220" y="229"/>
                    <a:pt x="211" y="229"/>
                  </a:cubicBezTo>
                  <a:cubicBezTo>
                    <a:pt x="208" y="229"/>
                    <a:pt x="198" y="229"/>
                    <a:pt x="195" y="229"/>
                  </a:cubicBezTo>
                  <a:cubicBezTo>
                    <a:pt x="190" y="229"/>
                    <a:pt x="186" y="228"/>
                    <a:pt x="184" y="226"/>
                  </a:cubicBezTo>
                  <a:close/>
                  <a:moveTo>
                    <a:pt x="150" y="209"/>
                  </a:moveTo>
                  <a:cubicBezTo>
                    <a:pt x="150" y="207"/>
                    <a:pt x="150" y="205"/>
                    <a:pt x="150" y="204"/>
                  </a:cubicBezTo>
                  <a:cubicBezTo>
                    <a:pt x="149" y="201"/>
                    <a:pt x="149" y="198"/>
                    <a:pt x="149" y="195"/>
                  </a:cubicBezTo>
                  <a:cubicBezTo>
                    <a:pt x="150" y="192"/>
                    <a:pt x="150" y="190"/>
                    <a:pt x="150" y="187"/>
                  </a:cubicBezTo>
                  <a:cubicBezTo>
                    <a:pt x="149" y="190"/>
                    <a:pt x="148" y="192"/>
                    <a:pt x="147" y="195"/>
                  </a:cubicBezTo>
                  <a:cubicBezTo>
                    <a:pt x="146" y="197"/>
                    <a:pt x="146" y="198"/>
                    <a:pt x="146" y="198"/>
                  </a:cubicBezTo>
                  <a:cubicBezTo>
                    <a:pt x="133" y="201"/>
                    <a:pt x="121" y="201"/>
                    <a:pt x="108" y="199"/>
                  </a:cubicBezTo>
                  <a:cubicBezTo>
                    <a:pt x="108" y="194"/>
                    <a:pt x="107" y="189"/>
                    <a:pt x="106" y="186"/>
                  </a:cubicBezTo>
                  <a:cubicBezTo>
                    <a:pt x="106" y="190"/>
                    <a:pt x="106" y="201"/>
                    <a:pt x="106" y="207"/>
                  </a:cubicBezTo>
                  <a:cubicBezTo>
                    <a:pt x="106" y="211"/>
                    <a:pt x="106" y="213"/>
                    <a:pt x="103" y="217"/>
                  </a:cubicBezTo>
                  <a:cubicBezTo>
                    <a:pt x="101" y="220"/>
                    <a:pt x="100" y="221"/>
                    <a:pt x="97" y="228"/>
                  </a:cubicBezTo>
                  <a:cubicBezTo>
                    <a:pt x="97" y="232"/>
                    <a:pt x="97" y="234"/>
                    <a:pt x="96" y="238"/>
                  </a:cubicBezTo>
                  <a:cubicBezTo>
                    <a:pt x="94" y="244"/>
                    <a:pt x="77" y="239"/>
                    <a:pt x="72" y="238"/>
                  </a:cubicBezTo>
                  <a:cubicBezTo>
                    <a:pt x="66" y="236"/>
                    <a:pt x="55" y="234"/>
                    <a:pt x="57" y="227"/>
                  </a:cubicBezTo>
                  <a:cubicBezTo>
                    <a:pt x="60" y="220"/>
                    <a:pt x="62" y="213"/>
                    <a:pt x="63" y="203"/>
                  </a:cubicBezTo>
                  <a:cubicBezTo>
                    <a:pt x="53" y="188"/>
                    <a:pt x="43" y="168"/>
                    <a:pt x="41" y="149"/>
                  </a:cubicBezTo>
                  <a:cubicBezTo>
                    <a:pt x="39" y="135"/>
                    <a:pt x="40" y="126"/>
                    <a:pt x="43" y="117"/>
                  </a:cubicBezTo>
                  <a:cubicBezTo>
                    <a:pt x="48" y="104"/>
                    <a:pt x="55" y="92"/>
                    <a:pt x="66" y="82"/>
                  </a:cubicBezTo>
                  <a:cubicBezTo>
                    <a:pt x="81" y="69"/>
                    <a:pt x="95" y="64"/>
                    <a:pt x="116" y="61"/>
                  </a:cubicBezTo>
                  <a:cubicBezTo>
                    <a:pt x="111" y="66"/>
                    <a:pt x="106" y="73"/>
                    <a:pt x="100" y="79"/>
                  </a:cubicBezTo>
                  <a:cubicBezTo>
                    <a:pt x="95" y="86"/>
                    <a:pt x="91" y="93"/>
                    <a:pt x="88" y="100"/>
                  </a:cubicBezTo>
                  <a:cubicBezTo>
                    <a:pt x="83" y="110"/>
                    <a:pt x="83" y="114"/>
                    <a:pt x="89" y="123"/>
                  </a:cubicBezTo>
                  <a:cubicBezTo>
                    <a:pt x="95" y="130"/>
                    <a:pt x="98" y="134"/>
                    <a:pt x="101" y="141"/>
                  </a:cubicBezTo>
                  <a:cubicBezTo>
                    <a:pt x="99" y="146"/>
                    <a:pt x="98" y="149"/>
                    <a:pt x="97" y="155"/>
                  </a:cubicBezTo>
                  <a:cubicBezTo>
                    <a:pt x="104" y="163"/>
                    <a:pt x="109" y="168"/>
                    <a:pt x="116" y="169"/>
                  </a:cubicBezTo>
                  <a:cubicBezTo>
                    <a:pt x="123" y="171"/>
                    <a:pt x="128" y="171"/>
                    <a:pt x="134" y="168"/>
                  </a:cubicBezTo>
                  <a:cubicBezTo>
                    <a:pt x="147" y="161"/>
                    <a:pt x="160" y="152"/>
                    <a:pt x="174" y="152"/>
                  </a:cubicBezTo>
                  <a:cubicBezTo>
                    <a:pt x="181" y="135"/>
                    <a:pt x="181" y="121"/>
                    <a:pt x="177" y="104"/>
                  </a:cubicBezTo>
                  <a:cubicBezTo>
                    <a:pt x="175" y="93"/>
                    <a:pt x="174" y="83"/>
                    <a:pt x="174" y="71"/>
                  </a:cubicBezTo>
                  <a:cubicBezTo>
                    <a:pt x="171" y="83"/>
                    <a:pt x="170" y="93"/>
                    <a:pt x="172" y="105"/>
                  </a:cubicBezTo>
                  <a:cubicBezTo>
                    <a:pt x="175" y="119"/>
                    <a:pt x="177" y="135"/>
                    <a:pt x="170" y="147"/>
                  </a:cubicBezTo>
                  <a:cubicBezTo>
                    <a:pt x="156" y="148"/>
                    <a:pt x="145" y="156"/>
                    <a:pt x="133" y="163"/>
                  </a:cubicBezTo>
                  <a:cubicBezTo>
                    <a:pt x="128" y="165"/>
                    <a:pt x="123" y="165"/>
                    <a:pt x="117" y="164"/>
                  </a:cubicBezTo>
                  <a:cubicBezTo>
                    <a:pt x="112" y="162"/>
                    <a:pt x="109" y="159"/>
                    <a:pt x="104" y="153"/>
                  </a:cubicBezTo>
                  <a:cubicBezTo>
                    <a:pt x="103" y="147"/>
                    <a:pt x="105" y="144"/>
                    <a:pt x="108" y="138"/>
                  </a:cubicBezTo>
                  <a:cubicBezTo>
                    <a:pt x="112" y="129"/>
                    <a:pt x="117" y="121"/>
                    <a:pt x="123" y="112"/>
                  </a:cubicBezTo>
                  <a:cubicBezTo>
                    <a:pt x="116" y="120"/>
                    <a:pt x="110" y="127"/>
                    <a:pt x="104" y="135"/>
                  </a:cubicBezTo>
                  <a:cubicBezTo>
                    <a:pt x="102" y="129"/>
                    <a:pt x="99" y="126"/>
                    <a:pt x="94" y="120"/>
                  </a:cubicBezTo>
                  <a:cubicBezTo>
                    <a:pt x="90" y="113"/>
                    <a:pt x="89" y="110"/>
                    <a:pt x="93" y="103"/>
                  </a:cubicBezTo>
                  <a:cubicBezTo>
                    <a:pt x="96" y="95"/>
                    <a:pt x="99" y="89"/>
                    <a:pt x="105" y="82"/>
                  </a:cubicBezTo>
                  <a:cubicBezTo>
                    <a:pt x="116" y="71"/>
                    <a:pt x="126" y="58"/>
                    <a:pt x="137" y="47"/>
                  </a:cubicBezTo>
                  <a:cubicBezTo>
                    <a:pt x="143" y="41"/>
                    <a:pt x="146" y="41"/>
                    <a:pt x="154" y="40"/>
                  </a:cubicBezTo>
                  <a:cubicBezTo>
                    <a:pt x="162" y="39"/>
                    <a:pt x="169" y="37"/>
                    <a:pt x="177" y="36"/>
                  </a:cubicBezTo>
                  <a:cubicBezTo>
                    <a:pt x="169" y="36"/>
                    <a:pt x="162" y="37"/>
                    <a:pt x="155" y="37"/>
                  </a:cubicBezTo>
                  <a:cubicBezTo>
                    <a:pt x="155" y="37"/>
                    <a:pt x="155" y="37"/>
                    <a:pt x="155" y="37"/>
                  </a:cubicBezTo>
                  <a:cubicBezTo>
                    <a:pt x="162" y="28"/>
                    <a:pt x="166" y="23"/>
                    <a:pt x="177" y="18"/>
                  </a:cubicBezTo>
                  <a:cubicBezTo>
                    <a:pt x="206" y="5"/>
                    <a:pt x="224" y="4"/>
                    <a:pt x="246" y="23"/>
                  </a:cubicBezTo>
                  <a:cubicBezTo>
                    <a:pt x="252" y="28"/>
                    <a:pt x="257" y="32"/>
                    <a:pt x="262" y="36"/>
                  </a:cubicBezTo>
                  <a:cubicBezTo>
                    <a:pt x="260" y="37"/>
                    <a:pt x="259" y="37"/>
                    <a:pt x="256" y="38"/>
                  </a:cubicBezTo>
                  <a:cubicBezTo>
                    <a:pt x="259" y="37"/>
                    <a:pt x="262" y="38"/>
                    <a:pt x="265" y="39"/>
                  </a:cubicBezTo>
                  <a:cubicBezTo>
                    <a:pt x="266" y="39"/>
                    <a:pt x="267" y="40"/>
                    <a:pt x="268" y="40"/>
                  </a:cubicBezTo>
                  <a:cubicBezTo>
                    <a:pt x="272" y="43"/>
                    <a:pt x="275" y="44"/>
                    <a:pt x="277" y="48"/>
                  </a:cubicBezTo>
                  <a:cubicBezTo>
                    <a:pt x="280" y="52"/>
                    <a:pt x="283" y="56"/>
                    <a:pt x="285" y="61"/>
                  </a:cubicBezTo>
                  <a:cubicBezTo>
                    <a:pt x="283" y="60"/>
                    <a:pt x="282" y="60"/>
                    <a:pt x="281" y="59"/>
                  </a:cubicBezTo>
                  <a:cubicBezTo>
                    <a:pt x="280" y="59"/>
                    <a:pt x="280" y="59"/>
                    <a:pt x="279" y="59"/>
                  </a:cubicBezTo>
                  <a:cubicBezTo>
                    <a:pt x="277" y="58"/>
                    <a:pt x="275" y="59"/>
                    <a:pt x="274" y="60"/>
                  </a:cubicBezTo>
                  <a:cubicBezTo>
                    <a:pt x="274" y="60"/>
                    <a:pt x="274" y="60"/>
                    <a:pt x="274" y="60"/>
                  </a:cubicBezTo>
                  <a:cubicBezTo>
                    <a:pt x="271" y="61"/>
                    <a:pt x="268" y="62"/>
                    <a:pt x="265" y="63"/>
                  </a:cubicBezTo>
                  <a:cubicBezTo>
                    <a:pt x="267" y="63"/>
                    <a:pt x="269" y="63"/>
                    <a:pt x="271" y="63"/>
                  </a:cubicBezTo>
                  <a:cubicBezTo>
                    <a:pt x="271" y="63"/>
                    <a:pt x="271" y="63"/>
                    <a:pt x="271" y="63"/>
                  </a:cubicBezTo>
                  <a:cubicBezTo>
                    <a:pt x="271" y="63"/>
                    <a:pt x="270" y="65"/>
                    <a:pt x="270" y="66"/>
                  </a:cubicBezTo>
                  <a:cubicBezTo>
                    <a:pt x="270" y="67"/>
                    <a:pt x="270" y="69"/>
                    <a:pt x="271" y="70"/>
                  </a:cubicBezTo>
                  <a:cubicBezTo>
                    <a:pt x="271" y="70"/>
                    <a:pt x="271" y="70"/>
                    <a:pt x="271" y="70"/>
                  </a:cubicBezTo>
                  <a:cubicBezTo>
                    <a:pt x="271" y="71"/>
                    <a:pt x="271" y="71"/>
                    <a:pt x="272" y="71"/>
                  </a:cubicBezTo>
                  <a:cubicBezTo>
                    <a:pt x="271" y="72"/>
                    <a:pt x="270" y="72"/>
                    <a:pt x="268" y="73"/>
                  </a:cubicBezTo>
                  <a:cubicBezTo>
                    <a:pt x="274" y="72"/>
                    <a:pt x="278" y="72"/>
                    <a:pt x="284" y="73"/>
                  </a:cubicBezTo>
                  <a:cubicBezTo>
                    <a:pt x="284" y="74"/>
                    <a:pt x="284" y="76"/>
                    <a:pt x="285" y="78"/>
                  </a:cubicBezTo>
                  <a:cubicBezTo>
                    <a:pt x="284" y="78"/>
                    <a:pt x="283" y="78"/>
                    <a:pt x="283" y="78"/>
                  </a:cubicBezTo>
                  <a:cubicBezTo>
                    <a:pt x="283" y="78"/>
                    <a:pt x="283" y="78"/>
                    <a:pt x="283" y="78"/>
                  </a:cubicBezTo>
                  <a:cubicBezTo>
                    <a:pt x="280" y="76"/>
                    <a:pt x="277" y="76"/>
                    <a:pt x="274" y="77"/>
                  </a:cubicBezTo>
                  <a:cubicBezTo>
                    <a:pt x="262" y="80"/>
                    <a:pt x="265" y="86"/>
                    <a:pt x="260" y="95"/>
                  </a:cubicBezTo>
                  <a:cubicBezTo>
                    <a:pt x="265" y="89"/>
                    <a:pt x="265" y="82"/>
                    <a:pt x="274" y="80"/>
                  </a:cubicBezTo>
                  <a:cubicBezTo>
                    <a:pt x="276" y="79"/>
                    <a:pt x="277" y="79"/>
                    <a:pt x="278" y="79"/>
                  </a:cubicBezTo>
                  <a:cubicBezTo>
                    <a:pt x="276" y="80"/>
                    <a:pt x="274" y="82"/>
                    <a:pt x="273" y="85"/>
                  </a:cubicBezTo>
                  <a:cubicBezTo>
                    <a:pt x="271" y="92"/>
                    <a:pt x="272" y="97"/>
                    <a:pt x="269" y="104"/>
                  </a:cubicBezTo>
                  <a:cubicBezTo>
                    <a:pt x="273" y="98"/>
                    <a:pt x="273" y="92"/>
                    <a:pt x="276" y="86"/>
                  </a:cubicBezTo>
                  <a:cubicBezTo>
                    <a:pt x="277" y="84"/>
                    <a:pt x="281" y="81"/>
                    <a:pt x="283" y="81"/>
                  </a:cubicBezTo>
                  <a:cubicBezTo>
                    <a:pt x="284" y="81"/>
                    <a:pt x="284" y="81"/>
                    <a:pt x="285" y="81"/>
                  </a:cubicBezTo>
                  <a:cubicBezTo>
                    <a:pt x="286" y="85"/>
                    <a:pt x="286" y="88"/>
                    <a:pt x="286" y="91"/>
                  </a:cubicBezTo>
                  <a:cubicBezTo>
                    <a:pt x="285" y="97"/>
                    <a:pt x="284" y="106"/>
                    <a:pt x="283" y="109"/>
                  </a:cubicBezTo>
                  <a:cubicBezTo>
                    <a:pt x="286" y="105"/>
                    <a:pt x="287" y="97"/>
                    <a:pt x="289" y="91"/>
                  </a:cubicBezTo>
                  <a:cubicBezTo>
                    <a:pt x="290" y="85"/>
                    <a:pt x="290" y="78"/>
                    <a:pt x="288" y="72"/>
                  </a:cubicBezTo>
                  <a:cubicBezTo>
                    <a:pt x="287" y="63"/>
                    <a:pt x="296" y="64"/>
                    <a:pt x="301" y="60"/>
                  </a:cubicBezTo>
                  <a:cubicBezTo>
                    <a:pt x="305" y="57"/>
                    <a:pt x="308" y="52"/>
                    <a:pt x="311" y="49"/>
                  </a:cubicBezTo>
                  <a:cubicBezTo>
                    <a:pt x="315" y="46"/>
                    <a:pt x="320" y="51"/>
                    <a:pt x="321" y="54"/>
                  </a:cubicBezTo>
                  <a:cubicBezTo>
                    <a:pt x="327" y="68"/>
                    <a:pt x="330" y="91"/>
                    <a:pt x="329" y="106"/>
                  </a:cubicBezTo>
                  <a:cubicBezTo>
                    <a:pt x="327" y="122"/>
                    <a:pt x="319" y="140"/>
                    <a:pt x="305" y="148"/>
                  </a:cubicBezTo>
                  <a:cubicBezTo>
                    <a:pt x="286" y="158"/>
                    <a:pt x="265" y="152"/>
                    <a:pt x="246" y="145"/>
                  </a:cubicBezTo>
                  <a:cubicBezTo>
                    <a:pt x="243" y="144"/>
                    <a:pt x="240" y="142"/>
                    <a:pt x="236" y="140"/>
                  </a:cubicBezTo>
                  <a:cubicBezTo>
                    <a:pt x="237" y="144"/>
                    <a:pt x="238" y="149"/>
                    <a:pt x="237" y="153"/>
                  </a:cubicBezTo>
                  <a:cubicBezTo>
                    <a:pt x="235" y="160"/>
                    <a:pt x="231" y="170"/>
                    <a:pt x="240" y="172"/>
                  </a:cubicBezTo>
                  <a:cubicBezTo>
                    <a:pt x="244" y="173"/>
                    <a:pt x="245" y="173"/>
                    <a:pt x="250" y="171"/>
                  </a:cubicBezTo>
                  <a:cubicBezTo>
                    <a:pt x="246" y="171"/>
                    <a:pt x="244" y="171"/>
                    <a:pt x="242" y="171"/>
                  </a:cubicBezTo>
                  <a:cubicBezTo>
                    <a:pt x="239" y="170"/>
                    <a:pt x="238" y="169"/>
                    <a:pt x="237" y="167"/>
                  </a:cubicBezTo>
                  <a:cubicBezTo>
                    <a:pt x="238" y="167"/>
                    <a:pt x="239" y="168"/>
                    <a:pt x="242" y="168"/>
                  </a:cubicBezTo>
                  <a:cubicBezTo>
                    <a:pt x="249" y="170"/>
                    <a:pt x="255" y="167"/>
                    <a:pt x="256" y="162"/>
                  </a:cubicBezTo>
                  <a:cubicBezTo>
                    <a:pt x="257" y="159"/>
                    <a:pt x="257" y="158"/>
                    <a:pt x="258" y="154"/>
                  </a:cubicBezTo>
                  <a:cubicBezTo>
                    <a:pt x="260" y="155"/>
                    <a:pt x="261" y="155"/>
                    <a:pt x="263" y="156"/>
                  </a:cubicBezTo>
                  <a:cubicBezTo>
                    <a:pt x="262" y="158"/>
                    <a:pt x="261" y="161"/>
                    <a:pt x="260" y="164"/>
                  </a:cubicBezTo>
                  <a:cubicBezTo>
                    <a:pt x="258" y="171"/>
                    <a:pt x="250" y="176"/>
                    <a:pt x="242" y="176"/>
                  </a:cubicBezTo>
                  <a:cubicBezTo>
                    <a:pt x="235" y="176"/>
                    <a:pt x="231" y="172"/>
                    <a:pt x="226" y="168"/>
                  </a:cubicBezTo>
                  <a:cubicBezTo>
                    <a:pt x="223" y="165"/>
                    <a:pt x="220" y="162"/>
                    <a:pt x="217" y="159"/>
                  </a:cubicBezTo>
                  <a:cubicBezTo>
                    <a:pt x="208" y="156"/>
                    <a:pt x="202" y="153"/>
                    <a:pt x="194" y="148"/>
                  </a:cubicBezTo>
                  <a:cubicBezTo>
                    <a:pt x="199" y="154"/>
                    <a:pt x="203" y="158"/>
                    <a:pt x="211" y="161"/>
                  </a:cubicBezTo>
                  <a:cubicBezTo>
                    <a:pt x="210" y="173"/>
                    <a:pt x="206" y="181"/>
                    <a:pt x="202" y="192"/>
                  </a:cubicBezTo>
                  <a:cubicBezTo>
                    <a:pt x="201" y="197"/>
                    <a:pt x="189" y="217"/>
                    <a:pt x="185" y="219"/>
                  </a:cubicBezTo>
                  <a:cubicBezTo>
                    <a:pt x="183" y="221"/>
                    <a:pt x="167" y="233"/>
                    <a:pt x="165" y="235"/>
                  </a:cubicBezTo>
                  <a:cubicBezTo>
                    <a:pt x="162" y="238"/>
                    <a:pt x="161" y="242"/>
                    <a:pt x="157" y="244"/>
                  </a:cubicBezTo>
                  <a:cubicBezTo>
                    <a:pt x="148" y="249"/>
                    <a:pt x="141" y="239"/>
                    <a:pt x="136" y="231"/>
                  </a:cubicBezTo>
                  <a:cubicBezTo>
                    <a:pt x="134" y="227"/>
                    <a:pt x="127" y="216"/>
                    <a:pt x="133" y="213"/>
                  </a:cubicBezTo>
                  <a:cubicBezTo>
                    <a:pt x="138" y="210"/>
                    <a:pt x="141" y="208"/>
                    <a:pt x="147" y="204"/>
                  </a:cubicBezTo>
                  <a:cubicBezTo>
                    <a:pt x="148" y="206"/>
                    <a:pt x="149" y="207"/>
                    <a:pt x="150" y="209"/>
                  </a:cubicBezTo>
                  <a:close/>
                  <a:moveTo>
                    <a:pt x="0" y="96"/>
                  </a:moveTo>
                  <a:cubicBezTo>
                    <a:pt x="2" y="89"/>
                    <a:pt x="3" y="87"/>
                    <a:pt x="7" y="81"/>
                  </a:cubicBezTo>
                  <a:cubicBezTo>
                    <a:pt x="1" y="86"/>
                    <a:pt x="0" y="88"/>
                    <a:pt x="0" y="96"/>
                  </a:cubicBezTo>
                  <a:close/>
                  <a:moveTo>
                    <a:pt x="143" y="26"/>
                  </a:moveTo>
                  <a:cubicBezTo>
                    <a:pt x="150" y="13"/>
                    <a:pt x="155" y="8"/>
                    <a:pt x="169" y="1"/>
                  </a:cubicBezTo>
                  <a:cubicBezTo>
                    <a:pt x="153" y="5"/>
                    <a:pt x="149" y="8"/>
                    <a:pt x="143" y="26"/>
                  </a:cubicBezTo>
                  <a:close/>
                  <a:moveTo>
                    <a:pt x="145" y="13"/>
                  </a:moveTo>
                  <a:cubicBezTo>
                    <a:pt x="149" y="8"/>
                    <a:pt x="151" y="6"/>
                    <a:pt x="157" y="2"/>
                  </a:cubicBezTo>
                  <a:cubicBezTo>
                    <a:pt x="149" y="4"/>
                    <a:pt x="147" y="5"/>
                    <a:pt x="145" y="13"/>
                  </a:cubicBezTo>
                  <a:close/>
                  <a:moveTo>
                    <a:pt x="235" y="137"/>
                  </a:moveTo>
                  <a:cubicBezTo>
                    <a:pt x="237" y="136"/>
                    <a:pt x="240" y="134"/>
                    <a:pt x="242" y="133"/>
                  </a:cubicBezTo>
                  <a:cubicBezTo>
                    <a:pt x="240" y="134"/>
                    <a:pt x="237" y="134"/>
                    <a:pt x="235" y="135"/>
                  </a:cubicBezTo>
                  <a:cubicBezTo>
                    <a:pt x="230" y="135"/>
                    <a:pt x="229" y="137"/>
                    <a:pt x="229" y="141"/>
                  </a:cubicBezTo>
                  <a:cubicBezTo>
                    <a:pt x="228" y="144"/>
                    <a:pt x="228" y="146"/>
                    <a:pt x="227" y="149"/>
                  </a:cubicBezTo>
                  <a:cubicBezTo>
                    <a:pt x="228" y="146"/>
                    <a:pt x="229" y="143"/>
                    <a:pt x="231" y="141"/>
                  </a:cubicBezTo>
                  <a:cubicBezTo>
                    <a:pt x="232" y="138"/>
                    <a:pt x="232" y="138"/>
                    <a:pt x="235" y="137"/>
                  </a:cubicBez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92" name="Freeform 68"/>
            <p:cNvSpPr>
              <a:spLocks/>
            </p:cNvSpPr>
            <p:nvPr/>
          </p:nvSpPr>
          <p:spPr bwMode="auto">
            <a:xfrm>
              <a:off x="2250577" y="2398232"/>
              <a:ext cx="3964" cy="3783"/>
            </a:xfrm>
            <a:custGeom>
              <a:avLst/>
              <a:gdLst>
                <a:gd name="T0" fmla="*/ 1 w 9"/>
                <a:gd name="T1" fmla="*/ 7 h 9"/>
                <a:gd name="T2" fmla="*/ 3 w 9"/>
                <a:gd name="T3" fmla="*/ 1 h 9"/>
                <a:gd name="T4" fmla="*/ 9 w 9"/>
                <a:gd name="T5" fmla="*/ 3 h 9"/>
                <a:gd name="T6" fmla="*/ 9 w 9"/>
                <a:gd name="T7" fmla="*/ 4 h 9"/>
                <a:gd name="T8" fmla="*/ 4 w 9"/>
                <a:gd name="T9" fmla="*/ 9 h 9"/>
                <a:gd name="T10" fmla="*/ 1 w 9"/>
                <a:gd name="T11" fmla="*/ 7 h 9"/>
              </a:gdLst>
              <a:ahLst/>
              <a:cxnLst>
                <a:cxn ang="0">
                  <a:pos x="T0" y="T1"/>
                </a:cxn>
                <a:cxn ang="0">
                  <a:pos x="T2" y="T3"/>
                </a:cxn>
                <a:cxn ang="0">
                  <a:pos x="T4" y="T5"/>
                </a:cxn>
                <a:cxn ang="0">
                  <a:pos x="T6" y="T7"/>
                </a:cxn>
                <a:cxn ang="0">
                  <a:pos x="T8" y="T9"/>
                </a:cxn>
                <a:cxn ang="0">
                  <a:pos x="T10" y="T11"/>
                </a:cxn>
              </a:cxnLst>
              <a:rect l="0" t="0" r="r" b="b"/>
              <a:pathLst>
                <a:path w="9" h="9">
                  <a:moveTo>
                    <a:pt x="1" y="7"/>
                  </a:moveTo>
                  <a:cubicBezTo>
                    <a:pt x="0" y="5"/>
                    <a:pt x="1" y="2"/>
                    <a:pt x="3" y="1"/>
                  </a:cubicBezTo>
                  <a:cubicBezTo>
                    <a:pt x="6" y="0"/>
                    <a:pt x="8" y="1"/>
                    <a:pt x="9" y="3"/>
                  </a:cubicBezTo>
                  <a:cubicBezTo>
                    <a:pt x="9" y="4"/>
                    <a:pt x="9" y="4"/>
                    <a:pt x="9" y="4"/>
                  </a:cubicBezTo>
                  <a:cubicBezTo>
                    <a:pt x="7" y="5"/>
                    <a:pt x="6" y="7"/>
                    <a:pt x="4" y="9"/>
                  </a:cubicBezTo>
                  <a:cubicBezTo>
                    <a:pt x="3" y="9"/>
                    <a:pt x="2" y="8"/>
                    <a:pt x="1" y="7"/>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93" name="Freeform 69"/>
            <p:cNvSpPr>
              <a:spLocks/>
            </p:cNvSpPr>
            <p:nvPr/>
          </p:nvSpPr>
          <p:spPr bwMode="auto">
            <a:xfrm>
              <a:off x="2271656" y="2391926"/>
              <a:ext cx="2883" cy="2522"/>
            </a:xfrm>
            <a:custGeom>
              <a:avLst/>
              <a:gdLst>
                <a:gd name="T0" fmla="*/ 1 w 7"/>
                <a:gd name="T1" fmla="*/ 3 h 6"/>
                <a:gd name="T2" fmla="*/ 4 w 7"/>
                <a:gd name="T3" fmla="*/ 0 h 6"/>
                <a:gd name="T4" fmla="*/ 7 w 7"/>
                <a:gd name="T5" fmla="*/ 4 h 6"/>
                <a:gd name="T6" fmla="*/ 7 w 7"/>
                <a:gd name="T7" fmla="*/ 5 h 6"/>
                <a:gd name="T8" fmla="*/ 2 w 7"/>
                <a:gd name="T9" fmla="*/ 6 h 6"/>
                <a:gd name="T10" fmla="*/ 1 w 7"/>
                <a:gd name="T11" fmla="*/ 3 h 6"/>
              </a:gdLst>
              <a:ahLst/>
              <a:cxnLst>
                <a:cxn ang="0">
                  <a:pos x="T0" y="T1"/>
                </a:cxn>
                <a:cxn ang="0">
                  <a:pos x="T2" y="T3"/>
                </a:cxn>
                <a:cxn ang="0">
                  <a:pos x="T4" y="T5"/>
                </a:cxn>
                <a:cxn ang="0">
                  <a:pos x="T6" y="T7"/>
                </a:cxn>
                <a:cxn ang="0">
                  <a:pos x="T8" y="T9"/>
                </a:cxn>
                <a:cxn ang="0">
                  <a:pos x="T10" y="T11"/>
                </a:cxn>
              </a:cxnLst>
              <a:rect l="0" t="0" r="r" b="b"/>
              <a:pathLst>
                <a:path w="7" h="6">
                  <a:moveTo>
                    <a:pt x="1" y="3"/>
                  </a:moveTo>
                  <a:cubicBezTo>
                    <a:pt x="1" y="2"/>
                    <a:pt x="2" y="0"/>
                    <a:pt x="4" y="0"/>
                  </a:cubicBezTo>
                  <a:cubicBezTo>
                    <a:pt x="6" y="1"/>
                    <a:pt x="7" y="2"/>
                    <a:pt x="7" y="4"/>
                  </a:cubicBezTo>
                  <a:cubicBezTo>
                    <a:pt x="7" y="4"/>
                    <a:pt x="7" y="5"/>
                    <a:pt x="7" y="5"/>
                  </a:cubicBezTo>
                  <a:cubicBezTo>
                    <a:pt x="5" y="5"/>
                    <a:pt x="3" y="6"/>
                    <a:pt x="2" y="6"/>
                  </a:cubicBezTo>
                  <a:cubicBezTo>
                    <a:pt x="1" y="6"/>
                    <a:pt x="0" y="4"/>
                    <a:pt x="1" y="3"/>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sp>
        <p:nvSpPr>
          <p:cNvPr id="194" name="Rounded Rectangle 193"/>
          <p:cNvSpPr/>
          <p:nvPr/>
        </p:nvSpPr>
        <p:spPr>
          <a:xfrm>
            <a:off x="2971800" y="4350071"/>
            <a:ext cx="3317620" cy="2041182"/>
          </a:xfrm>
          <a:prstGeom prst="roundRect">
            <a:avLst>
              <a:gd name="adj" fmla="val 4228"/>
            </a:avLst>
          </a:prstGeom>
          <a:noFill/>
          <a:ln>
            <a:solidFill>
              <a:schemeClr val="tx1">
                <a:lumMod val="75000"/>
                <a:lumOff val="25000"/>
              </a:schemeClr>
            </a:solidFill>
          </a:ln>
          <a:effectLst/>
        </p:spPr>
        <p:style>
          <a:lnRef idx="1">
            <a:schemeClr val="accent4"/>
          </a:lnRef>
          <a:fillRef idx="2">
            <a:schemeClr val="accent4"/>
          </a:fillRef>
          <a:effectRef idx="1">
            <a:schemeClr val="accent4"/>
          </a:effectRef>
          <a:fontRef idx="minor">
            <a:schemeClr val="dk1"/>
          </a:fontRef>
        </p:style>
        <p:txBody>
          <a:bodyPr lIns="0" rIns="0" anchor="t" anchorCtr="0"/>
          <a:lstStyle/>
          <a:p>
            <a:pPr algn="ctr">
              <a:lnSpc>
                <a:spcPct val="80000"/>
              </a:lnSpc>
              <a:defRPr/>
            </a:pPr>
            <a:endParaRPr lang="en-US" sz="1467" b="1">
              <a:solidFill>
                <a:schemeClr val="bg1"/>
              </a:solidFill>
              <a:cs typeface="Calibri"/>
            </a:endParaRPr>
          </a:p>
        </p:txBody>
      </p:sp>
      <p:sp>
        <p:nvSpPr>
          <p:cNvPr id="195" name="Rounded Rectangle 194"/>
          <p:cNvSpPr/>
          <p:nvPr/>
        </p:nvSpPr>
        <p:spPr>
          <a:xfrm>
            <a:off x="2990242" y="2253304"/>
            <a:ext cx="3317620" cy="963551"/>
          </a:xfrm>
          <a:prstGeom prst="roundRect">
            <a:avLst>
              <a:gd name="adj" fmla="val 4228"/>
            </a:avLst>
          </a:prstGeom>
          <a:noFill/>
          <a:ln>
            <a:solidFill>
              <a:schemeClr val="tx1">
                <a:lumMod val="75000"/>
                <a:lumOff val="25000"/>
              </a:schemeClr>
            </a:solidFill>
          </a:ln>
          <a:effectLst/>
        </p:spPr>
        <p:style>
          <a:lnRef idx="1">
            <a:schemeClr val="accent4"/>
          </a:lnRef>
          <a:fillRef idx="2">
            <a:schemeClr val="accent4"/>
          </a:fillRef>
          <a:effectRef idx="1">
            <a:schemeClr val="accent4"/>
          </a:effectRef>
          <a:fontRef idx="minor">
            <a:schemeClr val="dk1"/>
          </a:fontRef>
        </p:style>
        <p:txBody>
          <a:bodyPr lIns="0" rIns="0" anchor="t" anchorCtr="0"/>
          <a:lstStyle/>
          <a:p>
            <a:pPr algn="ctr">
              <a:lnSpc>
                <a:spcPct val="80000"/>
              </a:lnSpc>
              <a:defRPr/>
            </a:pPr>
            <a:endParaRPr lang="en-US" sz="1467" b="1">
              <a:solidFill>
                <a:schemeClr val="bg1"/>
              </a:solidFill>
              <a:cs typeface="Calibri"/>
            </a:endParaRPr>
          </a:p>
        </p:txBody>
      </p:sp>
      <p:sp>
        <p:nvSpPr>
          <p:cNvPr id="196" name="Rounded Rectangle 195"/>
          <p:cNvSpPr/>
          <p:nvPr/>
        </p:nvSpPr>
        <p:spPr>
          <a:xfrm>
            <a:off x="8486825" y="2422422"/>
            <a:ext cx="3293288" cy="963551"/>
          </a:xfrm>
          <a:prstGeom prst="roundRect">
            <a:avLst>
              <a:gd name="adj" fmla="val 4228"/>
            </a:avLst>
          </a:prstGeom>
          <a:noFill/>
          <a:ln>
            <a:solidFill>
              <a:schemeClr val="tx1">
                <a:lumMod val="75000"/>
                <a:lumOff val="25000"/>
              </a:schemeClr>
            </a:solidFill>
          </a:ln>
          <a:effectLst/>
        </p:spPr>
        <p:style>
          <a:lnRef idx="1">
            <a:schemeClr val="accent4"/>
          </a:lnRef>
          <a:fillRef idx="2">
            <a:schemeClr val="accent4"/>
          </a:fillRef>
          <a:effectRef idx="1">
            <a:schemeClr val="accent4"/>
          </a:effectRef>
          <a:fontRef idx="minor">
            <a:schemeClr val="dk1"/>
          </a:fontRef>
        </p:style>
        <p:txBody>
          <a:bodyPr lIns="0" rIns="0" anchor="t" anchorCtr="0"/>
          <a:lstStyle/>
          <a:p>
            <a:pPr algn="ctr">
              <a:lnSpc>
                <a:spcPct val="80000"/>
              </a:lnSpc>
              <a:defRPr/>
            </a:pPr>
            <a:endParaRPr lang="en-US" sz="1467" b="1">
              <a:solidFill>
                <a:schemeClr val="bg1"/>
              </a:solidFill>
              <a:cs typeface="Calibri"/>
            </a:endParaRPr>
          </a:p>
        </p:txBody>
      </p:sp>
      <p:sp>
        <p:nvSpPr>
          <p:cNvPr id="197" name="Rounded Rectangle 196"/>
          <p:cNvSpPr/>
          <p:nvPr/>
        </p:nvSpPr>
        <p:spPr>
          <a:xfrm>
            <a:off x="8486825" y="4488915"/>
            <a:ext cx="3280668" cy="1399232"/>
          </a:xfrm>
          <a:prstGeom prst="roundRect">
            <a:avLst>
              <a:gd name="adj" fmla="val 4228"/>
            </a:avLst>
          </a:prstGeom>
          <a:noFill/>
          <a:ln>
            <a:solidFill>
              <a:schemeClr val="tx1">
                <a:lumMod val="75000"/>
                <a:lumOff val="25000"/>
              </a:schemeClr>
            </a:solidFill>
          </a:ln>
          <a:effectLst/>
        </p:spPr>
        <p:style>
          <a:lnRef idx="1">
            <a:schemeClr val="accent4"/>
          </a:lnRef>
          <a:fillRef idx="2">
            <a:schemeClr val="accent4"/>
          </a:fillRef>
          <a:effectRef idx="1">
            <a:schemeClr val="accent4"/>
          </a:effectRef>
          <a:fontRef idx="minor">
            <a:schemeClr val="dk1"/>
          </a:fontRef>
        </p:style>
        <p:txBody>
          <a:bodyPr lIns="0" rIns="0" anchor="t" anchorCtr="0"/>
          <a:lstStyle/>
          <a:p>
            <a:pPr algn="ctr">
              <a:lnSpc>
                <a:spcPct val="80000"/>
              </a:lnSpc>
              <a:defRPr/>
            </a:pPr>
            <a:endParaRPr lang="en-US" sz="1467" b="1">
              <a:solidFill>
                <a:schemeClr val="bg1"/>
              </a:solidFill>
              <a:cs typeface="Calibri"/>
            </a:endParaRPr>
          </a:p>
        </p:txBody>
      </p:sp>
      <p:pic>
        <p:nvPicPr>
          <p:cNvPr id="198" name="Picture 197" descr="datastream.png"/>
          <p:cNvPicPr>
            <a:picLocks noChangeAspect="1"/>
          </p:cNvPicPr>
          <p:nvPr/>
        </p:nvPicPr>
        <p:blipFill>
          <a:blip r:embed="rId8">
            <a:alphaModFix amt="50000"/>
            <a:extLst>
              <a:ext uri="{28A0092B-C50C-407E-A947-70E740481C1C}">
                <a14:useLocalDpi xmlns:a14="http://schemas.microsoft.com/office/drawing/2010/main"/>
              </a:ext>
            </a:extLst>
          </a:blip>
          <a:stretch>
            <a:fillRect/>
          </a:stretch>
        </p:blipFill>
        <p:spPr>
          <a:xfrm>
            <a:off x="1087557" y="988078"/>
            <a:ext cx="2037099" cy="5336522"/>
          </a:xfrm>
          <a:prstGeom prst="rect">
            <a:avLst/>
          </a:prstGeom>
        </p:spPr>
      </p:pic>
    </p:spTree>
    <p:extLst>
      <p:ext uri="{BB962C8B-B14F-4D97-AF65-F5344CB8AC3E}">
        <p14:creationId xmlns:p14="http://schemas.microsoft.com/office/powerpoint/2010/main" val="335555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4309" y="976690"/>
            <a:ext cx="7470255" cy="2832714"/>
          </a:xfrm>
        </p:spPr>
        <p:txBody>
          <a:bodyPr/>
          <a:lstStyle/>
          <a:p>
            <a:r>
              <a:rPr lang="en-US" dirty="0"/>
              <a:t>Machine Learning Tour</a:t>
            </a:r>
          </a:p>
        </p:txBody>
      </p:sp>
    </p:spTree>
    <p:extLst>
      <p:ext uri="{BB962C8B-B14F-4D97-AF65-F5344CB8AC3E}">
        <p14:creationId xmlns:p14="http://schemas.microsoft.com/office/powerpoint/2010/main" val="182358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15" name="Rectangle 14">
            <a:extLst>
              <a:ext uri="{FF2B5EF4-FFF2-40B4-BE49-F238E27FC236}">
                <a16:creationId xmlns:a16="http://schemas.microsoft.com/office/drawing/2014/main" id="{45484519-9F52-4E24-BBCA-B14CC2B2DF45}"/>
              </a:ext>
            </a:extLst>
          </p:cNvPr>
          <p:cNvSpPr/>
          <p:nvPr/>
        </p:nvSpPr>
        <p:spPr>
          <a:xfrm>
            <a:off x="4165081" y="1212149"/>
            <a:ext cx="3860085" cy="45969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6" name="Rectangle 15">
            <a:extLst>
              <a:ext uri="{FF2B5EF4-FFF2-40B4-BE49-F238E27FC236}">
                <a16:creationId xmlns:a16="http://schemas.microsoft.com/office/drawing/2014/main" id="{2061E8C5-4BD4-4E74-9A18-ACF2E9E363C0}"/>
              </a:ext>
            </a:extLst>
          </p:cNvPr>
          <p:cNvSpPr/>
          <p:nvPr/>
        </p:nvSpPr>
        <p:spPr>
          <a:xfrm>
            <a:off x="8125394" y="1212148"/>
            <a:ext cx="3860085" cy="4596980"/>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Rectangle 1">
            <a:extLst>
              <a:ext uri="{FF2B5EF4-FFF2-40B4-BE49-F238E27FC236}">
                <a16:creationId xmlns:a16="http://schemas.microsoft.com/office/drawing/2014/main" id="{AC454CC2-14B4-46EE-AC2F-1CA13B61EE55}"/>
              </a:ext>
            </a:extLst>
          </p:cNvPr>
          <p:cNvSpPr/>
          <p:nvPr/>
        </p:nvSpPr>
        <p:spPr>
          <a:xfrm>
            <a:off x="204768" y="1212150"/>
            <a:ext cx="3860085" cy="4596980"/>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850" name="Shape 850"/>
          <p:cNvSpPr txBox="1"/>
          <p:nvPr/>
        </p:nvSpPr>
        <p:spPr>
          <a:xfrm>
            <a:off x="204768" y="4002662"/>
            <a:ext cx="3944890" cy="1483738"/>
          </a:xfrm>
          <a:prstGeom prst="rect">
            <a:avLst/>
          </a:prstGeom>
          <a:noFill/>
          <a:ln>
            <a:noFill/>
          </a:ln>
        </p:spPr>
        <p:txBody>
          <a:bodyPr lIns="91425" tIns="45700" rIns="91425" bIns="45700" anchor="t" anchorCtr="0">
            <a:noAutofit/>
          </a:bodyPr>
          <a:lstStyle/>
          <a:p>
            <a:pPr marL="285750" marR="0" lvl="0" indent="-285750" rtl="0">
              <a:lnSpc>
                <a:spcPts val="1800"/>
              </a:lnSpc>
              <a:spcBef>
                <a:spcPts val="0"/>
              </a:spcBef>
              <a:spcAft>
                <a:spcPts val="0"/>
              </a:spcAft>
              <a:buClr>
                <a:schemeClr val="accent1"/>
              </a:buClr>
              <a:buSzPct val="70000"/>
              <a:buFont typeface="Arial" panose="020B0604020202020204" pitchFamily="34" charset="0"/>
              <a:buChar char="►"/>
            </a:pPr>
            <a:r>
              <a:rPr lang="en-US" sz="1600" i="0" u="none" strike="noStrike" cap="none" dirty="0">
                <a:solidFill>
                  <a:srgbClr val="000000"/>
                </a:solidFill>
                <a:latin typeface="+mj-lt"/>
                <a:ea typeface="Avenir"/>
                <a:cs typeface="Avenir"/>
                <a:sym typeface="Avenir"/>
              </a:rPr>
              <a:t>Deviation from past behavior</a:t>
            </a:r>
          </a:p>
          <a:p>
            <a:pPr marL="285750" marR="0" lvl="0" indent="-285750" rtl="0">
              <a:lnSpc>
                <a:spcPts val="1800"/>
              </a:lnSpc>
              <a:spcBef>
                <a:spcPts val="0"/>
              </a:spcBef>
              <a:spcAft>
                <a:spcPts val="0"/>
              </a:spcAft>
              <a:buClr>
                <a:schemeClr val="accent1"/>
              </a:buClr>
              <a:buSzPct val="70000"/>
              <a:buFont typeface="Arial" panose="020B0604020202020204" pitchFamily="34" charset="0"/>
              <a:buChar char="►"/>
            </a:pPr>
            <a:r>
              <a:rPr lang="en-US" sz="1600" i="0" u="none" strike="noStrike" cap="none" dirty="0">
                <a:solidFill>
                  <a:srgbClr val="000000"/>
                </a:solidFill>
                <a:latin typeface="+mj-lt"/>
                <a:ea typeface="Avenir"/>
                <a:cs typeface="Avenir"/>
                <a:sym typeface="Avenir"/>
              </a:rPr>
              <a:t>Deviation from peers</a:t>
            </a:r>
          </a:p>
          <a:p>
            <a:pPr marL="285750" marR="0" lvl="0" indent="-285750" rtl="0">
              <a:lnSpc>
                <a:spcPts val="1800"/>
              </a:lnSpc>
              <a:spcBef>
                <a:spcPts val="0"/>
              </a:spcBef>
              <a:spcAft>
                <a:spcPts val="0"/>
              </a:spcAft>
              <a:buClr>
                <a:schemeClr val="accent1"/>
              </a:buClr>
              <a:buSzPct val="70000"/>
              <a:buFont typeface="Arial" panose="020B0604020202020204" pitchFamily="34" charset="0"/>
              <a:buChar char="►"/>
            </a:pPr>
            <a:r>
              <a:rPr lang="en-US" sz="1600" dirty="0">
                <a:solidFill>
                  <a:srgbClr val="000000"/>
                </a:solidFill>
                <a:latin typeface="+mj-lt"/>
                <a:ea typeface="Avenir"/>
                <a:cs typeface="Avenir"/>
                <a:sym typeface="Avenir"/>
              </a:rPr>
              <a:t>(aka</a:t>
            </a:r>
            <a:r>
              <a:rPr lang="en-US" sz="1600" i="0" u="none" strike="noStrike" cap="none" dirty="0">
                <a:solidFill>
                  <a:srgbClr val="000000"/>
                </a:solidFill>
                <a:latin typeface="+mj-lt"/>
                <a:ea typeface="Avenir"/>
                <a:cs typeface="Avenir"/>
                <a:sym typeface="Avenir"/>
              </a:rPr>
              <a:t> </a:t>
            </a:r>
            <a:r>
              <a:rPr lang="en-US" sz="1600" dirty="0">
                <a:solidFill>
                  <a:srgbClr val="000000"/>
                </a:solidFill>
                <a:latin typeface="+mj-lt"/>
                <a:ea typeface="Avenir"/>
                <a:cs typeface="Avenir"/>
                <a:sym typeface="Avenir"/>
              </a:rPr>
              <a:t>Multivariate</a:t>
            </a:r>
            <a:r>
              <a:rPr lang="en-US" sz="1600" i="0" u="none" strike="noStrike" cap="none" dirty="0">
                <a:solidFill>
                  <a:srgbClr val="000000"/>
                </a:solidFill>
                <a:latin typeface="+mj-lt"/>
                <a:ea typeface="Avenir"/>
                <a:cs typeface="Avenir"/>
                <a:sym typeface="Avenir"/>
              </a:rPr>
              <a:t> AD or Cohesive AD)</a:t>
            </a:r>
          </a:p>
          <a:p>
            <a:pPr marL="285750" marR="0" lvl="0" indent="-285750" rtl="0">
              <a:lnSpc>
                <a:spcPts val="1800"/>
              </a:lnSpc>
              <a:spcBef>
                <a:spcPts val="0"/>
              </a:spcBef>
              <a:spcAft>
                <a:spcPts val="0"/>
              </a:spcAft>
              <a:buClr>
                <a:schemeClr val="accent1"/>
              </a:buClr>
              <a:buSzPct val="70000"/>
              <a:buFont typeface="Arial" panose="020B0604020202020204" pitchFamily="34" charset="0"/>
              <a:buChar char="►"/>
            </a:pPr>
            <a:r>
              <a:rPr lang="en-US" sz="1600" i="0" u="none" strike="noStrike" cap="none" dirty="0">
                <a:solidFill>
                  <a:srgbClr val="000000"/>
                </a:solidFill>
                <a:latin typeface="+mj-lt"/>
                <a:ea typeface="Avenir"/>
                <a:cs typeface="Avenir"/>
                <a:sym typeface="Avenir"/>
              </a:rPr>
              <a:t>Unusual change in features</a:t>
            </a:r>
          </a:p>
          <a:p>
            <a:pPr marL="285750" marR="0" lvl="0" indent="-285750" rtl="0">
              <a:lnSpc>
                <a:spcPts val="1800"/>
              </a:lnSpc>
              <a:spcBef>
                <a:spcPts val="0"/>
              </a:spcBef>
              <a:spcAft>
                <a:spcPts val="0"/>
              </a:spcAft>
              <a:buClr>
                <a:schemeClr val="accent1"/>
              </a:buClr>
              <a:buSzPct val="70000"/>
              <a:buFont typeface="Arial" panose="020B0604020202020204" pitchFamily="34" charset="0"/>
              <a:buChar char="►"/>
            </a:pPr>
            <a:r>
              <a:rPr lang="en-US" sz="1600" b="1" u="sng" dirty="0">
                <a:solidFill>
                  <a:schemeClr val="accent1"/>
                </a:solidFill>
                <a:latin typeface="+mj-lt"/>
                <a:ea typeface="Avenir"/>
                <a:cs typeface="Avenir"/>
                <a:sym typeface="Avenir"/>
              </a:rPr>
              <a:t>ITSI MAD Anomaly Detection</a:t>
            </a:r>
            <a:endParaRPr lang="en-US" sz="1600" b="1" i="0" u="sng" strike="noStrike" cap="none" dirty="0">
              <a:solidFill>
                <a:schemeClr val="accent1"/>
              </a:solidFill>
              <a:latin typeface="+mj-lt"/>
              <a:ea typeface="Avenir"/>
              <a:cs typeface="Avenir"/>
              <a:sym typeface="Avenir"/>
            </a:endParaRPr>
          </a:p>
          <a:p>
            <a:pPr marL="285750" marR="0" lvl="0" indent="-285750" rtl="0">
              <a:lnSpc>
                <a:spcPts val="1800"/>
              </a:lnSpc>
              <a:spcBef>
                <a:spcPts val="0"/>
              </a:spcBef>
              <a:spcAft>
                <a:spcPts val="0"/>
              </a:spcAft>
              <a:buClr>
                <a:schemeClr val="accent1"/>
              </a:buClr>
              <a:buSzPct val="70000"/>
              <a:buFont typeface="Arial" panose="020B0604020202020204" pitchFamily="34" charset="0"/>
              <a:buChar char="►"/>
            </a:pPr>
            <a:endParaRPr sz="1600" i="0" u="none" strike="noStrike" cap="none" dirty="0">
              <a:solidFill>
                <a:srgbClr val="000000"/>
              </a:solidFill>
              <a:latin typeface="+mj-lt"/>
              <a:ea typeface="Avenir"/>
              <a:cs typeface="Avenir"/>
              <a:sym typeface="Avenir"/>
            </a:endParaRPr>
          </a:p>
        </p:txBody>
      </p:sp>
      <p:grpSp>
        <p:nvGrpSpPr>
          <p:cNvPr id="851" name="Shape 851"/>
          <p:cNvGrpSpPr/>
          <p:nvPr/>
        </p:nvGrpSpPr>
        <p:grpSpPr>
          <a:xfrm>
            <a:off x="970599" y="1892443"/>
            <a:ext cx="1895545" cy="1917264"/>
            <a:chOff x="1351681" y="1022962"/>
            <a:chExt cx="2227053" cy="2252568"/>
          </a:xfrm>
        </p:grpSpPr>
        <p:pic>
          <p:nvPicPr>
            <p:cNvPr id="852" name="Shape 852"/>
            <p:cNvPicPr preferRelativeResize="0"/>
            <p:nvPr/>
          </p:nvPicPr>
          <p:blipFill>
            <a:blip r:embed="rId3">
              <a:alphaModFix/>
            </a:blip>
            <a:stretch>
              <a:fillRect/>
            </a:stretch>
          </p:blipFill>
          <p:spPr>
            <a:xfrm>
              <a:off x="1351681" y="1507047"/>
              <a:ext cx="1906736" cy="1768483"/>
            </a:xfrm>
            <a:prstGeom prst="rect">
              <a:avLst/>
            </a:prstGeom>
            <a:noFill/>
            <a:ln>
              <a:noFill/>
            </a:ln>
          </p:spPr>
        </p:pic>
        <p:pic>
          <p:nvPicPr>
            <p:cNvPr id="853" name="Shape 853"/>
            <p:cNvPicPr preferRelativeResize="0"/>
            <p:nvPr/>
          </p:nvPicPr>
          <p:blipFill>
            <a:blip r:embed="rId4">
              <a:alphaModFix/>
            </a:blip>
            <a:stretch>
              <a:fillRect/>
            </a:stretch>
          </p:blipFill>
          <p:spPr>
            <a:xfrm>
              <a:off x="1788035" y="1022962"/>
              <a:ext cx="1790699" cy="1765966"/>
            </a:xfrm>
            <a:prstGeom prst="rect">
              <a:avLst/>
            </a:prstGeom>
            <a:noFill/>
            <a:ln>
              <a:noFill/>
            </a:ln>
          </p:spPr>
        </p:pic>
      </p:grpSp>
      <p:sp>
        <p:nvSpPr>
          <p:cNvPr id="854" name="Shape 854"/>
          <p:cNvSpPr txBox="1"/>
          <p:nvPr/>
        </p:nvSpPr>
        <p:spPr>
          <a:xfrm>
            <a:off x="4633926" y="3894328"/>
            <a:ext cx="3199020" cy="2252700"/>
          </a:xfrm>
          <a:prstGeom prst="rect">
            <a:avLst/>
          </a:prstGeom>
          <a:noFill/>
          <a:ln>
            <a:noFill/>
          </a:ln>
        </p:spPr>
        <p:txBody>
          <a:bodyPr lIns="68550" tIns="34275" rIns="68550" bIns="34275" anchor="t" anchorCtr="0">
            <a:noAutofit/>
          </a:bodyPr>
          <a:lstStyle/>
          <a:p>
            <a:pPr marL="285750" marR="0" lvl="0" indent="-285750" rtl="0">
              <a:lnSpc>
                <a:spcPts val="1800"/>
              </a:lnSpc>
              <a:spcBef>
                <a:spcPts val="400"/>
              </a:spcBef>
              <a:spcAft>
                <a:spcPts val="0"/>
              </a:spcAft>
              <a:buClr>
                <a:schemeClr val="accent1"/>
              </a:buClr>
              <a:buSzPct val="70000"/>
              <a:buFont typeface="Arial" panose="020B0604020202020204" pitchFamily="34" charset="0"/>
              <a:buChar char="►"/>
            </a:pPr>
            <a:r>
              <a:rPr lang="en-US" sz="1600" i="0" strike="noStrike" cap="none" dirty="0">
                <a:latin typeface="+mj-lt"/>
                <a:ea typeface="Avenir"/>
                <a:cs typeface="Avenir"/>
                <a:sym typeface="Avenir"/>
              </a:rPr>
              <a:t>Predict Service Health Score</a:t>
            </a:r>
            <a:br>
              <a:rPr lang="en-US" sz="1600" i="0" strike="noStrike" cap="none" dirty="0">
                <a:latin typeface="+mj-lt"/>
                <a:ea typeface="Avenir"/>
                <a:cs typeface="Avenir"/>
                <a:sym typeface="Avenir"/>
              </a:rPr>
            </a:br>
            <a:r>
              <a:rPr lang="en-US" sz="1600" i="0" strike="noStrike" cap="none" dirty="0">
                <a:latin typeface="+mj-lt"/>
                <a:ea typeface="Avenir"/>
                <a:cs typeface="Avenir"/>
                <a:sym typeface="Avenir"/>
              </a:rPr>
              <a:t>Predicting Churn</a:t>
            </a:r>
          </a:p>
          <a:p>
            <a:pPr marL="285750" marR="0" lvl="0" indent="-285750" rtl="0">
              <a:lnSpc>
                <a:spcPts val="1800"/>
              </a:lnSpc>
              <a:spcBef>
                <a:spcPts val="400"/>
              </a:spcBef>
              <a:spcAft>
                <a:spcPts val="0"/>
              </a:spcAft>
              <a:buClr>
                <a:schemeClr val="accent1"/>
              </a:buClr>
              <a:buSzPct val="70000"/>
              <a:buFont typeface="Arial" panose="020B0604020202020204" pitchFamily="34" charset="0"/>
              <a:buChar char="►"/>
            </a:pPr>
            <a:r>
              <a:rPr lang="en-US" sz="1600" i="0" u="none" strike="noStrike" cap="none" dirty="0">
                <a:solidFill>
                  <a:srgbClr val="000000"/>
                </a:solidFill>
                <a:latin typeface="+mj-lt"/>
                <a:ea typeface="Avenir"/>
                <a:cs typeface="Avenir"/>
                <a:sym typeface="Avenir"/>
              </a:rPr>
              <a:t>Predicting Events</a:t>
            </a:r>
          </a:p>
          <a:p>
            <a:pPr marL="285750" lvl="0" indent="-285750" rtl="0">
              <a:lnSpc>
                <a:spcPts val="1800"/>
              </a:lnSpc>
              <a:spcBef>
                <a:spcPts val="400"/>
              </a:spcBef>
              <a:buClr>
                <a:schemeClr val="accent1"/>
              </a:buClr>
              <a:buSzPct val="70000"/>
              <a:buFont typeface="Arial" panose="020B0604020202020204" pitchFamily="34" charset="0"/>
              <a:buChar char="►"/>
            </a:pPr>
            <a:r>
              <a:rPr lang="en-US" sz="1600" dirty="0">
                <a:solidFill>
                  <a:srgbClr val="000000"/>
                </a:solidFill>
                <a:latin typeface="+mj-lt"/>
                <a:ea typeface="Avenir"/>
                <a:cs typeface="Avenir"/>
                <a:sym typeface="Avenir"/>
              </a:rPr>
              <a:t>Trend Forecasting</a:t>
            </a:r>
          </a:p>
          <a:p>
            <a:pPr marL="285750" marR="0" lvl="0" indent="-285750" rtl="0">
              <a:lnSpc>
                <a:spcPts val="1800"/>
              </a:lnSpc>
              <a:spcBef>
                <a:spcPts val="400"/>
              </a:spcBef>
              <a:spcAft>
                <a:spcPts val="0"/>
              </a:spcAft>
              <a:buClr>
                <a:schemeClr val="accent1"/>
              </a:buClr>
              <a:buSzPct val="70000"/>
              <a:buFont typeface="Arial" panose="020B0604020202020204" pitchFamily="34" charset="0"/>
              <a:buChar char="►"/>
            </a:pPr>
            <a:r>
              <a:rPr lang="en-US" sz="1600" i="0" u="none" strike="noStrike" cap="none" dirty="0">
                <a:solidFill>
                  <a:srgbClr val="000000"/>
                </a:solidFill>
                <a:latin typeface="+mj-lt"/>
                <a:ea typeface="Avenir"/>
                <a:cs typeface="Avenir"/>
                <a:sym typeface="Avenir"/>
              </a:rPr>
              <a:t>Detecting influencing entities</a:t>
            </a:r>
          </a:p>
          <a:p>
            <a:pPr marL="285750" lvl="0" indent="-285750" rtl="0">
              <a:lnSpc>
                <a:spcPts val="1800"/>
              </a:lnSpc>
              <a:spcBef>
                <a:spcPts val="400"/>
              </a:spcBef>
              <a:buClr>
                <a:schemeClr val="accent1"/>
              </a:buClr>
              <a:buSzPct val="70000"/>
              <a:buFont typeface="Arial" panose="020B0604020202020204" pitchFamily="34" charset="0"/>
              <a:buChar char="►"/>
            </a:pPr>
            <a:r>
              <a:rPr lang="en-US" sz="1600" dirty="0">
                <a:solidFill>
                  <a:srgbClr val="000000"/>
                </a:solidFill>
                <a:latin typeface="+mj-lt"/>
                <a:ea typeface="Avenir"/>
                <a:cs typeface="Avenir"/>
                <a:sym typeface="Avenir"/>
              </a:rPr>
              <a:t>Early warning of failure – predictive maintenance</a:t>
            </a:r>
          </a:p>
        </p:txBody>
      </p:sp>
      <p:pic>
        <p:nvPicPr>
          <p:cNvPr id="855" name="Shape 855"/>
          <p:cNvPicPr preferRelativeResize="0"/>
          <p:nvPr/>
        </p:nvPicPr>
        <p:blipFill>
          <a:blip r:embed="rId5">
            <a:alphaModFix/>
          </a:blip>
          <a:stretch>
            <a:fillRect/>
          </a:stretch>
        </p:blipFill>
        <p:spPr>
          <a:xfrm>
            <a:off x="5251130" y="2236490"/>
            <a:ext cx="1687988" cy="1565596"/>
          </a:xfrm>
          <a:prstGeom prst="rect">
            <a:avLst/>
          </a:prstGeom>
          <a:noFill/>
          <a:ln>
            <a:noFill/>
          </a:ln>
        </p:spPr>
      </p:pic>
      <p:sp>
        <p:nvSpPr>
          <p:cNvPr id="856" name="Shape 856"/>
          <p:cNvSpPr txBox="1"/>
          <p:nvPr/>
        </p:nvSpPr>
        <p:spPr>
          <a:xfrm>
            <a:off x="8653729" y="4002662"/>
            <a:ext cx="2715295" cy="1483738"/>
          </a:xfrm>
          <a:prstGeom prst="rect">
            <a:avLst/>
          </a:prstGeom>
          <a:noFill/>
          <a:ln>
            <a:noFill/>
          </a:ln>
        </p:spPr>
        <p:txBody>
          <a:bodyPr lIns="91425" tIns="45700" rIns="91425" bIns="45700" anchor="t" anchorCtr="0">
            <a:noAutofit/>
          </a:bodyPr>
          <a:lstStyle/>
          <a:p>
            <a:pPr marL="285750" marR="0" lvl="0" indent="-285750" rtl="0">
              <a:lnSpc>
                <a:spcPts val="1800"/>
              </a:lnSpc>
              <a:spcBef>
                <a:spcPts val="0"/>
              </a:spcBef>
              <a:spcAft>
                <a:spcPts val="0"/>
              </a:spcAft>
              <a:buClr>
                <a:schemeClr val="accent1"/>
              </a:buClr>
              <a:buSzPct val="70000"/>
              <a:buFont typeface="Arial" panose="020B0604020202020204" pitchFamily="34" charset="0"/>
              <a:buChar char="►"/>
            </a:pPr>
            <a:r>
              <a:rPr lang="en-US" sz="1600" i="0" u="none" strike="noStrike" cap="none" dirty="0">
                <a:solidFill>
                  <a:srgbClr val="000000"/>
                </a:solidFill>
                <a:latin typeface="+mj-lt"/>
                <a:ea typeface="Avenir"/>
                <a:cs typeface="Avenir"/>
                <a:sym typeface="Avenir"/>
              </a:rPr>
              <a:t>Identify peer groups</a:t>
            </a:r>
          </a:p>
          <a:p>
            <a:pPr marL="285750" marR="0" lvl="0" indent="-285750" rtl="0">
              <a:lnSpc>
                <a:spcPts val="1800"/>
              </a:lnSpc>
              <a:spcBef>
                <a:spcPts val="0"/>
              </a:spcBef>
              <a:spcAft>
                <a:spcPts val="0"/>
              </a:spcAft>
              <a:buClr>
                <a:schemeClr val="accent1"/>
              </a:buClr>
              <a:buSzPct val="70000"/>
              <a:buFont typeface="Arial" panose="020B0604020202020204" pitchFamily="34" charset="0"/>
              <a:buChar char="►"/>
            </a:pPr>
            <a:r>
              <a:rPr lang="en-US" sz="1600" i="0" u="none" strike="noStrike" cap="none" dirty="0">
                <a:solidFill>
                  <a:srgbClr val="000000"/>
                </a:solidFill>
                <a:latin typeface="+mj-lt"/>
                <a:ea typeface="Avenir"/>
                <a:cs typeface="Avenir"/>
                <a:sym typeface="Avenir"/>
              </a:rPr>
              <a:t>Event Correlation</a:t>
            </a:r>
          </a:p>
          <a:p>
            <a:pPr marL="285750" marR="0" lvl="0" indent="-285750" rtl="0">
              <a:lnSpc>
                <a:spcPts val="1800"/>
              </a:lnSpc>
              <a:spcBef>
                <a:spcPts val="0"/>
              </a:spcBef>
              <a:spcAft>
                <a:spcPts val="0"/>
              </a:spcAft>
              <a:buClr>
                <a:schemeClr val="accent1"/>
              </a:buClr>
              <a:buSzPct val="70000"/>
              <a:buFont typeface="Arial" panose="020B0604020202020204" pitchFamily="34" charset="0"/>
              <a:buChar char="►"/>
            </a:pPr>
            <a:r>
              <a:rPr lang="en-US" sz="1600" i="0" u="none" strike="noStrike" cap="none" dirty="0">
                <a:solidFill>
                  <a:srgbClr val="000000"/>
                </a:solidFill>
                <a:latin typeface="+mj-lt"/>
                <a:ea typeface="Avenir"/>
                <a:cs typeface="Avenir"/>
                <a:sym typeface="Avenir"/>
              </a:rPr>
              <a:t>Reduce alert noise</a:t>
            </a:r>
          </a:p>
          <a:p>
            <a:pPr marL="285750" lvl="0" indent="-285750">
              <a:lnSpc>
                <a:spcPts val="1800"/>
              </a:lnSpc>
              <a:buClr>
                <a:schemeClr val="accent1"/>
              </a:buClr>
              <a:buSzPct val="70000"/>
              <a:buFont typeface="Arial" panose="020B0604020202020204" pitchFamily="34" charset="0"/>
              <a:buChar char="►"/>
            </a:pPr>
            <a:r>
              <a:rPr lang="en-US" sz="1600" dirty="0">
                <a:solidFill>
                  <a:srgbClr val="000000"/>
                </a:solidFill>
                <a:latin typeface="+mj-lt"/>
                <a:ea typeface="Avenir"/>
                <a:cs typeface="Avenir"/>
                <a:sym typeface="Avenir"/>
              </a:rPr>
              <a:t>Behavioral Analytics </a:t>
            </a:r>
          </a:p>
          <a:p>
            <a:pPr marL="285750" lvl="0" indent="-285750">
              <a:lnSpc>
                <a:spcPts val="1800"/>
              </a:lnSpc>
              <a:buClr>
                <a:schemeClr val="accent1"/>
              </a:buClr>
              <a:buSzPct val="70000"/>
              <a:buFont typeface="Arial" panose="020B0604020202020204" pitchFamily="34" charset="0"/>
              <a:buChar char="►"/>
            </a:pPr>
            <a:r>
              <a:rPr lang="en-US" sz="1600" b="1" u="sng" dirty="0">
                <a:solidFill>
                  <a:schemeClr val="accent1"/>
                </a:solidFill>
                <a:latin typeface="+mj-lt"/>
                <a:ea typeface="Avenir"/>
                <a:cs typeface="Avenir"/>
                <a:sym typeface="Avenir"/>
              </a:rPr>
              <a:t>ITSI Event Analytics</a:t>
            </a:r>
          </a:p>
          <a:p>
            <a:pPr marL="285750" marR="0" lvl="0" indent="-285750" rtl="0">
              <a:lnSpc>
                <a:spcPts val="1800"/>
              </a:lnSpc>
              <a:spcBef>
                <a:spcPts val="0"/>
              </a:spcBef>
              <a:spcAft>
                <a:spcPts val="0"/>
              </a:spcAft>
              <a:buClr>
                <a:schemeClr val="accent1"/>
              </a:buClr>
              <a:buSzPct val="70000"/>
              <a:buFont typeface="Arial" panose="020B0604020202020204" pitchFamily="34" charset="0"/>
              <a:buChar char="►"/>
            </a:pPr>
            <a:endParaRPr lang="en-US" sz="1600" i="0" u="none" strike="noStrike" cap="none" dirty="0">
              <a:solidFill>
                <a:srgbClr val="000000"/>
              </a:solidFill>
              <a:latin typeface="+mj-lt"/>
              <a:ea typeface="Avenir"/>
              <a:cs typeface="Avenir"/>
              <a:sym typeface="Avenir"/>
            </a:endParaRPr>
          </a:p>
          <a:p>
            <a:pPr marL="285750" marR="0" lvl="0" indent="-285750" rtl="0">
              <a:lnSpc>
                <a:spcPts val="1800"/>
              </a:lnSpc>
              <a:spcBef>
                <a:spcPts val="0"/>
              </a:spcBef>
              <a:spcAft>
                <a:spcPts val="0"/>
              </a:spcAft>
              <a:buClr>
                <a:schemeClr val="accent1"/>
              </a:buClr>
              <a:buSzPct val="70000"/>
              <a:buFont typeface="Arial" panose="020B0604020202020204" pitchFamily="34" charset="0"/>
              <a:buChar char="►"/>
            </a:pPr>
            <a:endParaRPr sz="1600" i="0" u="none" strike="noStrike" cap="none" dirty="0">
              <a:solidFill>
                <a:srgbClr val="000000"/>
              </a:solidFill>
              <a:latin typeface="+mj-lt"/>
              <a:ea typeface="Avenir"/>
              <a:cs typeface="Avenir"/>
              <a:sym typeface="Avenir"/>
            </a:endParaRPr>
          </a:p>
        </p:txBody>
      </p:sp>
      <p:pic>
        <p:nvPicPr>
          <p:cNvPr id="857" name="Shape 857"/>
          <p:cNvPicPr preferRelativeResize="0"/>
          <p:nvPr/>
        </p:nvPicPr>
        <p:blipFill>
          <a:blip r:embed="rId6">
            <a:alphaModFix/>
          </a:blip>
          <a:stretch>
            <a:fillRect/>
          </a:stretch>
        </p:blipFill>
        <p:spPr>
          <a:xfrm>
            <a:off x="9111215" y="2236490"/>
            <a:ext cx="1659157" cy="1582497"/>
          </a:xfrm>
          <a:prstGeom prst="rect">
            <a:avLst/>
          </a:prstGeom>
          <a:noFill/>
          <a:ln>
            <a:noFill/>
          </a:ln>
        </p:spPr>
      </p:pic>
      <p:sp>
        <p:nvSpPr>
          <p:cNvPr id="858" name="Shape 858"/>
          <p:cNvSpPr txBox="1"/>
          <p:nvPr/>
        </p:nvSpPr>
        <p:spPr>
          <a:xfrm>
            <a:off x="204769" y="1215925"/>
            <a:ext cx="3860084" cy="609600"/>
          </a:xfrm>
          <a:prstGeom prst="rect">
            <a:avLst/>
          </a:prstGeom>
          <a:solidFill>
            <a:srgbClr val="65A637"/>
          </a:solidFill>
          <a:ln>
            <a:noFill/>
          </a:ln>
        </p:spPr>
        <p:txBody>
          <a:bodyPr lIns="91425" tIns="45700" rIns="91425" bIns="45700" anchor="ctr" anchorCtr="0">
            <a:noAutofit/>
          </a:bodyPr>
          <a:lstStyle/>
          <a:p>
            <a:pPr marR="0" lvl="0" algn="ctr" rtl="0">
              <a:spcBef>
                <a:spcPts val="0"/>
              </a:spcBef>
              <a:spcAft>
                <a:spcPts val="0"/>
              </a:spcAft>
              <a:buNone/>
            </a:pPr>
            <a:r>
              <a:rPr lang="en-US" sz="2400" b="1" i="0" u="none" strike="noStrike" cap="none" dirty="0">
                <a:solidFill>
                  <a:srgbClr val="FFFFFF"/>
                </a:solidFill>
                <a:latin typeface="Avenir"/>
                <a:ea typeface="Avenir"/>
                <a:cs typeface="Avenir"/>
                <a:sym typeface="Avenir"/>
              </a:rPr>
              <a:t>Anomaly detection</a:t>
            </a:r>
          </a:p>
        </p:txBody>
      </p:sp>
      <p:sp>
        <p:nvSpPr>
          <p:cNvPr id="859" name="Shape 859"/>
          <p:cNvSpPr txBox="1"/>
          <p:nvPr/>
        </p:nvSpPr>
        <p:spPr>
          <a:xfrm>
            <a:off x="4165081" y="1212150"/>
            <a:ext cx="3860085" cy="609600"/>
          </a:xfrm>
          <a:prstGeom prst="rect">
            <a:avLst/>
          </a:prstGeom>
          <a:solidFill>
            <a:srgbClr val="65A637"/>
          </a:solidFill>
          <a:ln>
            <a:noFill/>
          </a:ln>
        </p:spPr>
        <p:txBody>
          <a:bodyPr lIns="68550" tIns="34275" rIns="68550" bIns="34275" anchor="ctr" anchorCtr="0">
            <a:noAutofit/>
          </a:bodyPr>
          <a:lstStyle/>
          <a:p>
            <a:pPr marR="0" lvl="0" algn="ctr" rtl="0">
              <a:lnSpc>
                <a:spcPct val="100000"/>
              </a:lnSpc>
              <a:spcBef>
                <a:spcPts val="0"/>
              </a:spcBef>
              <a:spcAft>
                <a:spcPts val="0"/>
              </a:spcAft>
              <a:buNone/>
            </a:pPr>
            <a:r>
              <a:rPr lang="en-US" sz="2400" b="1" i="0" u="none" strike="noStrike" cap="none" dirty="0">
                <a:solidFill>
                  <a:srgbClr val="FFFFFF"/>
                </a:solidFill>
                <a:latin typeface="Avenir"/>
                <a:ea typeface="Avenir"/>
                <a:cs typeface="Avenir"/>
                <a:sym typeface="Avenir"/>
              </a:rPr>
              <a:t>Predictive Analytics</a:t>
            </a:r>
          </a:p>
        </p:txBody>
      </p:sp>
      <p:sp>
        <p:nvSpPr>
          <p:cNvPr id="860" name="Shape 860"/>
          <p:cNvSpPr txBox="1"/>
          <p:nvPr/>
        </p:nvSpPr>
        <p:spPr>
          <a:xfrm>
            <a:off x="8125395" y="1215925"/>
            <a:ext cx="3860084" cy="609600"/>
          </a:xfrm>
          <a:prstGeom prst="rect">
            <a:avLst/>
          </a:prstGeom>
          <a:solidFill>
            <a:srgbClr val="65A637"/>
          </a:solidFill>
          <a:ln>
            <a:noFill/>
          </a:ln>
        </p:spPr>
        <p:txBody>
          <a:bodyPr lIns="68550" tIns="34275" rIns="68550" bIns="34275" anchor="ctr" anchorCtr="0">
            <a:noAutofit/>
          </a:bodyPr>
          <a:lstStyle/>
          <a:p>
            <a:pPr marR="0" lvl="0" algn="ctr" rtl="0">
              <a:lnSpc>
                <a:spcPct val="100000"/>
              </a:lnSpc>
              <a:spcBef>
                <a:spcPts val="0"/>
              </a:spcBef>
              <a:spcAft>
                <a:spcPts val="0"/>
              </a:spcAft>
              <a:buNone/>
            </a:pPr>
            <a:r>
              <a:rPr lang="en-US" sz="2400" b="1" dirty="0">
                <a:solidFill>
                  <a:srgbClr val="FFFFFF"/>
                </a:solidFill>
                <a:latin typeface="Avenir"/>
                <a:ea typeface="Avenir"/>
                <a:cs typeface="Avenir"/>
                <a:sym typeface="Avenir"/>
              </a:rPr>
              <a:t>Clustering</a:t>
            </a:r>
          </a:p>
        </p:txBody>
      </p:sp>
      <p:sp>
        <p:nvSpPr>
          <p:cNvPr id="14" name="Shape 898"/>
          <p:cNvSpPr txBox="1">
            <a:spLocks/>
          </p:cNvSpPr>
          <p:nvPr/>
        </p:nvSpPr>
        <p:spPr>
          <a:xfrm>
            <a:off x="456062" y="310393"/>
            <a:ext cx="11279874" cy="443586"/>
          </a:xfrm>
          <a:prstGeom prst="rect">
            <a:avLst/>
          </a:prstGeom>
          <a:noFill/>
          <a:ln>
            <a:noFill/>
          </a:ln>
        </p:spPr>
        <p:txBody>
          <a:bodyPr lIns="0" tIns="82275" rIns="0" bIns="0" anchor="t"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lt1"/>
              </a:buClr>
              <a:buFont typeface="Arial"/>
              <a:buNone/>
              <a:defRPr sz="3733"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lgn="ctr">
              <a:lnSpc>
                <a:spcPct val="86000"/>
              </a:lnSpc>
              <a:buSzPct val="25000"/>
            </a:pPr>
            <a:r>
              <a:rPr lang="en-US" sz="3600" b="1" dirty="0"/>
              <a:t>Splunk Customers Want Answers from their Data</a:t>
            </a:r>
          </a:p>
        </p:txBody>
      </p:sp>
    </p:spTree>
    <p:extLst>
      <p:ext uri="{BB962C8B-B14F-4D97-AF65-F5344CB8AC3E}">
        <p14:creationId xmlns:p14="http://schemas.microsoft.com/office/powerpoint/2010/main" val="451664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4970364" y="1924758"/>
            <a:ext cx="2385592" cy="2172908"/>
          </a:xfrm>
          <a:prstGeom prst="rect">
            <a:avLst/>
          </a:prstGeom>
          <a:solidFill>
            <a:schemeClr val="accent1"/>
          </a:solidFill>
          <a:ln>
            <a:noFill/>
          </a:ln>
        </p:spPr>
        <p:style>
          <a:lnRef idx="1">
            <a:schemeClr val="accent4"/>
          </a:lnRef>
          <a:fillRef idx="2">
            <a:schemeClr val="accent4"/>
          </a:fillRef>
          <a:effectRef idx="1">
            <a:schemeClr val="accent4"/>
          </a:effectRef>
          <a:fontRef idx="minor">
            <a:schemeClr val="dk1"/>
          </a:fontRef>
        </p:style>
        <p:txBody>
          <a:bodyPr lIns="0" tIns="36576" rIns="0" anchor="t" anchorCtr="0"/>
          <a:lstStyle/>
          <a:p>
            <a:pPr algn="ctr">
              <a:lnSpc>
                <a:spcPct val="80000"/>
              </a:lnSpc>
            </a:pPr>
            <a:endParaRPr lang="en-US" sz="1867" dirty="0"/>
          </a:p>
        </p:txBody>
      </p:sp>
      <p:sp>
        <p:nvSpPr>
          <p:cNvPr id="21" name="Rectangle 20"/>
          <p:cNvSpPr/>
          <p:nvPr/>
        </p:nvSpPr>
        <p:spPr>
          <a:xfrm>
            <a:off x="7521664" y="1935581"/>
            <a:ext cx="2385592" cy="2172908"/>
          </a:xfrm>
          <a:prstGeom prst="rect">
            <a:avLst/>
          </a:prstGeom>
          <a:solidFill>
            <a:schemeClr val="accent1"/>
          </a:solidFill>
          <a:ln>
            <a:noFill/>
          </a:ln>
        </p:spPr>
        <p:style>
          <a:lnRef idx="1">
            <a:schemeClr val="accent4"/>
          </a:lnRef>
          <a:fillRef idx="2">
            <a:schemeClr val="accent4"/>
          </a:fillRef>
          <a:effectRef idx="1">
            <a:schemeClr val="accent4"/>
          </a:effectRef>
          <a:fontRef idx="minor">
            <a:schemeClr val="dk1"/>
          </a:fontRef>
        </p:style>
        <p:txBody>
          <a:bodyPr lIns="0" tIns="36576" rIns="0" anchor="t" anchorCtr="0"/>
          <a:lstStyle/>
          <a:p>
            <a:pPr algn="ctr">
              <a:lnSpc>
                <a:spcPct val="80000"/>
              </a:lnSpc>
            </a:pPr>
            <a:endParaRPr lang="en-US" sz="1867" dirty="0"/>
          </a:p>
        </p:txBody>
      </p:sp>
      <p:sp>
        <p:nvSpPr>
          <p:cNvPr id="8" name="Rectangle 7"/>
          <p:cNvSpPr/>
          <p:nvPr/>
        </p:nvSpPr>
        <p:spPr>
          <a:xfrm>
            <a:off x="2419065" y="1935581"/>
            <a:ext cx="2385592" cy="2172908"/>
          </a:xfrm>
          <a:prstGeom prst="rect">
            <a:avLst/>
          </a:prstGeom>
          <a:solidFill>
            <a:schemeClr val="accent1"/>
          </a:solidFill>
          <a:ln>
            <a:noFill/>
          </a:ln>
        </p:spPr>
        <p:style>
          <a:lnRef idx="1">
            <a:schemeClr val="accent4"/>
          </a:lnRef>
          <a:fillRef idx="2">
            <a:schemeClr val="accent4"/>
          </a:fillRef>
          <a:effectRef idx="1">
            <a:schemeClr val="accent4"/>
          </a:effectRef>
          <a:fontRef idx="minor">
            <a:schemeClr val="dk1"/>
          </a:fontRef>
        </p:style>
        <p:txBody>
          <a:bodyPr lIns="0" tIns="36576" rIns="0" anchor="t" anchorCtr="0"/>
          <a:lstStyle/>
          <a:p>
            <a:pPr lvl="1"/>
            <a:endParaRPr lang="en-US" altLang="en-US" sz="2400" dirty="0">
              <a:solidFill>
                <a:srgbClr val="000000"/>
              </a:solidFill>
            </a:endParaRPr>
          </a:p>
        </p:txBody>
      </p:sp>
      <p:sp>
        <p:nvSpPr>
          <p:cNvPr id="2" name="Title 1"/>
          <p:cNvSpPr>
            <a:spLocks noGrp="1"/>
          </p:cNvSpPr>
          <p:nvPr>
            <p:ph type="title"/>
          </p:nvPr>
        </p:nvSpPr>
        <p:spPr/>
        <p:txBody>
          <a:bodyPr/>
          <a:lstStyle/>
          <a:p>
            <a:r>
              <a:rPr lang="en-US" dirty="0"/>
              <a:t>Overview of ML at Splunk</a:t>
            </a:r>
          </a:p>
        </p:txBody>
      </p:sp>
      <p:sp>
        <p:nvSpPr>
          <p:cNvPr id="6" name="Rectangle 5"/>
          <p:cNvSpPr/>
          <p:nvPr/>
        </p:nvSpPr>
        <p:spPr bwMode="gray">
          <a:xfrm>
            <a:off x="2419065" y="4255398"/>
            <a:ext cx="7488192" cy="84383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sz="2400" dirty="0"/>
          </a:p>
        </p:txBody>
      </p:sp>
      <p:sp>
        <p:nvSpPr>
          <p:cNvPr id="7" name="Rounded Rectangle 6"/>
          <p:cNvSpPr/>
          <p:nvPr/>
        </p:nvSpPr>
        <p:spPr>
          <a:xfrm>
            <a:off x="2419065" y="3502635"/>
            <a:ext cx="2385592" cy="612163"/>
          </a:xfrm>
          <a:prstGeom prst="roundRect">
            <a:avLst>
              <a:gd name="adj" fmla="val 11347"/>
            </a:avLst>
          </a:prstGeom>
          <a:noFill/>
          <a:ln>
            <a:noFill/>
          </a:ln>
        </p:spPr>
        <p:style>
          <a:lnRef idx="1">
            <a:schemeClr val="accent4"/>
          </a:lnRef>
          <a:fillRef idx="2">
            <a:schemeClr val="accent4"/>
          </a:fillRef>
          <a:effectRef idx="1">
            <a:schemeClr val="accent4"/>
          </a:effectRef>
          <a:fontRef idx="minor">
            <a:schemeClr val="dk1"/>
          </a:fontRef>
        </p:style>
        <p:txBody>
          <a:bodyPr lIns="0" rIns="0" anchor="t" anchorCtr="0"/>
          <a:lstStyle/>
          <a:p>
            <a:pPr algn="ctr">
              <a:lnSpc>
                <a:spcPct val="80000"/>
              </a:lnSpc>
              <a:defRPr/>
            </a:pPr>
            <a:r>
              <a:rPr lang="en-US" sz="1600" b="1" dirty="0">
                <a:solidFill>
                  <a:schemeClr val="bg1"/>
                </a:solidFill>
              </a:rPr>
              <a:t>CORE PLATFORM SEARCH</a:t>
            </a:r>
            <a:endParaRPr lang="en-US" sz="1600" b="1" dirty="0">
              <a:solidFill>
                <a:schemeClr val="bg1"/>
              </a:solidFill>
              <a:cs typeface="Calibri"/>
            </a:endParaRPr>
          </a:p>
        </p:txBody>
      </p:sp>
      <p:sp>
        <p:nvSpPr>
          <p:cNvPr id="18" name="Rounded Rectangle 17"/>
          <p:cNvSpPr/>
          <p:nvPr/>
        </p:nvSpPr>
        <p:spPr>
          <a:xfrm>
            <a:off x="4970364" y="3502635"/>
            <a:ext cx="2385592" cy="612164"/>
          </a:xfrm>
          <a:prstGeom prst="roundRect">
            <a:avLst>
              <a:gd name="adj" fmla="val 11347"/>
            </a:avLst>
          </a:prstGeom>
          <a:noFill/>
          <a:ln>
            <a:noFill/>
          </a:ln>
        </p:spPr>
        <p:style>
          <a:lnRef idx="1">
            <a:schemeClr val="accent4"/>
          </a:lnRef>
          <a:fillRef idx="2">
            <a:schemeClr val="accent4"/>
          </a:fillRef>
          <a:effectRef idx="1">
            <a:schemeClr val="accent4"/>
          </a:effectRef>
          <a:fontRef idx="minor">
            <a:schemeClr val="dk1"/>
          </a:fontRef>
        </p:style>
        <p:txBody>
          <a:bodyPr lIns="0" rIns="0" anchor="t" anchorCtr="0"/>
          <a:lstStyle/>
          <a:p>
            <a:pPr algn="ctr">
              <a:lnSpc>
                <a:spcPct val="80000"/>
              </a:lnSpc>
              <a:defRPr/>
            </a:pPr>
            <a:r>
              <a:rPr lang="en-US" sz="1600" b="1" dirty="0">
                <a:solidFill>
                  <a:schemeClr val="bg1"/>
                </a:solidFill>
              </a:rPr>
              <a:t>PACKAGED PREMIUM SOLUTIONS</a:t>
            </a:r>
            <a:endParaRPr lang="en-US" sz="1600" b="1" dirty="0">
              <a:solidFill>
                <a:schemeClr val="bg1"/>
              </a:solidFill>
              <a:cs typeface="Calibri"/>
            </a:endParaRPr>
          </a:p>
        </p:txBody>
      </p:sp>
      <p:sp>
        <p:nvSpPr>
          <p:cNvPr id="19" name="Rounded Rectangle 18"/>
          <p:cNvSpPr/>
          <p:nvPr/>
        </p:nvSpPr>
        <p:spPr>
          <a:xfrm>
            <a:off x="7521664" y="3502635"/>
            <a:ext cx="2385592" cy="612163"/>
          </a:xfrm>
          <a:prstGeom prst="roundRect">
            <a:avLst>
              <a:gd name="adj" fmla="val 11347"/>
            </a:avLst>
          </a:prstGeom>
          <a:noFill/>
          <a:ln>
            <a:noFill/>
          </a:ln>
        </p:spPr>
        <p:style>
          <a:lnRef idx="1">
            <a:schemeClr val="accent4"/>
          </a:lnRef>
          <a:fillRef idx="2">
            <a:schemeClr val="accent4"/>
          </a:fillRef>
          <a:effectRef idx="1">
            <a:schemeClr val="accent4"/>
          </a:effectRef>
          <a:fontRef idx="minor">
            <a:schemeClr val="dk1"/>
          </a:fontRef>
        </p:style>
        <p:txBody>
          <a:bodyPr lIns="0" rIns="0" anchor="t" anchorCtr="0"/>
          <a:lstStyle/>
          <a:p>
            <a:pPr algn="ctr">
              <a:lnSpc>
                <a:spcPct val="80000"/>
              </a:lnSpc>
              <a:defRPr/>
            </a:pPr>
            <a:r>
              <a:rPr lang="en-US" sz="1600" b="1" dirty="0">
                <a:solidFill>
                  <a:schemeClr val="bg1"/>
                </a:solidFill>
              </a:rPr>
              <a:t>MACHINE LEARNING TOOLKIT</a:t>
            </a:r>
            <a:endParaRPr lang="en-US" sz="1600" b="1" dirty="0">
              <a:solidFill>
                <a:schemeClr val="bg1"/>
              </a:solidFill>
              <a:cs typeface="Calibri"/>
            </a:endParaRPr>
          </a:p>
        </p:txBody>
      </p:sp>
      <p:pic>
        <p:nvPicPr>
          <p:cNvPr id="17" name="Picture 1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53267" y="4420777"/>
            <a:ext cx="1748865" cy="5130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TextBox 21"/>
          <p:cNvSpPr txBox="1"/>
          <p:nvPr/>
        </p:nvSpPr>
        <p:spPr bwMode="gray">
          <a:xfrm>
            <a:off x="4608545" y="4446494"/>
            <a:ext cx="5097830" cy="461647"/>
          </a:xfrm>
          <a:prstGeom prst="rect">
            <a:avLst/>
          </a:prstGeom>
        </p:spPr>
        <p:txBody>
          <a:bodyPr wrap="none" lIns="91420" tIns="45711" rIns="91420" bIns="45711" rtlCol="0">
            <a:spAutoFit/>
          </a:bodyPr>
          <a:lstStyle/>
          <a:p>
            <a:pPr defTabSz="1450474" fontAlgn="base">
              <a:spcBef>
                <a:spcPct val="0"/>
              </a:spcBef>
              <a:spcAft>
                <a:spcPct val="0"/>
              </a:spcAft>
            </a:pPr>
            <a:r>
              <a:rPr lang="en-US" sz="2400" dirty="0">
                <a:solidFill>
                  <a:prstClr val="white"/>
                </a:solidFill>
                <a:ea typeface="ＭＳ Ｐゴシック" charset="0"/>
                <a:cs typeface="ＭＳ Ｐゴシック" charset="0"/>
              </a:rPr>
              <a:t>Platform for Operational Intelligence</a:t>
            </a:r>
          </a:p>
        </p:txBody>
      </p:sp>
      <p:grpSp>
        <p:nvGrpSpPr>
          <p:cNvPr id="16" name="Group 285"/>
          <p:cNvGrpSpPr>
            <a:grpSpLocks noChangeAspect="1"/>
          </p:cNvGrpSpPr>
          <p:nvPr/>
        </p:nvGrpSpPr>
        <p:grpSpPr bwMode="auto">
          <a:xfrm>
            <a:off x="3108922" y="2234670"/>
            <a:ext cx="1005878" cy="1030206"/>
            <a:chOff x="1732" y="0"/>
            <a:chExt cx="4217" cy="4319"/>
          </a:xfrm>
          <a:solidFill>
            <a:srgbClr val="FFFFFF"/>
          </a:solidFill>
        </p:grpSpPr>
        <p:sp>
          <p:nvSpPr>
            <p:cNvPr id="23" name="Freeform 286"/>
            <p:cNvSpPr>
              <a:spLocks noEditPoints="1"/>
            </p:cNvSpPr>
            <p:nvPr/>
          </p:nvSpPr>
          <p:spPr bwMode="auto">
            <a:xfrm>
              <a:off x="2228" y="496"/>
              <a:ext cx="2187" cy="2189"/>
            </a:xfrm>
            <a:custGeom>
              <a:avLst/>
              <a:gdLst>
                <a:gd name="T0" fmla="*/ 768 w 1536"/>
                <a:gd name="T1" fmla="*/ 0 h 1537"/>
                <a:gd name="T2" fmla="*/ 0 w 1536"/>
                <a:gd name="T3" fmla="*/ 769 h 1537"/>
                <a:gd name="T4" fmla="*/ 768 w 1536"/>
                <a:gd name="T5" fmla="*/ 1537 h 1537"/>
                <a:gd name="T6" fmla="*/ 1536 w 1536"/>
                <a:gd name="T7" fmla="*/ 769 h 1537"/>
                <a:gd name="T8" fmla="*/ 768 w 1536"/>
                <a:gd name="T9" fmla="*/ 0 h 1537"/>
                <a:gd name="T10" fmla="*/ 768 w 1536"/>
                <a:gd name="T11" fmla="*/ 1437 h 1537"/>
                <a:gd name="T12" fmla="*/ 100 w 1536"/>
                <a:gd name="T13" fmla="*/ 769 h 1537"/>
                <a:gd name="T14" fmla="*/ 768 w 1536"/>
                <a:gd name="T15" fmla="*/ 100 h 1537"/>
                <a:gd name="T16" fmla="*/ 1436 w 1536"/>
                <a:gd name="T17" fmla="*/ 769 h 1537"/>
                <a:gd name="T18" fmla="*/ 768 w 1536"/>
                <a:gd name="T19" fmla="*/ 1437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1537">
                  <a:moveTo>
                    <a:pt x="768" y="0"/>
                  </a:moveTo>
                  <a:cubicBezTo>
                    <a:pt x="344" y="0"/>
                    <a:pt x="0" y="345"/>
                    <a:pt x="0" y="769"/>
                  </a:cubicBezTo>
                  <a:cubicBezTo>
                    <a:pt x="0" y="1193"/>
                    <a:pt x="344" y="1537"/>
                    <a:pt x="768" y="1537"/>
                  </a:cubicBezTo>
                  <a:cubicBezTo>
                    <a:pt x="1192" y="1537"/>
                    <a:pt x="1536" y="1193"/>
                    <a:pt x="1536" y="769"/>
                  </a:cubicBezTo>
                  <a:cubicBezTo>
                    <a:pt x="1536" y="345"/>
                    <a:pt x="1192" y="0"/>
                    <a:pt x="768" y="0"/>
                  </a:cubicBezTo>
                  <a:close/>
                  <a:moveTo>
                    <a:pt x="768" y="1437"/>
                  </a:moveTo>
                  <a:cubicBezTo>
                    <a:pt x="400" y="1437"/>
                    <a:pt x="100" y="1137"/>
                    <a:pt x="100" y="769"/>
                  </a:cubicBezTo>
                  <a:cubicBezTo>
                    <a:pt x="100" y="400"/>
                    <a:pt x="400" y="100"/>
                    <a:pt x="768" y="100"/>
                  </a:cubicBezTo>
                  <a:cubicBezTo>
                    <a:pt x="1137" y="100"/>
                    <a:pt x="1436" y="400"/>
                    <a:pt x="1436" y="769"/>
                  </a:cubicBezTo>
                  <a:cubicBezTo>
                    <a:pt x="1436" y="1137"/>
                    <a:pt x="1137" y="1437"/>
                    <a:pt x="768" y="14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 name="Freeform 287"/>
            <p:cNvSpPr>
              <a:spLocks/>
            </p:cNvSpPr>
            <p:nvPr/>
          </p:nvSpPr>
          <p:spPr bwMode="auto">
            <a:xfrm>
              <a:off x="2677" y="946"/>
              <a:ext cx="716" cy="716"/>
            </a:xfrm>
            <a:custGeom>
              <a:avLst/>
              <a:gdLst>
                <a:gd name="T0" fmla="*/ 453 w 503"/>
                <a:gd name="T1" fmla="*/ 0 h 503"/>
                <a:gd name="T2" fmla="*/ 0 w 503"/>
                <a:gd name="T3" fmla="*/ 453 h 503"/>
                <a:gd name="T4" fmla="*/ 50 w 503"/>
                <a:gd name="T5" fmla="*/ 503 h 503"/>
                <a:gd name="T6" fmla="*/ 100 w 503"/>
                <a:gd name="T7" fmla="*/ 453 h 503"/>
                <a:gd name="T8" fmla="*/ 453 w 503"/>
                <a:gd name="T9" fmla="*/ 100 h 503"/>
                <a:gd name="T10" fmla="*/ 503 w 503"/>
                <a:gd name="T11" fmla="*/ 50 h 503"/>
                <a:gd name="T12" fmla="*/ 453 w 503"/>
                <a:gd name="T13" fmla="*/ 0 h 503"/>
              </a:gdLst>
              <a:ahLst/>
              <a:cxnLst>
                <a:cxn ang="0">
                  <a:pos x="T0" y="T1"/>
                </a:cxn>
                <a:cxn ang="0">
                  <a:pos x="T2" y="T3"/>
                </a:cxn>
                <a:cxn ang="0">
                  <a:pos x="T4" y="T5"/>
                </a:cxn>
                <a:cxn ang="0">
                  <a:pos x="T6" y="T7"/>
                </a:cxn>
                <a:cxn ang="0">
                  <a:pos x="T8" y="T9"/>
                </a:cxn>
                <a:cxn ang="0">
                  <a:pos x="T10" y="T11"/>
                </a:cxn>
                <a:cxn ang="0">
                  <a:pos x="T12" y="T13"/>
                </a:cxn>
              </a:cxnLst>
              <a:rect l="0" t="0" r="r" b="b"/>
              <a:pathLst>
                <a:path w="503" h="503">
                  <a:moveTo>
                    <a:pt x="453" y="0"/>
                  </a:moveTo>
                  <a:cubicBezTo>
                    <a:pt x="203" y="0"/>
                    <a:pt x="0" y="203"/>
                    <a:pt x="0" y="453"/>
                  </a:cubicBezTo>
                  <a:cubicBezTo>
                    <a:pt x="0" y="480"/>
                    <a:pt x="22" y="503"/>
                    <a:pt x="50" y="503"/>
                  </a:cubicBezTo>
                  <a:cubicBezTo>
                    <a:pt x="78" y="503"/>
                    <a:pt x="100" y="480"/>
                    <a:pt x="100" y="453"/>
                  </a:cubicBezTo>
                  <a:cubicBezTo>
                    <a:pt x="100" y="258"/>
                    <a:pt x="258" y="100"/>
                    <a:pt x="453" y="100"/>
                  </a:cubicBezTo>
                  <a:cubicBezTo>
                    <a:pt x="481" y="100"/>
                    <a:pt x="503" y="77"/>
                    <a:pt x="503" y="50"/>
                  </a:cubicBezTo>
                  <a:cubicBezTo>
                    <a:pt x="503" y="22"/>
                    <a:pt x="481" y="0"/>
                    <a:pt x="45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5" name="Freeform 288"/>
            <p:cNvSpPr>
              <a:spLocks noEditPoints="1"/>
            </p:cNvSpPr>
            <p:nvPr/>
          </p:nvSpPr>
          <p:spPr bwMode="auto">
            <a:xfrm>
              <a:off x="1732" y="0"/>
              <a:ext cx="4217" cy="4319"/>
            </a:xfrm>
            <a:custGeom>
              <a:avLst/>
              <a:gdLst>
                <a:gd name="T0" fmla="*/ 2900 w 2962"/>
                <a:gd name="T1" fmla="*/ 2504 h 3032"/>
                <a:gd name="T2" fmla="*/ 2080 w 2962"/>
                <a:gd name="T3" fmla="*/ 1684 h 3032"/>
                <a:gd name="T4" fmla="*/ 2234 w 2962"/>
                <a:gd name="T5" fmla="*/ 1117 h 3032"/>
                <a:gd name="T6" fmla="*/ 1907 w 2962"/>
                <a:gd name="T7" fmla="*/ 327 h 3032"/>
                <a:gd name="T8" fmla="*/ 1117 w 2962"/>
                <a:gd name="T9" fmla="*/ 0 h 3032"/>
                <a:gd name="T10" fmla="*/ 327 w 2962"/>
                <a:gd name="T11" fmla="*/ 327 h 3032"/>
                <a:gd name="T12" fmla="*/ 0 w 2962"/>
                <a:gd name="T13" fmla="*/ 1117 h 3032"/>
                <a:gd name="T14" fmla="*/ 327 w 2962"/>
                <a:gd name="T15" fmla="*/ 1907 h 3032"/>
                <a:gd name="T16" fmla="*/ 1117 w 2962"/>
                <a:gd name="T17" fmla="*/ 2234 h 3032"/>
                <a:gd name="T18" fmla="*/ 1592 w 2962"/>
                <a:gd name="T19" fmla="*/ 2129 h 3032"/>
                <a:gd name="T20" fmla="*/ 2434 w 2962"/>
                <a:gd name="T21" fmla="*/ 2971 h 3032"/>
                <a:gd name="T22" fmla="*/ 2582 w 2962"/>
                <a:gd name="T23" fmla="*/ 3032 h 3032"/>
                <a:gd name="T24" fmla="*/ 2730 w 2962"/>
                <a:gd name="T25" fmla="*/ 2971 h 3032"/>
                <a:gd name="T26" fmla="*/ 2900 w 2962"/>
                <a:gd name="T27" fmla="*/ 2801 h 3032"/>
                <a:gd name="T28" fmla="*/ 2962 w 2962"/>
                <a:gd name="T29" fmla="*/ 2652 h 3032"/>
                <a:gd name="T30" fmla="*/ 2900 w 2962"/>
                <a:gd name="T31" fmla="*/ 2504 h 3032"/>
                <a:gd name="T32" fmla="*/ 100 w 2962"/>
                <a:gd name="T33" fmla="*/ 1117 h 3032"/>
                <a:gd name="T34" fmla="*/ 1117 w 2962"/>
                <a:gd name="T35" fmla="*/ 100 h 3032"/>
                <a:gd name="T36" fmla="*/ 2134 w 2962"/>
                <a:gd name="T37" fmla="*/ 1117 h 3032"/>
                <a:gd name="T38" fmla="*/ 1117 w 2962"/>
                <a:gd name="T39" fmla="*/ 2134 h 3032"/>
                <a:gd name="T40" fmla="*/ 100 w 2962"/>
                <a:gd name="T41" fmla="*/ 1117 h 3032"/>
                <a:gd name="T42" fmla="*/ 2830 w 2962"/>
                <a:gd name="T43" fmla="*/ 2730 h 3032"/>
                <a:gd name="T44" fmla="*/ 2660 w 2962"/>
                <a:gd name="T45" fmla="*/ 2900 h 3032"/>
                <a:gd name="T46" fmla="*/ 2504 w 2962"/>
                <a:gd name="T47" fmla="*/ 2900 h 3032"/>
                <a:gd name="T48" fmla="*/ 1684 w 2962"/>
                <a:gd name="T49" fmla="*/ 2080 h 3032"/>
                <a:gd name="T50" fmla="*/ 1907 w 2962"/>
                <a:gd name="T51" fmla="*/ 1907 h 3032"/>
                <a:gd name="T52" fmla="*/ 2024 w 2962"/>
                <a:gd name="T53" fmla="*/ 1769 h 3032"/>
                <a:gd name="T54" fmla="*/ 2830 w 2962"/>
                <a:gd name="T55" fmla="*/ 2574 h 3032"/>
                <a:gd name="T56" fmla="*/ 2862 w 2962"/>
                <a:gd name="T57" fmla="*/ 2652 h 3032"/>
                <a:gd name="T58" fmla="*/ 2830 w 2962"/>
                <a:gd name="T59" fmla="*/ 2730 h 3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62" h="3032">
                  <a:moveTo>
                    <a:pt x="2900" y="2504"/>
                  </a:moveTo>
                  <a:cubicBezTo>
                    <a:pt x="2080" y="1684"/>
                    <a:pt x="2080" y="1684"/>
                    <a:pt x="2080" y="1684"/>
                  </a:cubicBezTo>
                  <a:cubicBezTo>
                    <a:pt x="2180" y="1514"/>
                    <a:pt x="2234" y="1319"/>
                    <a:pt x="2234" y="1117"/>
                  </a:cubicBezTo>
                  <a:cubicBezTo>
                    <a:pt x="2234" y="819"/>
                    <a:pt x="2118" y="538"/>
                    <a:pt x="1907" y="327"/>
                  </a:cubicBezTo>
                  <a:cubicBezTo>
                    <a:pt x="1696" y="116"/>
                    <a:pt x="1415" y="0"/>
                    <a:pt x="1117" y="0"/>
                  </a:cubicBezTo>
                  <a:cubicBezTo>
                    <a:pt x="819" y="0"/>
                    <a:pt x="538" y="116"/>
                    <a:pt x="327" y="327"/>
                  </a:cubicBezTo>
                  <a:cubicBezTo>
                    <a:pt x="116" y="538"/>
                    <a:pt x="0" y="819"/>
                    <a:pt x="0" y="1117"/>
                  </a:cubicBezTo>
                  <a:cubicBezTo>
                    <a:pt x="0" y="1415"/>
                    <a:pt x="116" y="1696"/>
                    <a:pt x="327" y="1907"/>
                  </a:cubicBezTo>
                  <a:cubicBezTo>
                    <a:pt x="538" y="2118"/>
                    <a:pt x="819" y="2234"/>
                    <a:pt x="1117" y="2234"/>
                  </a:cubicBezTo>
                  <a:cubicBezTo>
                    <a:pt x="1284" y="2234"/>
                    <a:pt x="1445" y="2197"/>
                    <a:pt x="1592" y="2129"/>
                  </a:cubicBezTo>
                  <a:cubicBezTo>
                    <a:pt x="2434" y="2971"/>
                    <a:pt x="2434" y="2971"/>
                    <a:pt x="2434" y="2971"/>
                  </a:cubicBezTo>
                  <a:cubicBezTo>
                    <a:pt x="2473" y="3010"/>
                    <a:pt x="2526" y="3032"/>
                    <a:pt x="2582" y="3032"/>
                  </a:cubicBezTo>
                  <a:cubicBezTo>
                    <a:pt x="2638" y="3032"/>
                    <a:pt x="2691" y="3010"/>
                    <a:pt x="2730" y="2971"/>
                  </a:cubicBezTo>
                  <a:cubicBezTo>
                    <a:pt x="2900" y="2801"/>
                    <a:pt x="2900" y="2801"/>
                    <a:pt x="2900" y="2801"/>
                  </a:cubicBezTo>
                  <a:cubicBezTo>
                    <a:pt x="2940" y="2761"/>
                    <a:pt x="2962" y="2708"/>
                    <a:pt x="2962" y="2652"/>
                  </a:cubicBezTo>
                  <a:cubicBezTo>
                    <a:pt x="2962" y="2596"/>
                    <a:pt x="2940" y="2543"/>
                    <a:pt x="2900" y="2504"/>
                  </a:cubicBezTo>
                  <a:close/>
                  <a:moveTo>
                    <a:pt x="100" y="1117"/>
                  </a:moveTo>
                  <a:cubicBezTo>
                    <a:pt x="100" y="556"/>
                    <a:pt x="556" y="100"/>
                    <a:pt x="1117" y="100"/>
                  </a:cubicBezTo>
                  <a:cubicBezTo>
                    <a:pt x="1678" y="100"/>
                    <a:pt x="2134" y="556"/>
                    <a:pt x="2134" y="1117"/>
                  </a:cubicBezTo>
                  <a:cubicBezTo>
                    <a:pt x="2134" y="1678"/>
                    <a:pt x="1678" y="2134"/>
                    <a:pt x="1117" y="2134"/>
                  </a:cubicBezTo>
                  <a:cubicBezTo>
                    <a:pt x="556" y="2134"/>
                    <a:pt x="100" y="1678"/>
                    <a:pt x="100" y="1117"/>
                  </a:cubicBezTo>
                  <a:close/>
                  <a:moveTo>
                    <a:pt x="2830" y="2730"/>
                  </a:moveTo>
                  <a:cubicBezTo>
                    <a:pt x="2660" y="2900"/>
                    <a:pt x="2660" y="2900"/>
                    <a:pt x="2660" y="2900"/>
                  </a:cubicBezTo>
                  <a:cubicBezTo>
                    <a:pt x="2617" y="2943"/>
                    <a:pt x="2547" y="2943"/>
                    <a:pt x="2504" y="2900"/>
                  </a:cubicBezTo>
                  <a:cubicBezTo>
                    <a:pt x="1684" y="2080"/>
                    <a:pt x="1684" y="2080"/>
                    <a:pt x="1684" y="2080"/>
                  </a:cubicBezTo>
                  <a:cubicBezTo>
                    <a:pt x="1764" y="2032"/>
                    <a:pt x="1839" y="1974"/>
                    <a:pt x="1907" y="1907"/>
                  </a:cubicBezTo>
                  <a:cubicBezTo>
                    <a:pt x="1950" y="1864"/>
                    <a:pt x="1989" y="1817"/>
                    <a:pt x="2024" y="1769"/>
                  </a:cubicBezTo>
                  <a:cubicBezTo>
                    <a:pt x="2830" y="2574"/>
                    <a:pt x="2830" y="2574"/>
                    <a:pt x="2830" y="2574"/>
                  </a:cubicBezTo>
                  <a:cubicBezTo>
                    <a:pt x="2850" y="2595"/>
                    <a:pt x="2862" y="2623"/>
                    <a:pt x="2862" y="2652"/>
                  </a:cubicBezTo>
                  <a:cubicBezTo>
                    <a:pt x="2862" y="2682"/>
                    <a:pt x="2850" y="2709"/>
                    <a:pt x="2830" y="27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26" name="Freeform 232"/>
          <p:cNvSpPr>
            <a:spLocks noEditPoints="1"/>
          </p:cNvSpPr>
          <p:nvPr/>
        </p:nvSpPr>
        <p:spPr bwMode="auto">
          <a:xfrm>
            <a:off x="5849320" y="2245100"/>
            <a:ext cx="627680" cy="1009346"/>
          </a:xfrm>
          <a:custGeom>
            <a:avLst/>
            <a:gdLst>
              <a:gd name="T0" fmla="*/ 1960 w 1998"/>
              <a:gd name="T1" fmla="*/ 476 h 3240"/>
              <a:gd name="T2" fmla="*/ 1960 w 1998"/>
              <a:gd name="T3" fmla="*/ 292 h 3240"/>
              <a:gd name="T4" fmla="*/ 1613 w 1998"/>
              <a:gd name="T5" fmla="*/ 0 h 3240"/>
              <a:gd name="T6" fmla="*/ 1267 w 1998"/>
              <a:gd name="T7" fmla="*/ 292 h 3240"/>
              <a:gd name="T8" fmla="*/ 576 w 1998"/>
              <a:gd name="T9" fmla="*/ 334 h 3240"/>
              <a:gd name="T10" fmla="*/ 0 w 1998"/>
              <a:gd name="T11" fmla="*/ 384 h 3240"/>
              <a:gd name="T12" fmla="*/ 576 w 1998"/>
              <a:gd name="T13" fmla="*/ 434 h 3240"/>
              <a:gd name="T14" fmla="*/ 1267 w 1998"/>
              <a:gd name="T15" fmla="*/ 476 h 3240"/>
              <a:gd name="T16" fmla="*/ 1563 w 1998"/>
              <a:gd name="T17" fmla="*/ 759 h 3240"/>
              <a:gd name="T18" fmla="*/ 1433 w 1998"/>
              <a:gd name="T19" fmla="*/ 1395 h 3240"/>
              <a:gd name="T20" fmla="*/ 1303 w 1998"/>
              <a:gd name="T21" fmla="*/ 1885 h 3240"/>
              <a:gd name="T22" fmla="*/ 1563 w 1998"/>
              <a:gd name="T23" fmla="*/ 2015 h 3240"/>
              <a:gd name="T24" fmla="*/ 1323 w 1998"/>
              <a:gd name="T25" fmla="*/ 2950 h 3240"/>
              <a:gd name="T26" fmla="*/ 1903 w 1998"/>
              <a:gd name="T27" fmla="*/ 2950 h 3240"/>
              <a:gd name="T28" fmla="*/ 1663 w 1998"/>
              <a:gd name="T29" fmla="*/ 2015 h 3240"/>
              <a:gd name="T30" fmla="*/ 1923 w 1998"/>
              <a:gd name="T31" fmla="*/ 1885 h 3240"/>
              <a:gd name="T32" fmla="*/ 1793 w 1998"/>
              <a:gd name="T33" fmla="*/ 1395 h 3240"/>
              <a:gd name="T34" fmla="*/ 1663 w 1998"/>
              <a:gd name="T35" fmla="*/ 759 h 3240"/>
              <a:gd name="T36" fmla="*/ 290 w 1998"/>
              <a:gd name="T37" fmla="*/ 574 h 3240"/>
              <a:gd name="T38" fmla="*/ 290 w 1998"/>
              <a:gd name="T39" fmla="*/ 194 h 3240"/>
              <a:gd name="T40" fmla="*/ 290 w 1998"/>
              <a:gd name="T41" fmla="*/ 574 h 3240"/>
              <a:gd name="T42" fmla="*/ 1613 w 1998"/>
              <a:gd name="T43" fmla="*/ 3140 h 3240"/>
              <a:gd name="T44" fmla="*/ 1613 w 1998"/>
              <a:gd name="T45" fmla="*/ 2760 h 3240"/>
              <a:gd name="T46" fmla="*/ 1823 w 1998"/>
              <a:gd name="T47" fmla="*/ 1525 h 3240"/>
              <a:gd name="T48" fmla="*/ 1793 w 1998"/>
              <a:gd name="T49" fmla="*/ 1915 h 3240"/>
              <a:gd name="T50" fmla="*/ 1403 w 1998"/>
              <a:gd name="T51" fmla="*/ 1885 h 3240"/>
              <a:gd name="T52" fmla="*/ 1433 w 1998"/>
              <a:gd name="T53" fmla="*/ 1495 h 3240"/>
              <a:gd name="T54" fmla="*/ 1823 w 1998"/>
              <a:gd name="T55" fmla="*/ 1525 h 3240"/>
              <a:gd name="T56" fmla="*/ 1337 w 1998"/>
              <a:gd name="T57" fmla="*/ 363 h 3240"/>
              <a:gd name="T58" fmla="*/ 1613 w 1998"/>
              <a:gd name="T59" fmla="*/ 100 h 3240"/>
              <a:gd name="T60" fmla="*/ 1889 w 1998"/>
              <a:gd name="T61" fmla="*/ 363 h 3240"/>
              <a:gd name="T62" fmla="*/ 1634 w 1998"/>
              <a:gd name="T63" fmla="*/ 660 h 3240"/>
              <a:gd name="T64" fmla="*/ 1337 w 1998"/>
              <a:gd name="T65" fmla="*/ 405 h 3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8" h="3240">
                <a:moveTo>
                  <a:pt x="1705" y="731"/>
                </a:moveTo>
                <a:cubicBezTo>
                  <a:pt x="1960" y="476"/>
                  <a:pt x="1960" y="476"/>
                  <a:pt x="1960" y="476"/>
                </a:cubicBezTo>
                <a:cubicBezTo>
                  <a:pt x="1984" y="451"/>
                  <a:pt x="1998" y="419"/>
                  <a:pt x="1998" y="384"/>
                </a:cubicBezTo>
                <a:cubicBezTo>
                  <a:pt x="1998" y="349"/>
                  <a:pt x="1984" y="317"/>
                  <a:pt x="1960" y="292"/>
                </a:cubicBezTo>
                <a:cubicBezTo>
                  <a:pt x="1705" y="38"/>
                  <a:pt x="1705" y="38"/>
                  <a:pt x="1705" y="38"/>
                </a:cubicBezTo>
                <a:cubicBezTo>
                  <a:pt x="1681" y="13"/>
                  <a:pt x="1648" y="0"/>
                  <a:pt x="1613" y="0"/>
                </a:cubicBezTo>
                <a:cubicBezTo>
                  <a:pt x="1578" y="0"/>
                  <a:pt x="1546" y="13"/>
                  <a:pt x="1521" y="38"/>
                </a:cubicBezTo>
                <a:cubicBezTo>
                  <a:pt x="1267" y="292"/>
                  <a:pt x="1267" y="292"/>
                  <a:pt x="1267" y="292"/>
                </a:cubicBezTo>
                <a:cubicBezTo>
                  <a:pt x="1254" y="304"/>
                  <a:pt x="1245" y="319"/>
                  <a:pt x="1239" y="334"/>
                </a:cubicBezTo>
                <a:cubicBezTo>
                  <a:pt x="576" y="334"/>
                  <a:pt x="576" y="334"/>
                  <a:pt x="576" y="334"/>
                </a:cubicBezTo>
                <a:cubicBezTo>
                  <a:pt x="552" y="198"/>
                  <a:pt x="433" y="94"/>
                  <a:pt x="290" y="94"/>
                </a:cubicBezTo>
                <a:cubicBezTo>
                  <a:pt x="130" y="94"/>
                  <a:pt x="0" y="224"/>
                  <a:pt x="0" y="384"/>
                </a:cubicBezTo>
                <a:cubicBezTo>
                  <a:pt x="0" y="544"/>
                  <a:pt x="130" y="674"/>
                  <a:pt x="290" y="674"/>
                </a:cubicBezTo>
                <a:cubicBezTo>
                  <a:pt x="433" y="674"/>
                  <a:pt x="552" y="570"/>
                  <a:pt x="576" y="434"/>
                </a:cubicBezTo>
                <a:cubicBezTo>
                  <a:pt x="1239" y="434"/>
                  <a:pt x="1239" y="434"/>
                  <a:pt x="1239" y="434"/>
                </a:cubicBezTo>
                <a:cubicBezTo>
                  <a:pt x="1245" y="450"/>
                  <a:pt x="1254" y="464"/>
                  <a:pt x="1267" y="476"/>
                </a:cubicBezTo>
                <a:cubicBezTo>
                  <a:pt x="1521" y="731"/>
                  <a:pt x="1521" y="731"/>
                  <a:pt x="1521" y="731"/>
                </a:cubicBezTo>
                <a:cubicBezTo>
                  <a:pt x="1533" y="743"/>
                  <a:pt x="1548" y="752"/>
                  <a:pt x="1563" y="759"/>
                </a:cubicBezTo>
                <a:cubicBezTo>
                  <a:pt x="1563" y="1395"/>
                  <a:pt x="1563" y="1395"/>
                  <a:pt x="1563" y="1395"/>
                </a:cubicBezTo>
                <a:cubicBezTo>
                  <a:pt x="1433" y="1395"/>
                  <a:pt x="1433" y="1395"/>
                  <a:pt x="1433" y="1395"/>
                </a:cubicBezTo>
                <a:cubicBezTo>
                  <a:pt x="1361" y="1395"/>
                  <a:pt x="1303" y="1453"/>
                  <a:pt x="1303" y="1525"/>
                </a:cubicBezTo>
                <a:cubicBezTo>
                  <a:pt x="1303" y="1885"/>
                  <a:pt x="1303" y="1885"/>
                  <a:pt x="1303" y="1885"/>
                </a:cubicBezTo>
                <a:cubicBezTo>
                  <a:pt x="1303" y="1957"/>
                  <a:pt x="1361" y="2015"/>
                  <a:pt x="1433" y="2015"/>
                </a:cubicBezTo>
                <a:cubicBezTo>
                  <a:pt x="1563" y="2015"/>
                  <a:pt x="1563" y="2015"/>
                  <a:pt x="1563" y="2015"/>
                </a:cubicBezTo>
                <a:cubicBezTo>
                  <a:pt x="1563" y="2665"/>
                  <a:pt x="1563" y="2665"/>
                  <a:pt x="1563" y="2665"/>
                </a:cubicBezTo>
                <a:cubicBezTo>
                  <a:pt x="1427" y="2689"/>
                  <a:pt x="1323" y="2808"/>
                  <a:pt x="1323" y="2950"/>
                </a:cubicBezTo>
                <a:cubicBezTo>
                  <a:pt x="1323" y="3110"/>
                  <a:pt x="1453" y="3240"/>
                  <a:pt x="1613" y="3240"/>
                </a:cubicBezTo>
                <a:cubicBezTo>
                  <a:pt x="1773" y="3240"/>
                  <a:pt x="1903" y="3110"/>
                  <a:pt x="1903" y="2950"/>
                </a:cubicBezTo>
                <a:cubicBezTo>
                  <a:pt x="1903" y="2808"/>
                  <a:pt x="1799" y="2689"/>
                  <a:pt x="1663" y="2665"/>
                </a:cubicBezTo>
                <a:cubicBezTo>
                  <a:pt x="1663" y="2015"/>
                  <a:pt x="1663" y="2015"/>
                  <a:pt x="1663" y="2015"/>
                </a:cubicBezTo>
                <a:cubicBezTo>
                  <a:pt x="1793" y="2015"/>
                  <a:pt x="1793" y="2015"/>
                  <a:pt x="1793" y="2015"/>
                </a:cubicBezTo>
                <a:cubicBezTo>
                  <a:pt x="1865" y="2015"/>
                  <a:pt x="1923" y="1957"/>
                  <a:pt x="1923" y="1885"/>
                </a:cubicBezTo>
                <a:cubicBezTo>
                  <a:pt x="1923" y="1525"/>
                  <a:pt x="1923" y="1525"/>
                  <a:pt x="1923" y="1525"/>
                </a:cubicBezTo>
                <a:cubicBezTo>
                  <a:pt x="1923" y="1453"/>
                  <a:pt x="1865" y="1395"/>
                  <a:pt x="1793" y="1395"/>
                </a:cubicBezTo>
                <a:cubicBezTo>
                  <a:pt x="1663" y="1395"/>
                  <a:pt x="1663" y="1395"/>
                  <a:pt x="1663" y="1395"/>
                </a:cubicBezTo>
                <a:cubicBezTo>
                  <a:pt x="1663" y="759"/>
                  <a:pt x="1663" y="759"/>
                  <a:pt x="1663" y="759"/>
                </a:cubicBezTo>
                <a:cubicBezTo>
                  <a:pt x="1679" y="752"/>
                  <a:pt x="1693" y="743"/>
                  <a:pt x="1705" y="731"/>
                </a:cubicBezTo>
                <a:close/>
                <a:moveTo>
                  <a:pt x="290" y="574"/>
                </a:moveTo>
                <a:cubicBezTo>
                  <a:pt x="186" y="574"/>
                  <a:pt x="100" y="489"/>
                  <a:pt x="100" y="384"/>
                </a:cubicBezTo>
                <a:cubicBezTo>
                  <a:pt x="100" y="279"/>
                  <a:pt x="186" y="194"/>
                  <a:pt x="290" y="194"/>
                </a:cubicBezTo>
                <a:cubicBezTo>
                  <a:pt x="395" y="194"/>
                  <a:pt x="480" y="279"/>
                  <a:pt x="480" y="384"/>
                </a:cubicBezTo>
                <a:cubicBezTo>
                  <a:pt x="480" y="489"/>
                  <a:pt x="395" y="574"/>
                  <a:pt x="290" y="574"/>
                </a:cubicBezTo>
                <a:close/>
                <a:moveTo>
                  <a:pt x="1803" y="2950"/>
                </a:moveTo>
                <a:cubicBezTo>
                  <a:pt x="1803" y="3055"/>
                  <a:pt x="1718" y="3140"/>
                  <a:pt x="1613" y="3140"/>
                </a:cubicBezTo>
                <a:cubicBezTo>
                  <a:pt x="1508" y="3140"/>
                  <a:pt x="1423" y="3055"/>
                  <a:pt x="1423" y="2950"/>
                </a:cubicBezTo>
                <a:cubicBezTo>
                  <a:pt x="1423" y="2846"/>
                  <a:pt x="1508" y="2760"/>
                  <a:pt x="1613" y="2760"/>
                </a:cubicBezTo>
                <a:cubicBezTo>
                  <a:pt x="1718" y="2760"/>
                  <a:pt x="1803" y="2846"/>
                  <a:pt x="1803" y="2950"/>
                </a:cubicBezTo>
                <a:close/>
                <a:moveTo>
                  <a:pt x="1823" y="1525"/>
                </a:moveTo>
                <a:cubicBezTo>
                  <a:pt x="1823" y="1885"/>
                  <a:pt x="1823" y="1885"/>
                  <a:pt x="1823" y="1885"/>
                </a:cubicBezTo>
                <a:cubicBezTo>
                  <a:pt x="1823" y="1902"/>
                  <a:pt x="1810" y="1915"/>
                  <a:pt x="1793" y="1915"/>
                </a:cubicBezTo>
                <a:cubicBezTo>
                  <a:pt x="1433" y="1915"/>
                  <a:pt x="1433" y="1915"/>
                  <a:pt x="1433" y="1915"/>
                </a:cubicBezTo>
                <a:cubicBezTo>
                  <a:pt x="1417" y="1915"/>
                  <a:pt x="1403" y="1902"/>
                  <a:pt x="1403" y="1885"/>
                </a:cubicBezTo>
                <a:cubicBezTo>
                  <a:pt x="1403" y="1525"/>
                  <a:pt x="1403" y="1525"/>
                  <a:pt x="1403" y="1525"/>
                </a:cubicBezTo>
                <a:cubicBezTo>
                  <a:pt x="1403" y="1509"/>
                  <a:pt x="1417" y="1495"/>
                  <a:pt x="1433" y="1495"/>
                </a:cubicBezTo>
                <a:cubicBezTo>
                  <a:pt x="1793" y="1495"/>
                  <a:pt x="1793" y="1495"/>
                  <a:pt x="1793" y="1495"/>
                </a:cubicBezTo>
                <a:cubicBezTo>
                  <a:pt x="1810" y="1495"/>
                  <a:pt x="1823" y="1509"/>
                  <a:pt x="1823" y="1525"/>
                </a:cubicBezTo>
                <a:close/>
                <a:moveTo>
                  <a:pt x="1337" y="405"/>
                </a:moveTo>
                <a:cubicBezTo>
                  <a:pt x="1326" y="394"/>
                  <a:pt x="1326" y="375"/>
                  <a:pt x="1337" y="363"/>
                </a:cubicBezTo>
                <a:cubicBezTo>
                  <a:pt x="1592" y="108"/>
                  <a:pt x="1592" y="108"/>
                  <a:pt x="1592" y="108"/>
                </a:cubicBezTo>
                <a:cubicBezTo>
                  <a:pt x="1598" y="103"/>
                  <a:pt x="1605" y="100"/>
                  <a:pt x="1613" y="100"/>
                </a:cubicBezTo>
                <a:cubicBezTo>
                  <a:pt x="1621" y="100"/>
                  <a:pt x="1629" y="103"/>
                  <a:pt x="1634" y="108"/>
                </a:cubicBezTo>
                <a:cubicBezTo>
                  <a:pt x="1889" y="363"/>
                  <a:pt x="1889" y="363"/>
                  <a:pt x="1889" y="363"/>
                </a:cubicBezTo>
                <a:cubicBezTo>
                  <a:pt x="1901" y="375"/>
                  <a:pt x="1901" y="394"/>
                  <a:pt x="1889" y="405"/>
                </a:cubicBezTo>
                <a:cubicBezTo>
                  <a:pt x="1634" y="660"/>
                  <a:pt x="1634" y="660"/>
                  <a:pt x="1634" y="660"/>
                </a:cubicBezTo>
                <a:cubicBezTo>
                  <a:pt x="1623" y="672"/>
                  <a:pt x="1604" y="672"/>
                  <a:pt x="1592" y="660"/>
                </a:cubicBezTo>
                <a:lnTo>
                  <a:pt x="1337" y="40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5998" y="2287534"/>
            <a:ext cx="856924" cy="1005840"/>
          </a:xfrm>
          <a:prstGeom prst="rect">
            <a:avLst/>
          </a:prstGeom>
        </p:spPr>
      </p:pic>
    </p:spTree>
    <p:extLst>
      <p:ext uri="{BB962C8B-B14F-4D97-AF65-F5344CB8AC3E}">
        <p14:creationId xmlns:p14="http://schemas.microsoft.com/office/powerpoint/2010/main" val="118250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a:xfrm>
            <a:off x="609601" y="1369787"/>
            <a:ext cx="10972800" cy="5180661"/>
          </a:xfrm>
          <a:prstGeom prst="rect">
            <a:avLst/>
          </a:prstGeom>
        </p:spPr>
        <p:txBody>
          <a:bodyPr>
            <a:normAutofit fontScale="92500" lnSpcReduction="10000"/>
          </a:bodyPr>
          <a:lstStyle/>
          <a:p>
            <a:pPr marL="0" indent="0">
              <a:buNone/>
            </a:pPr>
            <a:r>
              <a:rPr lang="en-US" sz="2667" b="1" dirty="0">
                <a:solidFill>
                  <a:srgbClr val="000000"/>
                </a:solidFill>
              </a:rPr>
              <a:t>Adaptive Thresholding:</a:t>
            </a:r>
          </a:p>
          <a:p>
            <a:r>
              <a:rPr lang="en-US" sz="2667" dirty="0">
                <a:solidFill>
                  <a:srgbClr val="000000"/>
                </a:solidFill>
              </a:rPr>
              <a:t>Learn baselines &amp; dynamic thresholds</a:t>
            </a:r>
          </a:p>
          <a:p>
            <a:r>
              <a:rPr lang="en-US" sz="2667" dirty="0">
                <a:solidFill>
                  <a:srgbClr val="000000"/>
                </a:solidFill>
              </a:rPr>
              <a:t>Alert &amp; act on deviations</a:t>
            </a:r>
          </a:p>
          <a:p>
            <a:r>
              <a:rPr lang="en-US" sz="2667" dirty="0">
                <a:solidFill>
                  <a:srgbClr val="000000"/>
                </a:solidFill>
              </a:rPr>
              <a:t>Manage for 1000s of KPIs &amp; entities</a:t>
            </a:r>
          </a:p>
          <a:p>
            <a:r>
              <a:rPr lang="en-US" sz="2667" dirty="0" err="1">
                <a:solidFill>
                  <a:srgbClr val="000000"/>
                </a:solidFill>
              </a:rPr>
              <a:t>Stdev</a:t>
            </a:r>
            <a:r>
              <a:rPr lang="en-US" sz="2667" dirty="0">
                <a:solidFill>
                  <a:srgbClr val="000000"/>
                </a:solidFill>
              </a:rPr>
              <a:t>/</a:t>
            </a:r>
            <a:r>
              <a:rPr lang="en-US" sz="2667" dirty="0" err="1">
                <a:solidFill>
                  <a:srgbClr val="000000"/>
                </a:solidFill>
              </a:rPr>
              <a:t>Avg</a:t>
            </a:r>
            <a:r>
              <a:rPr lang="en-US" sz="2667" dirty="0">
                <a:solidFill>
                  <a:srgbClr val="000000"/>
                </a:solidFill>
              </a:rPr>
              <a:t>, Quartile/Median, Range</a:t>
            </a:r>
            <a:endParaRPr lang="en-US" sz="2667" b="1" dirty="0">
              <a:solidFill>
                <a:srgbClr val="000000"/>
              </a:solidFill>
            </a:endParaRPr>
          </a:p>
          <a:p>
            <a:pPr marL="0" indent="0">
              <a:buNone/>
            </a:pPr>
            <a:endParaRPr lang="en-US" sz="2667" b="1" dirty="0">
              <a:solidFill>
                <a:srgbClr val="000000"/>
              </a:solidFill>
            </a:endParaRPr>
          </a:p>
          <a:p>
            <a:pPr marL="0" indent="0">
              <a:buNone/>
            </a:pPr>
            <a:r>
              <a:rPr lang="en-US" sz="2667" b="1" dirty="0">
                <a:solidFill>
                  <a:srgbClr val="000000"/>
                </a:solidFill>
              </a:rPr>
              <a:t>Anomaly Detection:</a:t>
            </a:r>
          </a:p>
          <a:p>
            <a:r>
              <a:rPr lang="en-US" sz="2667" dirty="0">
                <a:solidFill>
                  <a:srgbClr val="000000"/>
                </a:solidFill>
              </a:rPr>
              <a:t>Find “hiccups” in expected patterns</a:t>
            </a:r>
          </a:p>
          <a:p>
            <a:r>
              <a:rPr lang="en-US" sz="2667" dirty="0">
                <a:solidFill>
                  <a:srgbClr val="000000"/>
                </a:solidFill>
              </a:rPr>
              <a:t>Catches deviations beyond thresholds</a:t>
            </a:r>
          </a:p>
          <a:p>
            <a:r>
              <a:rPr lang="en-US" sz="2667" dirty="0">
                <a:solidFill>
                  <a:srgbClr val="000000"/>
                </a:solidFill>
              </a:rPr>
              <a:t>Advanced proprietary algorithms</a:t>
            </a:r>
          </a:p>
        </p:txBody>
      </p:sp>
      <p:pic>
        <p:nvPicPr>
          <p:cNvPr id="5" name="Picture 4" descr="threshold2_at2.png"/>
          <p:cNvPicPr>
            <a:picLocks noChangeAspect="1"/>
          </p:cNvPicPr>
          <p:nvPr/>
        </p:nvPicPr>
        <p:blipFill rotWithShape="1">
          <a:blip r:embed="rId3" cstate="screen">
            <a:clrChange>
              <a:clrFrom>
                <a:srgbClr val="E5A5A4"/>
              </a:clrFrom>
              <a:clrTo>
                <a:srgbClr val="E5A5A4">
                  <a:alpha val="0"/>
                </a:srgbClr>
              </a:clrTo>
            </a:clrChange>
            <a:extLst>
              <a:ext uri="{28A0092B-C50C-407E-A947-70E740481C1C}">
                <a14:useLocalDpi xmlns:a14="http://schemas.microsoft.com/office/drawing/2010/main"/>
              </a:ext>
            </a:extLst>
          </a:blip>
          <a:srcRect/>
          <a:stretch/>
        </p:blipFill>
        <p:spPr>
          <a:xfrm>
            <a:off x="6996524" y="1405950"/>
            <a:ext cx="5155329" cy="2051444"/>
          </a:xfrm>
          <a:prstGeom prst="rect">
            <a:avLst/>
          </a:prstGeom>
        </p:spPr>
      </p:pic>
      <p:pic>
        <p:nvPicPr>
          <p:cNvPr id="9" name="Picture 8"/>
          <p:cNvPicPr>
            <a:picLocks noChangeAspect="1"/>
          </p:cNvPicPr>
          <p:nvPr/>
        </p:nvPicPr>
        <p:blipFill>
          <a:blip r:embed="rId4"/>
          <a:stretch>
            <a:fillRect/>
          </a:stretch>
        </p:blipFill>
        <p:spPr>
          <a:xfrm>
            <a:off x="8222635" y="3707644"/>
            <a:ext cx="2703103" cy="2482849"/>
          </a:xfrm>
          <a:prstGeom prst="rect">
            <a:avLst/>
          </a:prstGeom>
        </p:spPr>
      </p:pic>
      <p:pic>
        <p:nvPicPr>
          <p:cNvPr id="10" name="Picture 37" descr="LOGO-ITSI-106-K.png">
            <a:extLst>
              <a:ext uri="{FF2B5EF4-FFF2-40B4-BE49-F238E27FC236}">
                <a16:creationId xmlns:a16="http://schemas.microsoft.com/office/drawing/2014/main" id="{601C1637-9B4A-6244-9D1E-264CD9F1218C}"/>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3992430" y="230910"/>
            <a:ext cx="4207141" cy="10241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8338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a:xfrm>
            <a:off x="609601" y="1369787"/>
            <a:ext cx="10972800" cy="5180661"/>
          </a:xfrm>
          <a:prstGeom prst="rect">
            <a:avLst/>
          </a:prstGeom>
        </p:spPr>
        <p:txBody>
          <a:bodyPr>
            <a:normAutofit/>
          </a:bodyPr>
          <a:lstStyle/>
          <a:p>
            <a:pPr marL="0" indent="0">
              <a:buNone/>
            </a:pPr>
            <a:r>
              <a:rPr lang="en-US" sz="2667" b="1">
                <a:solidFill>
                  <a:srgbClr val="000000"/>
                </a:solidFill>
              </a:rPr>
              <a:t>Event Analytics:</a:t>
            </a:r>
          </a:p>
          <a:p>
            <a:r>
              <a:rPr lang="en-US" sz="2800">
                <a:solidFill>
                  <a:srgbClr val="000000"/>
                </a:solidFill>
              </a:rPr>
              <a:t>Prioritize event insights with </a:t>
            </a:r>
            <a:br>
              <a:rPr lang="en-US" sz="2800">
                <a:solidFill>
                  <a:srgbClr val="000000"/>
                </a:solidFill>
              </a:rPr>
            </a:br>
            <a:r>
              <a:rPr lang="en-US" sz="2800">
                <a:solidFill>
                  <a:srgbClr val="000000"/>
                </a:solidFill>
              </a:rPr>
              <a:t>service context, logs &amp; metrics</a:t>
            </a:r>
          </a:p>
          <a:p>
            <a:r>
              <a:rPr lang="en-US" sz="2800">
                <a:solidFill>
                  <a:srgbClr val="000000"/>
                </a:solidFill>
              </a:rPr>
              <a:t>Group related events to highlight </a:t>
            </a:r>
            <a:br>
              <a:rPr lang="en-US" sz="2800">
                <a:solidFill>
                  <a:srgbClr val="000000"/>
                </a:solidFill>
              </a:rPr>
            </a:br>
            <a:r>
              <a:rPr lang="en-US" sz="2800">
                <a:solidFill>
                  <a:srgbClr val="000000"/>
                </a:solidFill>
              </a:rPr>
              <a:t>the most meaningful ones</a:t>
            </a:r>
            <a:endParaRPr lang="en-US" sz="2667">
              <a:solidFill>
                <a:srgbClr val="000000"/>
              </a:solidFill>
            </a:endParaRPr>
          </a:p>
          <a:p>
            <a:r>
              <a:rPr lang="en-US" sz="2667">
                <a:solidFill>
                  <a:srgbClr val="000000"/>
                </a:solidFill>
              </a:rPr>
              <a:t>Reduce noise and alert on </a:t>
            </a:r>
            <a:br>
              <a:rPr lang="en-US" sz="2667">
                <a:solidFill>
                  <a:srgbClr val="000000"/>
                </a:solidFill>
              </a:rPr>
            </a:br>
            <a:r>
              <a:rPr lang="en-US" sz="2667">
                <a:solidFill>
                  <a:srgbClr val="000000"/>
                </a:solidFill>
              </a:rPr>
              <a:t>root causes of issues</a:t>
            </a:r>
          </a:p>
          <a:p>
            <a:r>
              <a:rPr lang="en-US" sz="2667">
                <a:solidFill>
                  <a:srgbClr val="000000"/>
                </a:solidFill>
              </a:rPr>
              <a:t>Use ML algorithms to group </a:t>
            </a:r>
            <a:br>
              <a:rPr lang="en-US" sz="2667">
                <a:solidFill>
                  <a:srgbClr val="000000"/>
                </a:solidFill>
              </a:rPr>
            </a:br>
            <a:r>
              <a:rPr lang="en-US" sz="2667">
                <a:solidFill>
                  <a:srgbClr val="000000"/>
                </a:solidFill>
              </a:rPr>
              <a:t>similar events (Smart Mode)</a:t>
            </a:r>
            <a:endParaRPr lang="en-US" sz="2667" b="1">
              <a:solidFill>
                <a:srgbClr val="000000"/>
              </a:solidFill>
            </a:endParaRPr>
          </a:p>
        </p:txBody>
      </p:sp>
      <p:pic>
        <p:nvPicPr>
          <p:cNvPr id="6" name="Picture 5" descr="eventAnalytics.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166913" y="1210322"/>
            <a:ext cx="4415488" cy="2527119"/>
          </a:xfrm>
          <a:prstGeom prst="rect">
            <a:avLst/>
          </a:prstGeom>
          <a:noFill/>
          <a:ln w="12700">
            <a:solidFill>
              <a:srgbClr val="B2B2B2"/>
            </a:solidFill>
            <a:headEnd/>
            <a:tailEnd/>
          </a:ln>
          <a:effectLst/>
        </p:spPr>
      </p:pic>
      <p:pic>
        <p:nvPicPr>
          <p:cNvPr id="7" name="Content Placeholder 5" descr="colorfulNotableEvents.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166913" y="3896906"/>
            <a:ext cx="4415488" cy="2375557"/>
          </a:xfrm>
          <a:prstGeom prst="rect">
            <a:avLst/>
          </a:prstGeom>
          <a:noFill/>
          <a:ln w="12700">
            <a:solidFill>
              <a:srgbClr val="B2B2B2"/>
            </a:solidFill>
            <a:headEnd/>
            <a:tailEnd/>
          </a:ln>
          <a:effectLst/>
        </p:spPr>
      </p:pic>
      <p:pic>
        <p:nvPicPr>
          <p:cNvPr id="8" name="Picture 37" descr="LOGO-ITSI-106-K.png">
            <a:extLst>
              <a:ext uri="{FF2B5EF4-FFF2-40B4-BE49-F238E27FC236}">
                <a16:creationId xmlns:a16="http://schemas.microsoft.com/office/drawing/2014/main" id="{FF8FEA8E-1F3F-5348-B25F-591170095993}"/>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3992430" y="230910"/>
            <a:ext cx="4207141" cy="10241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615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 Corporate 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TMPLT-Splunk-Corporate-PPT-2017-101" id="{C4365E50-2E54-2345-8092-7D149A35CE3B}" vid="{7591ED0F-27BB-B344-B201-F39A506A950F}"/>
    </a:ext>
  </a:extLst>
</a:theme>
</file>

<file path=ppt/theme/theme2.xml><?xml version="1.0" encoding="utf-8"?>
<a:theme xmlns:a="http://schemas.openxmlformats.org/drawingml/2006/main" name="Office Theme">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TMPLT-Splunk-Corporate-PPT-2017-101</Template>
  <TotalTime>433</TotalTime>
  <Words>2791</Words>
  <Application>Microsoft Macintosh PowerPoint</Application>
  <PresentationFormat>Widescreen</PresentationFormat>
  <Paragraphs>456</Paragraphs>
  <Slides>39</Slides>
  <Notes>23</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39</vt:i4>
      </vt:variant>
    </vt:vector>
  </HeadingPairs>
  <TitlesOfParts>
    <vt:vector size="56" baseType="lpstr">
      <vt:lpstr>ＭＳ Ｐゴシック</vt:lpstr>
      <vt:lpstr>ＭＳ Ｐゴシック</vt:lpstr>
      <vt:lpstr>.LucidaGrandeUI</vt:lpstr>
      <vt:lpstr>Arial</vt:lpstr>
      <vt:lpstr>Avenir</vt:lpstr>
      <vt:lpstr>Calibri</vt:lpstr>
      <vt:lpstr>Century Gothic</vt:lpstr>
      <vt:lpstr>CiscoSans ExtraLight</vt:lpstr>
      <vt:lpstr>CiscoSans Thin</vt:lpstr>
      <vt:lpstr>Libre Baskerville</vt:lpstr>
      <vt:lpstr>Lucida Grande</vt:lpstr>
      <vt:lpstr>Mangal</vt:lpstr>
      <vt:lpstr>Merriweather Sans</vt:lpstr>
      <vt:lpstr>Myriad Pro</vt:lpstr>
      <vt:lpstr>Source Sans Pro</vt:lpstr>
      <vt:lpstr>Wingdings</vt:lpstr>
      <vt:lpstr>Splunk Corporate 2017</vt:lpstr>
      <vt:lpstr>Splunk Technology Deck</vt:lpstr>
      <vt:lpstr>Continuous Data Ingest at Scale</vt:lpstr>
      <vt:lpstr>Sense and Respond</vt:lpstr>
      <vt:lpstr>Splunk: Data Fabric</vt:lpstr>
      <vt:lpstr>Machine Learning Tour</vt:lpstr>
      <vt:lpstr>PowerPoint Presentation</vt:lpstr>
      <vt:lpstr>Overview of ML at Splunk</vt:lpstr>
      <vt:lpstr>PowerPoint Presentation</vt:lpstr>
      <vt:lpstr>PowerPoint Presentation</vt:lpstr>
      <vt:lpstr>PowerPoint Presentation</vt:lpstr>
      <vt:lpstr>Splunk Machine Learning Toolkit (MLTK)</vt:lpstr>
      <vt:lpstr>Skill Areas for Machine Learning @ Splunk </vt:lpstr>
      <vt:lpstr>Custom Machine Learning with the Splunk Platform</vt:lpstr>
      <vt:lpstr>Exploratory Data Analysis</vt:lpstr>
      <vt:lpstr>Visualization &amp; Creating Context (EDA)</vt:lpstr>
      <vt:lpstr>Geographical EDA - Visualization</vt:lpstr>
      <vt:lpstr>Hunting DGA Activity</vt:lpstr>
      <vt:lpstr>Practical Applications to DGA type activities</vt:lpstr>
      <vt:lpstr>Domain Generating Algorithms (DGA)</vt:lpstr>
      <vt:lpstr>Shannon Entropy for DGA Hunting</vt:lpstr>
      <vt:lpstr>Shannon Entropy for DGA Hunting</vt:lpstr>
      <vt:lpstr>Machine Learning &amp; Security Analytics</vt:lpstr>
      <vt:lpstr>PowerPoint Presentation</vt:lpstr>
      <vt:lpstr>PowerPoint Presentation</vt:lpstr>
      <vt:lpstr>PowerPoint Presentation</vt:lpstr>
      <vt:lpstr>PowerPoint Presentation</vt:lpstr>
      <vt:lpstr>PowerPoint Presentation</vt:lpstr>
      <vt:lpstr>Reality check: Detect Unknown Unknowns?</vt:lpstr>
      <vt:lpstr>Correlation – Finding Mirai</vt:lpstr>
      <vt:lpstr>Machine Learning- Predict Mirai </vt:lpstr>
      <vt:lpstr>Labeled Mirai Traffic</vt:lpstr>
      <vt:lpstr>Using MLTK for CLI execution</vt:lpstr>
      <vt:lpstr>Using MLTK for CLI execution</vt:lpstr>
      <vt:lpstr>MLTK is a Bridge</vt:lpstr>
      <vt:lpstr>2017 MLTK is a bridge to Python for Scientific Computing and Custom ML</vt:lpstr>
      <vt:lpstr>2018 MLTK is a bridge to Spark MLIB</vt:lpstr>
      <vt:lpstr>Customer Stories</vt:lpstr>
      <vt:lpstr>Acting on a Critical Customer Outages before the Customer Calls You</vt:lpstr>
      <vt:lpstr>Failed orders detected in real time to avoid lost revenue and unhappy customers</vt:lpstr>
    </vt:vector>
  </TitlesOfParts>
  <Manager/>
  <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Splunk Corporate Presentation Template</dc:title>
  <dc:subject/>
  <dc:creator>Andrew Stein</dc:creator>
  <cp:keywords/>
  <dc:description/>
  <cp:lastModifiedBy>Anthony Tellez</cp:lastModifiedBy>
  <cp:revision>61</cp:revision>
  <dcterms:created xsi:type="dcterms:W3CDTF">2017-05-12T18:09:29Z</dcterms:created>
  <dcterms:modified xsi:type="dcterms:W3CDTF">2018-04-24T13:51:47Z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12891256</vt:lpwstr>
  </property>
  <property fmtid="{D5CDD505-2E9C-101B-9397-08002B2CF9AE}" pid="3" name="NXPowerLiteSettings">
    <vt:lpwstr>C980073804F000</vt:lpwstr>
  </property>
  <property fmtid="{D5CDD505-2E9C-101B-9397-08002B2CF9AE}" pid="4" name="NXPowerLiteVersion">
    <vt:lpwstr>D7.1.2</vt:lpwstr>
  </property>
</Properties>
</file>